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5"/>
  </p:notesMasterIdLst>
  <p:handoutMasterIdLst>
    <p:handoutMasterId r:id="rId26"/>
  </p:handoutMasterIdLst>
  <p:sldIdLst>
    <p:sldId id="342" r:id="rId5"/>
    <p:sldId id="320" r:id="rId6"/>
    <p:sldId id="321" r:id="rId7"/>
    <p:sldId id="322" r:id="rId8"/>
    <p:sldId id="314" r:id="rId9"/>
    <p:sldId id="324" r:id="rId10"/>
    <p:sldId id="338" r:id="rId11"/>
    <p:sldId id="337" r:id="rId12"/>
    <p:sldId id="339" r:id="rId13"/>
    <p:sldId id="340" r:id="rId14"/>
    <p:sldId id="328" r:id="rId15"/>
    <p:sldId id="330" r:id="rId16"/>
    <p:sldId id="331" r:id="rId17"/>
    <p:sldId id="332" r:id="rId18"/>
    <p:sldId id="333" r:id="rId19"/>
    <p:sldId id="335" r:id="rId20"/>
    <p:sldId id="341" r:id="rId21"/>
    <p:sldId id="275" r:id="rId22"/>
    <p:sldId id="336" r:id="rId23"/>
    <p:sldId id="310" r:id="rId24"/>
  </p:sldIdLst>
  <p:sldSz cx="12192000" cy="6858000"/>
  <p:notesSz cx="6858000" cy="1381125"/>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Oletusosa" id="{0DDDA124-3889-476B-8ABB-A4ED13462AA3}">
          <p14:sldIdLst>
            <p14:sldId id="342"/>
            <p14:sldId id="320"/>
            <p14:sldId id="321"/>
            <p14:sldId id="322"/>
            <p14:sldId id="314"/>
            <p14:sldId id="324"/>
            <p14:sldId id="338"/>
            <p14:sldId id="337"/>
            <p14:sldId id="339"/>
            <p14:sldId id="340"/>
            <p14:sldId id="328"/>
            <p14:sldId id="330"/>
            <p14:sldId id="331"/>
            <p14:sldId id="332"/>
            <p14:sldId id="333"/>
            <p14:sldId id="335"/>
            <p14:sldId id="341"/>
            <p14:sldId id="275"/>
            <p14:sldId id="336"/>
            <p14:sldId id="310"/>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9A1B1"/>
    <a:srgbClr val="8564C8"/>
    <a:srgbClr val="FFFFFF"/>
    <a:srgbClr val="7ECA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5222BFD-37DC-4CF3-40BB-5B1F52780D35}" v="56" dt="2020-03-05T13:27:50.49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772" autoAdjust="0"/>
    <p:restoredTop sz="82542" autoAdjust="0"/>
  </p:normalViewPr>
  <p:slideViewPr>
    <p:cSldViewPr snapToGrid="0">
      <p:cViewPr varScale="1">
        <p:scale>
          <a:sx n="66" d="100"/>
          <a:sy n="66" d="100"/>
        </p:scale>
        <p:origin x="72" y="510"/>
      </p:cViewPr>
      <p:guideLst/>
    </p:cSldViewPr>
  </p:slideViewPr>
  <p:outlineViewPr>
    <p:cViewPr>
      <p:scale>
        <a:sx n="33" d="100"/>
        <a:sy n="33" d="100"/>
      </p:scale>
      <p:origin x="0" y="-15884"/>
    </p:cViewPr>
  </p:outlineViewPr>
  <p:notesTextViewPr>
    <p:cViewPr>
      <p:scale>
        <a:sx n="1" d="1"/>
        <a:sy n="1" d="1"/>
      </p:scale>
      <p:origin x="0" y="0"/>
    </p:cViewPr>
  </p:notesTextViewPr>
  <p:sorterViewPr>
    <p:cViewPr>
      <p:scale>
        <a:sx n="100" d="100"/>
        <a:sy n="100" d="100"/>
      </p:scale>
      <p:origin x="0" y="-2344"/>
    </p:cViewPr>
  </p:sorterViewPr>
  <p:notesViewPr>
    <p:cSldViewPr snapToGrid="0">
      <p:cViewPr>
        <p:scale>
          <a:sx n="1" d="2"/>
          <a:sy n="1" d="2"/>
        </p:scale>
        <p:origin x="784" y="36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mi Maeda" userId="S::emi.maeda@ehyt.fi::3a9da292-b3ac-4cfa-b3c0-58b8d1155121" providerId="AD" clId="Web-{45222BFD-37DC-4CF3-40BB-5B1F52780D35}"/>
    <pc:docChg chg="modSld">
      <pc:chgData name="Emi Maeda" userId="S::emi.maeda@ehyt.fi::3a9da292-b3ac-4cfa-b3c0-58b8d1155121" providerId="AD" clId="Web-{45222BFD-37DC-4CF3-40BB-5B1F52780D35}" dt="2020-03-05T13:27:50.131" v="118" actId="20577"/>
      <pc:docMkLst>
        <pc:docMk/>
      </pc:docMkLst>
      <pc:sldChg chg="modSp">
        <pc:chgData name="Emi Maeda" userId="S::emi.maeda@ehyt.fi::3a9da292-b3ac-4cfa-b3c0-58b8d1155121" providerId="AD" clId="Web-{45222BFD-37DC-4CF3-40BB-5B1F52780D35}" dt="2020-03-05T13:27:50.131" v="117" actId="20577"/>
        <pc:sldMkLst>
          <pc:docMk/>
          <pc:sldMk cId="2618186905" sldId="310"/>
        </pc:sldMkLst>
        <pc:spChg chg="mod">
          <ac:chgData name="Emi Maeda" userId="S::emi.maeda@ehyt.fi::3a9da292-b3ac-4cfa-b3c0-58b8d1155121" providerId="AD" clId="Web-{45222BFD-37DC-4CF3-40BB-5B1F52780D35}" dt="2020-03-05T13:27:50.131" v="117" actId="20577"/>
          <ac:spMkLst>
            <pc:docMk/>
            <pc:sldMk cId="2618186905" sldId="310"/>
            <ac:spMk id="5" creationId="{00B687FE-A11A-486F-B21D-F375A728AF42}"/>
          </ac:spMkLst>
        </pc:spChg>
      </pc:sldChg>
      <pc:sldChg chg="modNotes">
        <pc:chgData name="Emi Maeda" userId="S::emi.maeda@ehyt.fi::3a9da292-b3ac-4cfa-b3c0-58b8d1155121" providerId="AD" clId="Web-{45222BFD-37DC-4CF3-40BB-5B1F52780D35}" dt="2020-03-05T13:23:00.960" v="65"/>
        <pc:sldMkLst>
          <pc:docMk/>
          <pc:sldMk cId="2971615415" sldId="320"/>
        </pc:sldMkLst>
      </pc:sldChg>
      <pc:sldChg chg="modNotes">
        <pc:chgData name="Emi Maeda" userId="S::emi.maeda@ehyt.fi::3a9da292-b3ac-4cfa-b3c0-58b8d1155121" providerId="AD" clId="Web-{45222BFD-37DC-4CF3-40BB-5B1F52780D35}" dt="2020-03-05T13:24:21.553" v="67"/>
        <pc:sldMkLst>
          <pc:docMk/>
          <pc:sldMk cId="1376041238" sldId="336"/>
        </pc:sldMkLst>
      </pc:sldChg>
      <pc:sldChg chg="modSp">
        <pc:chgData name="Emi Maeda" userId="S::emi.maeda@ehyt.fi::3a9da292-b3ac-4cfa-b3c0-58b8d1155121" providerId="AD" clId="Web-{45222BFD-37DC-4CF3-40BB-5B1F52780D35}" dt="2020-03-05T13:14:30.553" v="1" actId="20577"/>
        <pc:sldMkLst>
          <pc:docMk/>
          <pc:sldMk cId="2367900858" sldId="337"/>
        </pc:sldMkLst>
        <pc:graphicFrameChg chg="modGraphic">
          <ac:chgData name="Emi Maeda" userId="S::emi.maeda@ehyt.fi::3a9da292-b3ac-4cfa-b3c0-58b8d1155121" providerId="AD" clId="Web-{45222BFD-37DC-4CF3-40BB-5B1F52780D35}" dt="2020-03-05T13:14:30.553" v="1" actId="20577"/>
          <ac:graphicFrameMkLst>
            <pc:docMk/>
            <pc:sldMk cId="2367900858" sldId="337"/>
            <ac:graphicFrameMk id="4" creationId="{E5FD9171-E363-443C-AA7A-AD5DFA185910}"/>
          </ac:graphicFrameMkLst>
        </pc:graphicFrameChg>
      </pc:sldChg>
      <pc:sldChg chg="modNotes">
        <pc:chgData name="Emi Maeda" userId="S::emi.maeda@ehyt.fi::3a9da292-b3ac-4cfa-b3c0-58b8d1155121" providerId="AD" clId="Web-{45222BFD-37DC-4CF3-40BB-5B1F52780D35}" dt="2020-03-05T13:18:33.257" v="32"/>
        <pc:sldMkLst>
          <pc:docMk/>
          <pc:sldMk cId="1505336932" sldId="339"/>
        </pc:sldMkLst>
      </pc:sldChg>
    </pc:docChg>
  </pc:docChgLst>
  <pc:docChgLst>
    <pc:chgData name="Emmi Lehtinen" userId="S::emmi.lehtinen@ehyt.fi::05dc25a2-95c4-4cd0-9899-9c720945826f" providerId="AD" clId="Web-{2620ECF1-1C97-03CC-3CFE-FB23A0DCEB90}"/>
    <pc:docChg chg="modSld">
      <pc:chgData name="Emmi Lehtinen" userId="S::emmi.lehtinen@ehyt.fi::05dc25a2-95c4-4cd0-9899-9c720945826f" providerId="AD" clId="Web-{2620ECF1-1C97-03CC-3CFE-FB23A0DCEB90}" dt="2020-03-09T07:51:38.978" v="91"/>
      <pc:docMkLst>
        <pc:docMk/>
      </pc:docMkLst>
      <pc:sldChg chg="modNotes">
        <pc:chgData name="Emmi Lehtinen" userId="S::emmi.lehtinen@ehyt.fi::05dc25a2-95c4-4cd0-9899-9c720945826f" providerId="AD" clId="Web-{2620ECF1-1C97-03CC-3CFE-FB23A0DCEB90}" dt="2020-03-09T07:51:38.978" v="91"/>
        <pc:sldMkLst>
          <pc:docMk/>
          <pc:sldMk cId="2618186905" sldId="310"/>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3D21E9A-BEDE-415A-B932-BA44368633A7}"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fi-FI"/>
        </a:p>
      </dgm:t>
    </dgm:pt>
    <dgm:pt modelId="{084ABF6A-85CF-4AA5-A098-43AA03ED7A1F}">
      <dgm:prSet phldrT="[Teksti]" custT="1"/>
      <dgm:spPr>
        <a:solidFill>
          <a:schemeClr val="bg1"/>
        </a:solidFill>
      </dgm:spPr>
      <dgm:t>
        <a:bodyPr/>
        <a:lstStyle/>
        <a:p>
          <a:pPr algn="ctr"/>
          <a:r>
            <a:rPr lang="fi-FI" sz="3600" b="0" i="0" dirty="0">
              <a:solidFill>
                <a:srgbClr val="8564C8"/>
              </a:solidFill>
            </a:rPr>
            <a:t>Kilpailu 3-4 hlön ryhmissä​</a:t>
          </a:r>
          <a:endParaRPr lang="fi-FI" sz="3600" dirty="0"/>
        </a:p>
      </dgm:t>
    </dgm:pt>
    <dgm:pt modelId="{B888DAA9-6BE2-4239-A07D-89EEEE2DF891}" type="parTrans" cxnId="{784CB80F-BAFE-43F9-BC5B-0A23D63FE689}">
      <dgm:prSet/>
      <dgm:spPr/>
      <dgm:t>
        <a:bodyPr/>
        <a:lstStyle/>
        <a:p>
          <a:pPr algn="ctr"/>
          <a:endParaRPr lang="fi-FI"/>
        </a:p>
      </dgm:t>
    </dgm:pt>
    <dgm:pt modelId="{4E7630AE-8D7D-4FF9-A85C-274BCAFBC30E}" type="sibTrans" cxnId="{784CB80F-BAFE-43F9-BC5B-0A23D63FE689}">
      <dgm:prSet/>
      <dgm:spPr/>
      <dgm:t>
        <a:bodyPr/>
        <a:lstStyle/>
        <a:p>
          <a:pPr algn="ctr"/>
          <a:endParaRPr lang="fi-FI"/>
        </a:p>
      </dgm:t>
    </dgm:pt>
    <dgm:pt modelId="{6E03E165-C75B-45BA-A2A8-9F805F011DE7}">
      <dgm:prSet phldrT="[Teksti]" custT="1"/>
      <dgm:spPr>
        <a:solidFill>
          <a:schemeClr val="bg1"/>
        </a:solidFill>
      </dgm:spPr>
      <dgm:t>
        <a:bodyPr/>
        <a:lstStyle/>
        <a:p>
          <a:pPr algn="ctr"/>
          <a:r>
            <a:rPr lang="fi-FI" sz="3600" b="0" i="0" dirty="0">
              <a:solidFill>
                <a:srgbClr val="8564C8"/>
              </a:solidFill>
            </a:rPr>
            <a:t>Listatkaa mahdollisimman monta tuutorin tehtävää, aikaa 2 min.</a:t>
          </a:r>
          <a:endParaRPr lang="fi-FI" sz="3600" dirty="0">
            <a:solidFill>
              <a:srgbClr val="8564C8"/>
            </a:solidFill>
          </a:endParaRPr>
        </a:p>
      </dgm:t>
    </dgm:pt>
    <dgm:pt modelId="{2F7C9D12-EF6A-480B-8D9C-CE9E0F12AFD9}" type="parTrans" cxnId="{690F4DD4-B570-4CEA-AA61-C5CED4352455}">
      <dgm:prSet/>
      <dgm:spPr/>
      <dgm:t>
        <a:bodyPr/>
        <a:lstStyle/>
        <a:p>
          <a:pPr algn="ctr"/>
          <a:endParaRPr lang="fi-FI"/>
        </a:p>
      </dgm:t>
    </dgm:pt>
    <dgm:pt modelId="{1CAB1910-3FE2-458F-8AC8-A997B1FFB1DC}" type="sibTrans" cxnId="{690F4DD4-B570-4CEA-AA61-C5CED4352455}">
      <dgm:prSet/>
      <dgm:spPr/>
      <dgm:t>
        <a:bodyPr/>
        <a:lstStyle/>
        <a:p>
          <a:pPr algn="ctr"/>
          <a:endParaRPr lang="fi-FI"/>
        </a:p>
      </dgm:t>
    </dgm:pt>
    <dgm:pt modelId="{85B0BF8B-CCFA-42E9-85B0-8E62CCC1C136}" type="pres">
      <dgm:prSet presAssocID="{63D21E9A-BEDE-415A-B932-BA44368633A7}" presName="linear" presStyleCnt="0">
        <dgm:presLayoutVars>
          <dgm:animLvl val="lvl"/>
          <dgm:resizeHandles val="exact"/>
        </dgm:presLayoutVars>
      </dgm:prSet>
      <dgm:spPr/>
    </dgm:pt>
    <dgm:pt modelId="{36B23AF0-2B2D-4C80-AB5C-D5F3C0578857}" type="pres">
      <dgm:prSet presAssocID="{084ABF6A-85CF-4AA5-A098-43AA03ED7A1F}" presName="parentText" presStyleLbl="node1" presStyleIdx="0" presStyleCnt="2">
        <dgm:presLayoutVars>
          <dgm:chMax val="0"/>
          <dgm:bulletEnabled val="1"/>
        </dgm:presLayoutVars>
      </dgm:prSet>
      <dgm:spPr/>
    </dgm:pt>
    <dgm:pt modelId="{875B2666-936A-4A86-92B3-5CE6101D0B59}" type="pres">
      <dgm:prSet presAssocID="{4E7630AE-8D7D-4FF9-A85C-274BCAFBC30E}" presName="spacer" presStyleCnt="0"/>
      <dgm:spPr/>
    </dgm:pt>
    <dgm:pt modelId="{CB95D95C-272E-4934-A730-6170CF2FA87C}" type="pres">
      <dgm:prSet presAssocID="{6E03E165-C75B-45BA-A2A8-9F805F011DE7}" presName="parentText" presStyleLbl="node1" presStyleIdx="1" presStyleCnt="2">
        <dgm:presLayoutVars>
          <dgm:chMax val="0"/>
          <dgm:bulletEnabled val="1"/>
        </dgm:presLayoutVars>
      </dgm:prSet>
      <dgm:spPr/>
    </dgm:pt>
  </dgm:ptLst>
  <dgm:cxnLst>
    <dgm:cxn modelId="{784CB80F-BAFE-43F9-BC5B-0A23D63FE689}" srcId="{63D21E9A-BEDE-415A-B932-BA44368633A7}" destId="{084ABF6A-85CF-4AA5-A098-43AA03ED7A1F}" srcOrd="0" destOrd="0" parTransId="{B888DAA9-6BE2-4239-A07D-89EEEE2DF891}" sibTransId="{4E7630AE-8D7D-4FF9-A85C-274BCAFBC30E}"/>
    <dgm:cxn modelId="{15FE8447-7C82-4376-85A0-F51C8949D392}" type="presOf" srcId="{63D21E9A-BEDE-415A-B932-BA44368633A7}" destId="{85B0BF8B-CCFA-42E9-85B0-8E62CCC1C136}" srcOrd="0" destOrd="0" presId="urn:microsoft.com/office/officeart/2005/8/layout/vList2"/>
    <dgm:cxn modelId="{0188EA57-73C7-4451-88F8-9A4C3A78DA96}" type="presOf" srcId="{084ABF6A-85CF-4AA5-A098-43AA03ED7A1F}" destId="{36B23AF0-2B2D-4C80-AB5C-D5F3C0578857}" srcOrd="0" destOrd="0" presId="urn:microsoft.com/office/officeart/2005/8/layout/vList2"/>
    <dgm:cxn modelId="{F125E4BF-3F09-4689-A04B-3FCD2B1D1B5D}" type="presOf" srcId="{6E03E165-C75B-45BA-A2A8-9F805F011DE7}" destId="{CB95D95C-272E-4934-A730-6170CF2FA87C}" srcOrd="0" destOrd="0" presId="urn:microsoft.com/office/officeart/2005/8/layout/vList2"/>
    <dgm:cxn modelId="{690F4DD4-B570-4CEA-AA61-C5CED4352455}" srcId="{63D21E9A-BEDE-415A-B932-BA44368633A7}" destId="{6E03E165-C75B-45BA-A2A8-9F805F011DE7}" srcOrd="1" destOrd="0" parTransId="{2F7C9D12-EF6A-480B-8D9C-CE9E0F12AFD9}" sibTransId="{1CAB1910-3FE2-458F-8AC8-A997B1FFB1DC}"/>
    <dgm:cxn modelId="{AEB47CCA-E4DE-4E4A-9654-33CA4B942553}" type="presParOf" srcId="{85B0BF8B-CCFA-42E9-85B0-8E62CCC1C136}" destId="{36B23AF0-2B2D-4C80-AB5C-D5F3C0578857}" srcOrd="0" destOrd="0" presId="urn:microsoft.com/office/officeart/2005/8/layout/vList2"/>
    <dgm:cxn modelId="{CDC3807C-A9DE-495C-9B80-8E32A338E926}" type="presParOf" srcId="{85B0BF8B-CCFA-42E9-85B0-8E62CCC1C136}" destId="{875B2666-936A-4A86-92B3-5CE6101D0B59}" srcOrd="1" destOrd="0" presId="urn:microsoft.com/office/officeart/2005/8/layout/vList2"/>
    <dgm:cxn modelId="{79C41D6F-937D-4214-B1D3-E9DBB2CFE8C1}" type="presParOf" srcId="{85B0BF8B-CCFA-42E9-85B0-8E62CCC1C136}" destId="{CB95D95C-272E-4934-A730-6170CF2FA87C}"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3A4BD54-FED7-4BFC-9E61-3DDD05034839}"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fi-FI"/>
        </a:p>
      </dgm:t>
    </dgm:pt>
    <dgm:pt modelId="{1BABAAA1-D036-4339-88B6-447FD0CCD4A7}">
      <dgm:prSet phldrT="[Teksti]" custT="1"/>
      <dgm:spPr>
        <a:solidFill>
          <a:schemeClr val="bg1"/>
        </a:solidFill>
      </dgm:spPr>
      <dgm:t>
        <a:bodyPr/>
        <a:lstStyle/>
        <a:p>
          <a:pPr algn="ctr">
            <a:buFont typeface="Arial" panose="020B0604020202020204" pitchFamily="34" charset="0"/>
            <a:buChar char="•"/>
          </a:pPr>
          <a:r>
            <a:rPr lang="fi-FI" sz="3200" b="0" i="0" dirty="0">
              <a:solidFill>
                <a:srgbClr val="8564C8"/>
              </a:solidFill>
            </a:rPr>
            <a:t>Mistä asioista itse kaipasit tietoa </a:t>
          </a:r>
          <a:br>
            <a:rPr lang="fi-FI" sz="3200" b="0" i="0" dirty="0">
              <a:solidFill>
                <a:srgbClr val="8564C8"/>
              </a:solidFill>
            </a:rPr>
          </a:br>
          <a:r>
            <a:rPr lang="fi-FI" sz="3200" b="0" i="0" dirty="0">
              <a:solidFill>
                <a:srgbClr val="8564C8"/>
              </a:solidFill>
            </a:rPr>
            <a:t>opintojen alussa?</a:t>
          </a:r>
          <a:r>
            <a:rPr lang="en-US" sz="3200" b="0" i="0" dirty="0">
              <a:solidFill>
                <a:srgbClr val="8564C8"/>
              </a:solidFill>
            </a:rPr>
            <a:t>​</a:t>
          </a:r>
          <a:endParaRPr lang="fi-FI" sz="3200" dirty="0">
            <a:solidFill>
              <a:srgbClr val="8564C8"/>
            </a:solidFill>
          </a:endParaRPr>
        </a:p>
      </dgm:t>
    </dgm:pt>
    <dgm:pt modelId="{E5A2A9C7-8999-4972-974B-BE088FB779BB}" type="parTrans" cxnId="{5A7AFC7B-89DC-4DE0-A8CA-FFF431FF79AE}">
      <dgm:prSet/>
      <dgm:spPr/>
      <dgm:t>
        <a:bodyPr/>
        <a:lstStyle/>
        <a:p>
          <a:pPr algn="ctr"/>
          <a:endParaRPr lang="fi-FI" sz="2000"/>
        </a:p>
      </dgm:t>
    </dgm:pt>
    <dgm:pt modelId="{7C41A3A5-975B-444F-B66D-0BECC7CEAA13}" type="sibTrans" cxnId="{5A7AFC7B-89DC-4DE0-A8CA-FFF431FF79AE}">
      <dgm:prSet/>
      <dgm:spPr/>
      <dgm:t>
        <a:bodyPr/>
        <a:lstStyle/>
        <a:p>
          <a:pPr algn="ctr"/>
          <a:endParaRPr lang="fi-FI" sz="2000"/>
        </a:p>
      </dgm:t>
    </dgm:pt>
    <dgm:pt modelId="{1BB2088A-9401-404A-9142-BE0372D23656}">
      <dgm:prSet custT="1"/>
      <dgm:spPr>
        <a:solidFill>
          <a:schemeClr val="bg1"/>
        </a:solidFill>
      </dgm:spPr>
      <dgm:t>
        <a:bodyPr/>
        <a:lstStyle/>
        <a:p>
          <a:pPr algn="ctr">
            <a:buFont typeface="Arial" panose="020B0604020202020204" pitchFamily="34" charset="0"/>
            <a:buChar char="•"/>
          </a:pPr>
          <a:r>
            <a:rPr lang="fi-FI" sz="3200" b="0" i="0" dirty="0">
              <a:solidFill>
                <a:srgbClr val="8564C8"/>
              </a:solidFill>
            </a:rPr>
            <a:t>Millaisena koit tuutorit?</a:t>
          </a:r>
          <a:r>
            <a:rPr lang="en-US" sz="3200" b="0" i="0" dirty="0">
              <a:solidFill>
                <a:srgbClr val="8564C8"/>
              </a:solidFill>
            </a:rPr>
            <a:t>​</a:t>
          </a:r>
        </a:p>
      </dgm:t>
    </dgm:pt>
    <dgm:pt modelId="{030743A6-CF35-44F8-9033-0CC8B6E8681D}" type="parTrans" cxnId="{14EFA71D-D20D-4F4B-BA8A-150F3A5CF963}">
      <dgm:prSet/>
      <dgm:spPr/>
      <dgm:t>
        <a:bodyPr/>
        <a:lstStyle/>
        <a:p>
          <a:pPr algn="ctr"/>
          <a:endParaRPr lang="fi-FI" sz="2000"/>
        </a:p>
      </dgm:t>
    </dgm:pt>
    <dgm:pt modelId="{DC11198C-13A0-494E-A830-B1519CB8D2B7}" type="sibTrans" cxnId="{14EFA71D-D20D-4F4B-BA8A-150F3A5CF963}">
      <dgm:prSet/>
      <dgm:spPr/>
      <dgm:t>
        <a:bodyPr/>
        <a:lstStyle/>
        <a:p>
          <a:pPr algn="ctr"/>
          <a:endParaRPr lang="fi-FI" sz="2000"/>
        </a:p>
      </dgm:t>
    </dgm:pt>
    <dgm:pt modelId="{8E3B9418-92AF-4B91-BF74-B91BC55BEB40}">
      <dgm:prSet custT="1"/>
      <dgm:spPr>
        <a:solidFill>
          <a:schemeClr val="bg1"/>
        </a:solidFill>
      </dgm:spPr>
      <dgm:t>
        <a:bodyPr/>
        <a:lstStyle/>
        <a:p>
          <a:pPr algn="ctr">
            <a:buFont typeface="Arial" panose="020B0604020202020204" pitchFamily="34" charset="0"/>
            <a:buChar char="•"/>
          </a:pPr>
          <a:r>
            <a:rPr lang="fi-FI" sz="3200" b="0" i="0" dirty="0">
              <a:solidFill>
                <a:srgbClr val="8564C8"/>
              </a:solidFill>
            </a:rPr>
            <a:t>Millaisena koit henkilökunnan </a:t>
          </a:r>
          <a:br>
            <a:rPr lang="fi-FI" sz="3200" b="0" i="0" dirty="0">
              <a:solidFill>
                <a:srgbClr val="8564C8"/>
              </a:solidFill>
            </a:rPr>
          </a:br>
          <a:r>
            <a:rPr lang="fi-FI" sz="3200" b="0" i="0" dirty="0">
              <a:solidFill>
                <a:srgbClr val="8564C8"/>
              </a:solidFill>
            </a:rPr>
            <a:t>ja ohjauspalvelut?</a:t>
          </a:r>
          <a:r>
            <a:rPr lang="en-US" sz="3200" b="0" i="0" dirty="0">
              <a:solidFill>
                <a:srgbClr val="8564C8"/>
              </a:solidFill>
            </a:rPr>
            <a:t>​</a:t>
          </a:r>
        </a:p>
      </dgm:t>
    </dgm:pt>
    <dgm:pt modelId="{336A2295-C193-45DF-B23C-F43A52071A1E}" type="parTrans" cxnId="{97CF3BD8-B051-44C0-AD1F-592BA2D0116B}">
      <dgm:prSet/>
      <dgm:spPr/>
      <dgm:t>
        <a:bodyPr/>
        <a:lstStyle/>
        <a:p>
          <a:pPr algn="ctr"/>
          <a:endParaRPr lang="fi-FI" sz="2000"/>
        </a:p>
      </dgm:t>
    </dgm:pt>
    <dgm:pt modelId="{A4B48A42-3213-4C78-8F85-F0A0F704551E}" type="sibTrans" cxnId="{97CF3BD8-B051-44C0-AD1F-592BA2D0116B}">
      <dgm:prSet/>
      <dgm:spPr/>
      <dgm:t>
        <a:bodyPr/>
        <a:lstStyle/>
        <a:p>
          <a:pPr algn="ctr"/>
          <a:endParaRPr lang="fi-FI" sz="2000"/>
        </a:p>
      </dgm:t>
    </dgm:pt>
    <dgm:pt modelId="{BC382E8D-A362-47C9-BD9D-A8328033AE86}" type="pres">
      <dgm:prSet presAssocID="{F3A4BD54-FED7-4BFC-9E61-3DDD05034839}" presName="linear" presStyleCnt="0">
        <dgm:presLayoutVars>
          <dgm:animLvl val="lvl"/>
          <dgm:resizeHandles val="exact"/>
        </dgm:presLayoutVars>
      </dgm:prSet>
      <dgm:spPr/>
    </dgm:pt>
    <dgm:pt modelId="{C79A64EB-D9D3-426A-BA48-930A9E953147}" type="pres">
      <dgm:prSet presAssocID="{1BABAAA1-D036-4339-88B6-447FD0CCD4A7}" presName="parentText" presStyleLbl="node1" presStyleIdx="0" presStyleCnt="3">
        <dgm:presLayoutVars>
          <dgm:chMax val="0"/>
          <dgm:bulletEnabled val="1"/>
        </dgm:presLayoutVars>
      </dgm:prSet>
      <dgm:spPr/>
    </dgm:pt>
    <dgm:pt modelId="{4E470DD3-954E-4917-A9E8-B7CBCEF959EC}" type="pres">
      <dgm:prSet presAssocID="{7C41A3A5-975B-444F-B66D-0BECC7CEAA13}" presName="spacer" presStyleCnt="0"/>
      <dgm:spPr/>
    </dgm:pt>
    <dgm:pt modelId="{E3845408-A868-4192-A536-73872742C84F}" type="pres">
      <dgm:prSet presAssocID="{1BB2088A-9401-404A-9142-BE0372D23656}" presName="parentText" presStyleLbl="node1" presStyleIdx="1" presStyleCnt="3">
        <dgm:presLayoutVars>
          <dgm:chMax val="0"/>
          <dgm:bulletEnabled val="1"/>
        </dgm:presLayoutVars>
      </dgm:prSet>
      <dgm:spPr/>
    </dgm:pt>
    <dgm:pt modelId="{B39C358D-6D56-4D68-B3CB-E561AF8D399F}" type="pres">
      <dgm:prSet presAssocID="{DC11198C-13A0-494E-A830-B1519CB8D2B7}" presName="spacer" presStyleCnt="0"/>
      <dgm:spPr/>
    </dgm:pt>
    <dgm:pt modelId="{0344F603-ACFE-429A-BBB6-2A8F21D63E29}" type="pres">
      <dgm:prSet presAssocID="{8E3B9418-92AF-4B91-BF74-B91BC55BEB40}" presName="parentText" presStyleLbl="node1" presStyleIdx="2" presStyleCnt="3">
        <dgm:presLayoutVars>
          <dgm:chMax val="0"/>
          <dgm:bulletEnabled val="1"/>
        </dgm:presLayoutVars>
      </dgm:prSet>
      <dgm:spPr/>
    </dgm:pt>
  </dgm:ptLst>
  <dgm:cxnLst>
    <dgm:cxn modelId="{14EFA71D-D20D-4F4B-BA8A-150F3A5CF963}" srcId="{F3A4BD54-FED7-4BFC-9E61-3DDD05034839}" destId="{1BB2088A-9401-404A-9142-BE0372D23656}" srcOrd="1" destOrd="0" parTransId="{030743A6-CF35-44F8-9033-0CC8B6E8681D}" sibTransId="{DC11198C-13A0-494E-A830-B1519CB8D2B7}"/>
    <dgm:cxn modelId="{9F37063A-1191-4229-8907-9C2886DB6810}" type="presOf" srcId="{1BB2088A-9401-404A-9142-BE0372D23656}" destId="{E3845408-A868-4192-A536-73872742C84F}" srcOrd="0" destOrd="0" presId="urn:microsoft.com/office/officeart/2005/8/layout/vList2"/>
    <dgm:cxn modelId="{5A7AFC7B-89DC-4DE0-A8CA-FFF431FF79AE}" srcId="{F3A4BD54-FED7-4BFC-9E61-3DDD05034839}" destId="{1BABAAA1-D036-4339-88B6-447FD0CCD4A7}" srcOrd="0" destOrd="0" parTransId="{E5A2A9C7-8999-4972-974B-BE088FB779BB}" sibTransId="{7C41A3A5-975B-444F-B66D-0BECC7CEAA13}"/>
    <dgm:cxn modelId="{2CBA9F84-2EAF-4647-A429-8FACEF18BAFD}" type="presOf" srcId="{1BABAAA1-D036-4339-88B6-447FD0CCD4A7}" destId="{C79A64EB-D9D3-426A-BA48-930A9E953147}" srcOrd="0" destOrd="0" presId="urn:microsoft.com/office/officeart/2005/8/layout/vList2"/>
    <dgm:cxn modelId="{A464C7AB-7B66-4D52-BE92-1F7709FE54BB}" type="presOf" srcId="{F3A4BD54-FED7-4BFC-9E61-3DDD05034839}" destId="{BC382E8D-A362-47C9-BD9D-A8328033AE86}" srcOrd="0" destOrd="0" presId="urn:microsoft.com/office/officeart/2005/8/layout/vList2"/>
    <dgm:cxn modelId="{08BBE0BB-5DCA-4C92-8BD4-BDDD3FEFF875}" type="presOf" srcId="{8E3B9418-92AF-4B91-BF74-B91BC55BEB40}" destId="{0344F603-ACFE-429A-BBB6-2A8F21D63E29}" srcOrd="0" destOrd="0" presId="urn:microsoft.com/office/officeart/2005/8/layout/vList2"/>
    <dgm:cxn modelId="{97CF3BD8-B051-44C0-AD1F-592BA2D0116B}" srcId="{F3A4BD54-FED7-4BFC-9E61-3DDD05034839}" destId="{8E3B9418-92AF-4B91-BF74-B91BC55BEB40}" srcOrd="2" destOrd="0" parTransId="{336A2295-C193-45DF-B23C-F43A52071A1E}" sibTransId="{A4B48A42-3213-4C78-8F85-F0A0F704551E}"/>
    <dgm:cxn modelId="{50B05C87-00FB-4FBE-8347-1695D03A2061}" type="presParOf" srcId="{BC382E8D-A362-47C9-BD9D-A8328033AE86}" destId="{C79A64EB-D9D3-426A-BA48-930A9E953147}" srcOrd="0" destOrd="0" presId="urn:microsoft.com/office/officeart/2005/8/layout/vList2"/>
    <dgm:cxn modelId="{6EE0A0C0-E440-4885-B090-1E6422CFA9A3}" type="presParOf" srcId="{BC382E8D-A362-47C9-BD9D-A8328033AE86}" destId="{4E470DD3-954E-4917-A9E8-B7CBCEF959EC}" srcOrd="1" destOrd="0" presId="urn:microsoft.com/office/officeart/2005/8/layout/vList2"/>
    <dgm:cxn modelId="{3006E907-8BAD-40EA-86C6-4B1B56D360E1}" type="presParOf" srcId="{BC382E8D-A362-47C9-BD9D-A8328033AE86}" destId="{E3845408-A868-4192-A536-73872742C84F}" srcOrd="2" destOrd="0" presId="urn:microsoft.com/office/officeart/2005/8/layout/vList2"/>
    <dgm:cxn modelId="{6FE422CE-A283-433A-B524-70A791156D2F}" type="presParOf" srcId="{BC382E8D-A362-47C9-BD9D-A8328033AE86}" destId="{B39C358D-6D56-4D68-B3CB-E561AF8D399F}" srcOrd="3" destOrd="0" presId="urn:microsoft.com/office/officeart/2005/8/layout/vList2"/>
    <dgm:cxn modelId="{FAE396A4-BD56-4BD7-B21D-1E23BC0A30D9}" type="presParOf" srcId="{BC382E8D-A362-47C9-BD9D-A8328033AE86}" destId="{0344F603-ACFE-429A-BBB6-2A8F21D63E29}"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829C359-D8BD-4A13-8466-960D0F93FAE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fi-FI"/>
        </a:p>
      </dgm:t>
    </dgm:pt>
    <dgm:pt modelId="{79B1AF53-7D32-4F96-8944-EE9022D7EECD}">
      <dgm:prSet phldrT="[Teksti]" custT="1"/>
      <dgm:spPr>
        <a:solidFill>
          <a:srgbClr val="FFFFFF"/>
        </a:solidFill>
      </dgm:spPr>
      <dgm:t>
        <a:bodyPr/>
        <a:lstStyle/>
        <a:p>
          <a:pPr algn="ctr"/>
          <a:r>
            <a:rPr lang="fi-FI" sz="4400" b="0" i="0" dirty="0">
              <a:solidFill>
                <a:srgbClr val="8564C8"/>
              </a:solidFill>
            </a:rPr>
            <a:t>Pohdi ja kirjaa, miksi olet mukana tuutoritoiminnassa</a:t>
          </a:r>
          <a:endParaRPr lang="fi-FI" sz="4400" dirty="0">
            <a:solidFill>
              <a:srgbClr val="8564C8"/>
            </a:solidFill>
          </a:endParaRPr>
        </a:p>
      </dgm:t>
      <dgm:extLst>
        <a:ext uri="{E40237B7-FDA0-4F09-8148-C483321AD2D9}">
          <dgm14:cNvPr xmlns:dgm14="http://schemas.microsoft.com/office/drawing/2010/diagram" id="0" name="" descr="Pohdi ja kirjaa, miksi olet mukana tuutoritoiminnassa"/>
        </a:ext>
      </dgm:extLst>
    </dgm:pt>
    <dgm:pt modelId="{0EB778ED-2608-461D-A04A-653EE9D740B9}" type="parTrans" cxnId="{4C373B8D-A232-49A4-8A24-BE2DED8F46D0}">
      <dgm:prSet/>
      <dgm:spPr/>
      <dgm:t>
        <a:bodyPr/>
        <a:lstStyle/>
        <a:p>
          <a:pPr algn="ctr"/>
          <a:endParaRPr lang="fi-FI" sz="1100"/>
        </a:p>
      </dgm:t>
    </dgm:pt>
    <dgm:pt modelId="{F9A68CF6-1F1E-493B-B813-B69CA544B33A}" type="sibTrans" cxnId="{4C373B8D-A232-49A4-8A24-BE2DED8F46D0}">
      <dgm:prSet/>
      <dgm:spPr/>
      <dgm:t>
        <a:bodyPr/>
        <a:lstStyle/>
        <a:p>
          <a:pPr algn="ctr"/>
          <a:endParaRPr lang="fi-FI" sz="1100"/>
        </a:p>
      </dgm:t>
    </dgm:pt>
    <dgm:pt modelId="{1923F355-C865-456C-AFAD-B8A5FA1F0B84}" type="pres">
      <dgm:prSet presAssocID="{1829C359-D8BD-4A13-8466-960D0F93FAE4}" presName="linear" presStyleCnt="0">
        <dgm:presLayoutVars>
          <dgm:animLvl val="lvl"/>
          <dgm:resizeHandles val="exact"/>
        </dgm:presLayoutVars>
      </dgm:prSet>
      <dgm:spPr/>
    </dgm:pt>
    <dgm:pt modelId="{F9527CA1-C651-457E-9C2B-4771728BF49B}" type="pres">
      <dgm:prSet presAssocID="{79B1AF53-7D32-4F96-8944-EE9022D7EECD}" presName="parentText" presStyleLbl="node1" presStyleIdx="0" presStyleCnt="1" custLinFactNeighborX="-1139" custLinFactNeighborY="-41137">
        <dgm:presLayoutVars>
          <dgm:chMax val="0"/>
          <dgm:bulletEnabled val="1"/>
        </dgm:presLayoutVars>
      </dgm:prSet>
      <dgm:spPr/>
    </dgm:pt>
  </dgm:ptLst>
  <dgm:cxnLst>
    <dgm:cxn modelId="{C8B1597A-957E-4C0D-B165-9C1110C117FB}" type="presOf" srcId="{1829C359-D8BD-4A13-8466-960D0F93FAE4}" destId="{1923F355-C865-456C-AFAD-B8A5FA1F0B84}" srcOrd="0" destOrd="0" presId="urn:microsoft.com/office/officeart/2005/8/layout/vList2"/>
    <dgm:cxn modelId="{4C373B8D-A232-49A4-8A24-BE2DED8F46D0}" srcId="{1829C359-D8BD-4A13-8466-960D0F93FAE4}" destId="{79B1AF53-7D32-4F96-8944-EE9022D7EECD}" srcOrd="0" destOrd="0" parTransId="{0EB778ED-2608-461D-A04A-653EE9D740B9}" sibTransId="{F9A68CF6-1F1E-493B-B813-B69CA544B33A}"/>
    <dgm:cxn modelId="{1B8C28DC-E3DE-4D9D-85B9-74F152D37B6C}" type="presOf" srcId="{79B1AF53-7D32-4F96-8944-EE9022D7EECD}" destId="{F9527CA1-C651-457E-9C2B-4771728BF49B}" srcOrd="0" destOrd="0" presId="urn:microsoft.com/office/officeart/2005/8/layout/vList2"/>
    <dgm:cxn modelId="{3C4FE95D-F97B-46B9-B4E7-F4E2DF538F86}" type="presParOf" srcId="{1923F355-C865-456C-AFAD-B8A5FA1F0B84}" destId="{F9527CA1-C651-457E-9C2B-4771728BF49B}"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829C359-D8BD-4A13-8466-960D0F93FAE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fi-FI"/>
        </a:p>
      </dgm:t>
    </dgm:pt>
    <dgm:pt modelId="{79B1AF53-7D32-4F96-8944-EE9022D7EECD}">
      <dgm:prSet phldrT="[Teksti]" custT="1"/>
      <dgm:spPr>
        <a:solidFill>
          <a:srgbClr val="FFFFFF"/>
        </a:solidFill>
      </dgm:spPr>
      <dgm:t>
        <a:bodyPr/>
        <a:lstStyle/>
        <a:p>
          <a:pPr algn="ctr"/>
          <a:r>
            <a:rPr lang="fi-FI" sz="4400" dirty="0">
              <a:solidFill>
                <a:srgbClr val="8564C8"/>
              </a:solidFill>
            </a:rPr>
            <a:t>Mitä haluan oppia tuutorina?</a:t>
          </a:r>
        </a:p>
      </dgm:t>
    </dgm:pt>
    <dgm:pt modelId="{0EB778ED-2608-461D-A04A-653EE9D740B9}" type="parTrans" cxnId="{4C373B8D-A232-49A4-8A24-BE2DED8F46D0}">
      <dgm:prSet/>
      <dgm:spPr/>
      <dgm:t>
        <a:bodyPr/>
        <a:lstStyle/>
        <a:p>
          <a:pPr algn="ctr"/>
          <a:endParaRPr lang="fi-FI" sz="1100"/>
        </a:p>
      </dgm:t>
    </dgm:pt>
    <dgm:pt modelId="{F9A68CF6-1F1E-493B-B813-B69CA544B33A}" type="sibTrans" cxnId="{4C373B8D-A232-49A4-8A24-BE2DED8F46D0}">
      <dgm:prSet/>
      <dgm:spPr/>
      <dgm:t>
        <a:bodyPr/>
        <a:lstStyle/>
        <a:p>
          <a:pPr algn="ctr"/>
          <a:endParaRPr lang="fi-FI" sz="1100"/>
        </a:p>
      </dgm:t>
    </dgm:pt>
    <dgm:pt modelId="{1923F355-C865-456C-AFAD-B8A5FA1F0B84}" type="pres">
      <dgm:prSet presAssocID="{1829C359-D8BD-4A13-8466-960D0F93FAE4}" presName="linear" presStyleCnt="0">
        <dgm:presLayoutVars>
          <dgm:animLvl val="lvl"/>
          <dgm:resizeHandles val="exact"/>
        </dgm:presLayoutVars>
      </dgm:prSet>
      <dgm:spPr/>
    </dgm:pt>
    <dgm:pt modelId="{F9527CA1-C651-457E-9C2B-4771728BF49B}" type="pres">
      <dgm:prSet presAssocID="{79B1AF53-7D32-4F96-8944-EE9022D7EECD}" presName="parentText" presStyleLbl="node1" presStyleIdx="0" presStyleCnt="1" custLinFactNeighborX="-1139" custLinFactNeighborY="-41137">
        <dgm:presLayoutVars>
          <dgm:chMax val="0"/>
          <dgm:bulletEnabled val="1"/>
        </dgm:presLayoutVars>
      </dgm:prSet>
      <dgm:spPr/>
    </dgm:pt>
  </dgm:ptLst>
  <dgm:cxnLst>
    <dgm:cxn modelId="{C8B1597A-957E-4C0D-B165-9C1110C117FB}" type="presOf" srcId="{1829C359-D8BD-4A13-8466-960D0F93FAE4}" destId="{1923F355-C865-456C-AFAD-B8A5FA1F0B84}" srcOrd="0" destOrd="0" presId="urn:microsoft.com/office/officeart/2005/8/layout/vList2"/>
    <dgm:cxn modelId="{4C373B8D-A232-49A4-8A24-BE2DED8F46D0}" srcId="{1829C359-D8BD-4A13-8466-960D0F93FAE4}" destId="{79B1AF53-7D32-4F96-8944-EE9022D7EECD}" srcOrd="0" destOrd="0" parTransId="{0EB778ED-2608-461D-A04A-653EE9D740B9}" sibTransId="{F9A68CF6-1F1E-493B-B813-B69CA544B33A}"/>
    <dgm:cxn modelId="{1B8C28DC-E3DE-4D9D-85B9-74F152D37B6C}" type="presOf" srcId="{79B1AF53-7D32-4F96-8944-EE9022D7EECD}" destId="{F9527CA1-C651-457E-9C2B-4771728BF49B}" srcOrd="0" destOrd="0" presId="urn:microsoft.com/office/officeart/2005/8/layout/vList2"/>
    <dgm:cxn modelId="{3C4FE95D-F97B-46B9-B4E7-F4E2DF538F86}" type="presParOf" srcId="{1923F355-C865-456C-AFAD-B8A5FA1F0B84}" destId="{F9527CA1-C651-457E-9C2B-4771728BF49B}"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7E1EE6E-1E61-445C-AA09-8424FC89DFA8}"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fi-FI"/>
        </a:p>
      </dgm:t>
    </dgm:pt>
    <dgm:pt modelId="{647F969E-43C1-4B37-A6A4-57E52707EF51}">
      <dgm:prSet phldrT="[Teksti]"/>
      <dgm:spPr>
        <a:solidFill>
          <a:schemeClr val="accent1"/>
        </a:solidFill>
      </dgm:spPr>
      <dgm:t>
        <a:bodyPr/>
        <a:lstStyle/>
        <a:p>
          <a:pPr algn="ctr">
            <a:buFont typeface="Arial" panose="020B0604020202020204" pitchFamily="34" charset="0"/>
            <a:buChar char="•"/>
          </a:pPr>
          <a:r>
            <a:rPr lang="fi-FI" b="0" i="0" dirty="0">
              <a:solidFill>
                <a:schemeClr val="bg1"/>
              </a:solidFill>
            </a:rPr>
            <a:t>Tuutorille</a:t>
          </a:r>
          <a:r>
            <a:rPr lang="en-US" b="0" i="0" dirty="0">
              <a:solidFill>
                <a:schemeClr val="tx1"/>
              </a:solidFill>
            </a:rPr>
            <a:t>​</a:t>
          </a:r>
          <a:endParaRPr lang="fi-FI" dirty="0">
            <a:solidFill>
              <a:schemeClr val="tx1"/>
            </a:solidFill>
          </a:endParaRPr>
        </a:p>
      </dgm:t>
    </dgm:pt>
    <dgm:pt modelId="{07A970BA-0880-4653-ABAF-16646F14AF50}" type="parTrans" cxnId="{E36D0C38-CE8E-48CA-8888-6BD15B48B1A1}">
      <dgm:prSet/>
      <dgm:spPr/>
      <dgm:t>
        <a:bodyPr/>
        <a:lstStyle/>
        <a:p>
          <a:pPr algn="ctr"/>
          <a:endParaRPr lang="fi-FI"/>
        </a:p>
      </dgm:t>
    </dgm:pt>
    <dgm:pt modelId="{A5D451B0-F90C-4017-B715-F75502FCDECE}" type="sibTrans" cxnId="{E36D0C38-CE8E-48CA-8888-6BD15B48B1A1}">
      <dgm:prSet/>
      <dgm:spPr/>
      <dgm:t>
        <a:bodyPr/>
        <a:lstStyle/>
        <a:p>
          <a:pPr algn="ctr"/>
          <a:endParaRPr lang="fi-FI"/>
        </a:p>
      </dgm:t>
    </dgm:pt>
    <dgm:pt modelId="{D3C60767-DDD0-4D6B-A282-7B5842133EA6}">
      <dgm:prSet/>
      <dgm:spPr>
        <a:solidFill>
          <a:schemeClr val="bg1"/>
        </a:solidFill>
      </dgm:spPr>
      <dgm:t>
        <a:bodyPr/>
        <a:lstStyle/>
        <a:p>
          <a:pPr algn="ctr">
            <a:buFont typeface="Arial" panose="020B0604020202020204" pitchFamily="34" charset="0"/>
            <a:buChar char="•"/>
          </a:pPr>
          <a:r>
            <a:rPr lang="fi-FI" b="0" i="0" dirty="0">
              <a:solidFill>
                <a:schemeClr val="accent1"/>
              </a:solidFill>
            </a:rPr>
            <a:t>Fuksille?</a:t>
          </a:r>
          <a:r>
            <a:rPr lang="en-US" b="0" i="0" dirty="0">
              <a:solidFill>
                <a:schemeClr val="accent1"/>
              </a:solidFill>
            </a:rPr>
            <a:t>​</a:t>
          </a:r>
        </a:p>
      </dgm:t>
    </dgm:pt>
    <dgm:pt modelId="{DAF066BE-0001-47FF-9479-79FC70C70264}" type="parTrans" cxnId="{9B75C2D6-A2F3-4353-B871-88DC20E67E37}">
      <dgm:prSet/>
      <dgm:spPr/>
      <dgm:t>
        <a:bodyPr/>
        <a:lstStyle/>
        <a:p>
          <a:pPr algn="ctr"/>
          <a:endParaRPr lang="fi-FI"/>
        </a:p>
      </dgm:t>
    </dgm:pt>
    <dgm:pt modelId="{6F330AB0-8A53-420F-8769-CFAF1062FA39}" type="sibTrans" cxnId="{9B75C2D6-A2F3-4353-B871-88DC20E67E37}">
      <dgm:prSet/>
      <dgm:spPr/>
      <dgm:t>
        <a:bodyPr/>
        <a:lstStyle/>
        <a:p>
          <a:pPr algn="ctr"/>
          <a:endParaRPr lang="fi-FI"/>
        </a:p>
      </dgm:t>
    </dgm:pt>
    <dgm:pt modelId="{CEFDEEF2-A773-4C23-81DB-535AB949A6E1}">
      <dgm:prSet/>
      <dgm:spPr>
        <a:solidFill>
          <a:schemeClr val="bg1"/>
        </a:solidFill>
      </dgm:spPr>
      <dgm:t>
        <a:bodyPr/>
        <a:lstStyle/>
        <a:p>
          <a:pPr algn="ctr">
            <a:buFont typeface="Arial" panose="020B0604020202020204" pitchFamily="34" charset="0"/>
            <a:buChar char="•"/>
          </a:pPr>
          <a:r>
            <a:rPr lang="fi-FI" b="0" i="0" dirty="0">
              <a:solidFill>
                <a:schemeClr val="accent1"/>
              </a:solidFill>
            </a:rPr>
            <a:t>Opiskelijajärjestöille?</a:t>
          </a:r>
          <a:r>
            <a:rPr lang="en-US" b="0" i="0" dirty="0">
              <a:solidFill>
                <a:schemeClr val="accent1"/>
              </a:solidFill>
            </a:rPr>
            <a:t>​</a:t>
          </a:r>
        </a:p>
      </dgm:t>
    </dgm:pt>
    <dgm:pt modelId="{7CECCDAA-9998-446F-8799-FA353030EB68}" type="parTrans" cxnId="{EFA2FD7C-6BCC-4D69-90E0-2CD9F62CCEF5}">
      <dgm:prSet/>
      <dgm:spPr/>
      <dgm:t>
        <a:bodyPr/>
        <a:lstStyle/>
        <a:p>
          <a:pPr algn="ctr"/>
          <a:endParaRPr lang="fi-FI"/>
        </a:p>
      </dgm:t>
    </dgm:pt>
    <dgm:pt modelId="{9AB483A7-EDCE-4387-AC49-FDDE1F864237}" type="sibTrans" cxnId="{EFA2FD7C-6BCC-4D69-90E0-2CD9F62CCEF5}">
      <dgm:prSet/>
      <dgm:spPr/>
      <dgm:t>
        <a:bodyPr/>
        <a:lstStyle/>
        <a:p>
          <a:pPr algn="ctr"/>
          <a:endParaRPr lang="fi-FI"/>
        </a:p>
      </dgm:t>
    </dgm:pt>
    <dgm:pt modelId="{DFCB01F4-DCC5-46CD-B018-8FB4B04265BF}">
      <dgm:prSet/>
      <dgm:spPr>
        <a:solidFill>
          <a:schemeClr val="bg1"/>
        </a:solidFill>
      </dgm:spPr>
      <dgm:t>
        <a:bodyPr/>
        <a:lstStyle/>
        <a:p>
          <a:pPr algn="ctr">
            <a:buFont typeface="Arial" panose="020B0604020202020204" pitchFamily="34" charset="0"/>
            <a:buChar char="•"/>
          </a:pPr>
          <a:r>
            <a:rPr lang="fi-FI" b="0" i="0" dirty="0">
              <a:solidFill>
                <a:schemeClr val="accent1"/>
              </a:solidFill>
            </a:rPr>
            <a:t>Korkeakoululle?</a:t>
          </a:r>
          <a:r>
            <a:rPr lang="en-US" b="0" i="0" dirty="0">
              <a:solidFill>
                <a:schemeClr val="accent1"/>
              </a:solidFill>
            </a:rPr>
            <a:t>​</a:t>
          </a:r>
        </a:p>
      </dgm:t>
    </dgm:pt>
    <dgm:pt modelId="{993AA9D2-96A6-4E66-ADDD-C31B238BB35B}" type="parTrans" cxnId="{818343EC-BFEA-4F38-A2E3-1FC91A034513}">
      <dgm:prSet/>
      <dgm:spPr/>
      <dgm:t>
        <a:bodyPr/>
        <a:lstStyle/>
        <a:p>
          <a:pPr algn="ctr"/>
          <a:endParaRPr lang="fi-FI"/>
        </a:p>
      </dgm:t>
    </dgm:pt>
    <dgm:pt modelId="{36355BFE-98D8-409B-9287-60CBF7B35DDE}" type="sibTrans" cxnId="{818343EC-BFEA-4F38-A2E3-1FC91A034513}">
      <dgm:prSet/>
      <dgm:spPr/>
      <dgm:t>
        <a:bodyPr/>
        <a:lstStyle/>
        <a:p>
          <a:pPr algn="ctr"/>
          <a:endParaRPr lang="fi-FI"/>
        </a:p>
      </dgm:t>
    </dgm:pt>
    <dgm:pt modelId="{64640DAE-92C1-4C93-99AD-C19FC8704FF3}">
      <dgm:prSet/>
      <dgm:spPr>
        <a:solidFill>
          <a:schemeClr val="bg1"/>
        </a:solidFill>
      </dgm:spPr>
      <dgm:t>
        <a:bodyPr/>
        <a:lstStyle/>
        <a:p>
          <a:pPr algn="ctr">
            <a:buFont typeface="Arial" panose="020B0604020202020204" pitchFamily="34" charset="0"/>
            <a:buChar char="•"/>
          </a:pPr>
          <a:r>
            <a:rPr lang="fi-FI" b="0" i="0" dirty="0">
              <a:solidFill>
                <a:schemeClr val="accent1"/>
              </a:solidFill>
            </a:rPr>
            <a:t>Opiskelijakulttuurille?</a:t>
          </a:r>
          <a:r>
            <a:rPr lang="en-US" b="0" i="0" dirty="0">
              <a:solidFill>
                <a:schemeClr val="accent1"/>
              </a:solidFill>
            </a:rPr>
            <a:t>​</a:t>
          </a:r>
        </a:p>
      </dgm:t>
    </dgm:pt>
    <dgm:pt modelId="{9F4B1171-8CF6-4C48-8736-66DAB610003C}" type="parTrans" cxnId="{7BE3CCD9-0F21-4ADB-A420-EF8660A586F9}">
      <dgm:prSet/>
      <dgm:spPr/>
      <dgm:t>
        <a:bodyPr/>
        <a:lstStyle/>
        <a:p>
          <a:pPr algn="ctr"/>
          <a:endParaRPr lang="fi-FI"/>
        </a:p>
      </dgm:t>
    </dgm:pt>
    <dgm:pt modelId="{B79A5280-6EFF-4997-A777-1179DEEC048B}" type="sibTrans" cxnId="{7BE3CCD9-0F21-4ADB-A420-EF8660A586F9}">
      <dgm:prSet/>
      <dgm:spPr/>
      <dgm:t>
        <a:bodyPr/>
        <a:lstStyle/>
        <a:p>
          <a:pPr algn="ctr"/>
          <a:endParaRPr lang="fi-FI"/>
        </a:p>
      </dgm:t>
    </dgm:pt>
    <dgm:pt modelId="{511B3C7C-1793-4488-83EB-E19EAC25E92F}" type="pres">
      <dgm:prSet presAssocID="{87E1EE6E-1E61-445C-AA09-8424FC89DFA8}" presName="linear" presStyleCnt="0">
        <dgm:presLayoutVars>
          <dgm:animLvl val="lvl"/>
          <dgm:resizeHandles val="exact"/>
        </dgm:presLayoutVars>
      </dgm:prSet>
      <dgm:spPr/>
    </dgm:pt>
    <dgm:pt modelId="{454D7B17-34BF-4A55-B577-1CBD1D57FCD5}" type="pres">
      <dgm:prSet presAssocID="{647F969E-43C1-4B37-A6A4-57E52707EF51}" presName="parentText" presStyleLbl="node1" presStyleIdx="0" presStyleCnt="5">
        <dgm:presLayoutVars>
          <dgm:chMax val="0"/>
          <dgm:bulletEnabled val="1"/>
        </dgm:presLayoutVars>
      </dgm:prSet>
      <dgm:spPr/>
    </dgm:pt>
    <dgm:pt modelId="{D22E6BD8-3F71-4BAE-9137-517A0C0FD776}" type="pres">
      <dgm:prSet presAssocID="{A5D451B0-F90C-4017-B715-F75502FCDECE}" presName="spacer" presStyleCnt="0"/>
      <dgm:spPr/>
    </dgm:pt>
    <dgm:pt modelId="{638A2E93-6A64-475A-9910-5E63C7AAB746}" type="pres">
      <dgm:prSet presAssocID="{D3C60767-DDD0-4D6B-A282-7B5842133EA6}" presName="parentText" presStyleLbl="node1" presStyleIdx="1" presStyleCnt="5">
        <dgm:presLayoutVars>
          <dgm:chMax val="0"/>
          <dgm:bulletEnabled val="1"/>
        </dgm:presLayoutVars>
      </dgm:prSet>
      <dgm:spPr/>
    </dgm:pt>
    <dgm:pt modelId="{A7B3AD47-7F4D-4BC8-8DB7-42C45F60A05C}" type="pres">
      <dgm:prSet presAssocID="{6F330AB0-8A53-420F-8769-CFAF1062FA39}" presName="spacer" presStyleCnt="0"/>
      <dgm:spPr/>
    </dgm:pt>
    <dgm:pt modelId="{8D196119-745A-46B1-8B8A-B75C6CEA66B9}" type="pres">
      <dgm:prSet presAssocID="{CEFDEEF2-A773-4C23-81DB-535AB949A6E1}" presName="parentText" presStyleLbl="node1" presStyleIdx="2" presStyleCnt="5">
        <dgm:presLayoutVars>
          <dgm:chMax val="0"/>
          <dgm:bulletEnabled val="1"/>
        </dgm:presLayoutVars>
      </dgm:prSet>
      <dgm:spPr/>
    </dgm:pt>
    <dgm:pt modelId="{9F6A4DD0-D5B8-4B39-81C8-34D963B4997F}" type="pres">
      <dgm:prSet presAssocID="{9AB483A7-EDCE-4387-AC49-FDDE1F864237}" presName="spacer" presStyleCnt="0"/>
      <dgm:spPr/>
    </dgm:pt>
    <dgm:pt modelId="{A63DA8E3-6965-4A30-A94A-5FDAB3C3C2BD}" type="pres">
      <dgm:prSet presAssocID="{DFCB01F4-DCC5-46CD-B018-8FB4B04265BF}" presName="parentText" presStyleLbl="node1" presStyleIdx="3" presStyleCnt="5">
        <dgm:presLayoutVars>
          <dgm:chMax val="0"/>
          <dgm:bulletEnabled val="1"/>
        </dgm:presLayoutVars>
      </dgm:prSet>
      <dgm:spPr/>
    </dgm:pt>
    <dgm:pt modelId="{C780ABAC-BA32-4337-A62C-E8401D5D5E09}" type="pres">
      <dgm:prSet presAssocID="{36355BFE-98D8-409B-9287-60CBF7B35DDE}" presName="spacer" presStyleCnt="0"/>
      <dgm:spPr/>
    </dgm:pt>
    <dgm:pt modelId="{C6B48F38-462E-4506-8F46-E6F6DF94AFF6}" type="pres">
      <dgm:prSet presAssocID="{64640DAE-92C1-4C93-99AD-C19FC8704FF3}" presName="parentText" presStyleLbl="node1" presStyleIdx="4" presStyleCnt="5">
        <dgm:presLayoutVars>
          <dgm:chMax val="0"/>
          <dgm:bulletEnabled val="1"/>
        </dgm:presLayoutVars>
      </dgm:prSet>
      <dgm:spPr/>
    </dgm:pt>
  </dgm:ptLst>
  <dgm:cxnLst>
    <dgm:cxn modelId="{A877D302-C7EA-4F11-BED5-2159514F633E}" type="presOf" srcId="{87E1EE6E-1E61-445C-AA09-8424FC89DFA8}" destId="{511B3C7C-1793-4488-83EB-E19EAC25E92F}" srcOrd="0" destOrd="0" presId="urn:microsoft.com/office/officeart/2005/8/layout/vList2"/>
    <dgm:cxn modelId="{742FF11E-BCF2-4953-8F6D-88FBAA816803}" type="presOf" srcId="{D3C60767-DDD0-4D6B-A282-7B5842133EA6}" destId="{638A2E93-6A64-475A-9910-5E63C7AAB746}" srcOrd="0" destOrd="0" presId="urn:microsoft.com/office/officeart/2005/8/layout/vList2"/>
    <dgm:cxn modelId="{2DB10E2C-5F8F-4EED-BEFD-FE2C097FA7DE}" type="presOf" srcId="{CEFDEEF2-A773-4C23-81DB-535AB949A6E1}" destId="{8D196119-745A-46B1-8B8A-B75C6CEA66B9}" srcOrd="0" destOrd="0" presId="urn:microsoft.com/office/officeart/2005/8/layout/vList2"/>
    <dgm:cxn modelId="{E36D0C38-CE8E-48CA-8888-6BD15B48B1A1}" srcId="{87E1EE6E-1E61-445C-AA09-8424FC89DFA8}" destId="{647F969E-43C1-4B37-A6A4-57E52707EF51}" srcOrd="0" destOrd="0" parTransId="{07A970BA-0880-4653-ABAF-16646F14AF50}" sibTransId="{A5D451B0-F90C-4017-B715-F75502FCDECE}"/>
    <dgm:cxn modelId="{124D8E6A-6E2F-4E2F-85A4-743DB2DF5F29}" type="presOf" srcId="{DFCB01F4-DCC5-46CD-B018-8FB4B04265BF}" destId="{A63DA8E3-6965-4A30-A94A-5FDAB3C3C2BD}" srcOrd="0" destOrd="0" presId="urn:microsoft.com/office/officeart/2005/8/layout/vList2"/>
    <dgm:cxn modelId="{0831F072-A48F-4BBD-A267-3D523E7BCE81}" type="presOf" srcId="{647F969E-43C1-4B37-A6A4-57E52707EF51}" destId="{454D7B17-34BF-4A55-B577-1CBD1D57FCD5}" srcOrd="0" destOrd="0" presId="urn:microsoft.com/office/officeart/2005/8/layout/vList2"/>
    <dgm:cxn modelId="{EFA2FD7C-6BCC-4D69-90E0-2CD9F62CCEF5}" srcId="{87E1EE6E-1E61-445C-AA09-8424FC89DFA8}" destId="{CEFDEEF2-A773-4C23-81DB-535AB949A6E1}" srcOrd="2" destOrd="0" parTransId="{7CECCDAA-9998-446F-8799-FA353030EB68}" sibTransId="{9AB483A7-EDCE-4387-AC49-FDDE1F864237}"/>
    <dgm:cxn modelId="{9B75C2D6-A2F3-4353-B871-88DC20E67E37}" srcId="{87E1EE6E-1E61-445C-AA09-8424FC89DFA8}" destId="{D3C60767-DDD0-4D6B-A282-7B5842133EA6}" srcOrd="1" destOrd="0" parTransId="{DAF066BE-0001-47FF-9479-79FC70C70264}" sibTransId="{6F330AB0-8A53-420F-8769-CFAF1062FA39}"/>
    <dgm:cxn modelId="{7BE3CCD9-0F21-4ADB-A420-EF8660A586F9}" srcId="{87E1EE6E-1E61-445C-AA09-8424FC89DFA8}" destId="{64640DAE-92C1-4C93-99AD-C19FC8704FF3}" srcOrd="4" destOrd="0" parTransId="{9F4B1171-8CF6-4C48-8736-66DAB610003C}" sibTransId="{B79A5280-6EFF-4997-A777-1179DEEC048B}"/>
    <dgm:cxn modelId="{818343EC-BFEA-4F38-A2E3-1FC91A034513}" srcId="{87E1EE6E-1E61-445C-AA09-8424FC89DFA8}" destId="{DFCB01F4-DCC5-46CD-B018-8FB4B04265BF}" srcOrd="3" destOrd="0" parTransId="{993AA9D2-96A6-4E66-ADDD-C31B238BB35B}" sibTransId="{36355BFE-98D8-409B-9287-60CBF7B35DDE}"/>
    <dgm:cxn modelId="{B93A37FE-5FAA-4832-B030-A6209E30EEDF}" type="presOf" srcId="{64640DAE-92C1-4C93-99AD-C19FC8704FF3}" destId="{C6B48F38-462E-4506-8F46-E6F6DF94AFF6}" srcOrd="0" destOrd="0" presId="urn:microsoft.com/office/officeart/2005/8/layout/vList2"/>
    <dgm:cxn modelId="{058F9A01-D60D-487A-BB30-3C58BA752B9E}" type="presParOf" srcId="{511B3C7C-1793-4488-83EB-E19EAC25E92F}" destId="{454D7B17-34BF-4A55-B577-1CBD1D57FCD5}" srcOrd="0" destOrd="0" presId="urn:microsoft.com/office/officeart/2005/8/layout/vList2"/>
    <dgm:cxn modelId="{854E5BB0-CC62-48F6-B08A-24FC185EFC55}" type="presParOf" srcId="{511B3C7C-1793-4488-83EB-E19EAC25E92F}" destId="{D22E6BD8-3F71-4BAE-9137-517A0C0FD776}" srcOrd="1" destOrd="0" presId="urn:microsoft.com/office/officeart/2005/8/layout/vList2"/>
    <dgm:cxn modelId="{257359FF-B951-4AFD-9BCB-6B364D756FF4}" type="presParOf" srcId="{511B3C7C-1793-4488-83EB-E19EAC25E92F}" destId="{638A2E93-6A64-475A-9910-5E63C7AAB746}" srcOrd="2" destOrd="0" presId="urn:microsoft.com/office/officeart/2005/8/layout/vList2"/>
    <dgm:cxn modelId="{E1893567-BEC2-473D-8FC0-12E124F24D1E}" type="presParOf" srcId="{511B3C7C-1793-4488-83EB-E19EAC25E92F}" destId="{A7B3AD47-7F4D-4BC8-8DB7-42C45F60A05C}" srcOrd="3" destOrd="0" presId="urn:microsoft.com/office/officeart/2005/8/layout/vList2"/>
    <dgm:cxn modelId="{D910828B-05DB-4B26-A171-7C458346BAF4}" type="presParOf" srcId="{511B3C7C-1793-4488-83EB-E19EAC25E92F}" destId="{8D196119-745A-46B1-8B8A-B75C6CEA66B9}" srcOrd="4" destOrd="0" presId="urn:microsoft.com/office/officeart/2005/8/layout/vList2"/>
    <dgm:cxn modelId="{DEAB8199-A277-44C7-947E-89960F97A92A}" type="presParOf" srcId="{511B3C7C-1793-4488-83EB-E19EAC25E92F}" destId="{9F6A4DD0-D5B8-4B39-81C8-34D963B4997F}" srcOrd="5" destOrd="0" presId="urn:microsoft.com/office/officeart/2005/8/layout/vList2"/>
    <dgm:cxn modelId="{C2AEFA82-8296-4E23-8EC0-A4A1554E7098}" type="presParOf" srcId="{511B3C7C-1793-4488-83EB-E19EAC25E92F}" destId="{A63DA8E3-6965-4A30-A94A-5FDAB3C3C2BD}" srcOrd="6" destOrd="0" presId="urn:microsoft.com/office/officeart/2005/8/layout/vList2"/>
    <dgm:cxn modelId="{752F1A54-638B-4220-99CE-167E676B6A07}" type="presParOf" srcId="{511B3C7C-1793-4488-83EB-E19EAC25E92F}" destId="{C780ABAC-BA32-4337-A62C-E8401D5D5E09}" srcOrd="7" destOrd="0" presId="urn:microsoft.com/office/officeart/2005/8/layout/vList2"/>
    <dgm:cxn modelId="{D0D185A5-9C1E-433E-AB40-B462D592A31C}" type="presParOf" srcId="{511B3C7C-1793-4488-83EB-E19EAC25E92F}" destId="{C6B48F38-462E-4506-8F46-E6F6DF94AFF6}"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8B6270F-7370-4B43-9CCE-07D9DC9247AF}"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fi-FI"/>
        </a:p>
      </dgm:t>
    </dgm:pt>
    <dgm:pt modelId="{BBB10299-0394-4C8D-A406-BB4FC4D861DE}">
      <dgm:prSet phldrT="[Teksti]" custT="1"/>
      <dgm:spPr>
        <a:solidFill>
          <a:schemeClr val="bg1"/>
        </a:solidFill>
      </dgm:spPr>
      <dgm:t>
        <a:bodyPr/>
        <a:lstStyle/>
        <a:p>
          <a:pPr algn="ctr">
            <a:buFont typeface="Arial" panose="020B0604020202020204" pitchFamily="34" charset="0"/>
            <a:buChar char="•"/>
          </a:pPr>
          <a:r>
            <a:rPr lang="fi-FI" sz="3200" b="0" i="0" dirty="0">
              <a:solidFill>
                <a:srgbClr val="8564C8"/>
              </a:solidFill>
            </a:rPr>
            <a:t>Onko tuutori roolimalli?</a:t>
          </a:r>
          <a:r>
            <a:rPr lang="en-US" sz="3200" b="0" i="0" dirty="0">
              <a:solidFill>
                <a:srgbClr val="8564C8"/>
              </a:solidFill>
            </a:rPr>
            <a:t>​</a:t>
          </a:r>
          <a:endParaRPr lang="fi-FI" sz="3200" dirty="0">
            <a:solidFill>
              <a:srgbClr val="8564C8"/>
            </a:solidFill>
          </a:endParaRPr>
        </a:p>
      </dgm:t>
    </dgm:pt>
    <dgm:pt modelId="{FA61238D-0C8A-42A0-97C1-757D1F71C43A}" type="parTrans" cxnId="{2D8D621B-5F15-4357-9F8E-F024EDC36564}">
      <dgm:prSet/>
      <dgm:spPr/>
      <dgm:t>
        <a:bodyPr/>
        <a:lstStyle/>
        <a:p>
          <a:endParaRPr lang="fi-FI"/>
        </a:p>
      </dgm:t>
    </dgm:pt>
    <dgm:pt modelId="{24C4E191-6A65-4E7F-8A4C-A8D22B88A1DA}" type="sibTrans" cxnId="{2D8D621B-5F15-4357-9F8E-F024EDC36564}">
      <dgm:prSet/>
      <dgm:spPr/>
      <dgm:t>
        <a:bodyPr/>
        <a:lstStyle/>
        <a:p>
          <a:endParaRPr lang="fi-FI"/>
        </a:p>
      </dgm:t>
    </dgm:pt>
    <dgm:pt modelId="{DC157FD3-165A-42E8-A2AD-20DED869F465}">
      <dgm:prSet custT="1"/>
      <dgm:spPr>
        <a:solidFill>
          <a:schemeClr val="bg1"/>
        </a:solidFill>
      </dgm:spPr>
      <dgm:t>
        <a:bodyPr/>
        <a:lstStyle/>
        <a:p>
          <a:pPr algn="ctr">
            <a:buFont typeface="Arial" panose="020B0604020202020204" pitchFamily="34" charset="0"/>
            <a:buChar char="•"/>
          </a:pPr>
          <a:r>
            <a:rPr lang="fi-FI" sz="3200" b="0" i="0" dirty="0">
              <a:solidFill>
                <a:srgbClr val="8564C8"/>
              </a:solidFill>
            </a:rPr>
            <a:t>Kuka päättää, onko tuutori roolimalli?</a:t>
          </a:r>
          <a:r>
            <a:rPr lang="en-US" sz="3200" b="0" i="0" dirty="0">
              <a:solidFill>
                <a:srgbClr val="8564C8"/>
              </a:solidFill>
            </a:rPr>
            <a:t>​</a:t>
          </a:r>
        </a:p>
      </dgm:t>
    </dgm:pt>
    <dgm:pt modelId="{8479B7C9-195A-406D-BCB2-F0F7A4DE082F}" type="parTrans" cxnId="{8962D9D0-5F53-4C3C-B084-41BF51DC2B1C}">
      <dgm:prSet/>
      <dgm:spPr/>
      <dgm:t>
        <a:bodyPr/>
        <a:lstStyle/>
        <a:p>
          <a:endParaRPr lang="fi-FI"/>
        </a:p>
      </dgm:t>
    </dgm:pt>
    <dgm:pt modelId="{6A2DBB51-6A41-44D9-9ECB-BC323912A9D2}" type="sibTrans" cxnId="{8962D9D0-5F53-4C3C-B084-41BF51DC2B1C}">
      <dgm:prSet/>
      <dgm:spPr/>
      <dgm:t>
        <a:bodyPr/>
        <a:lstStyle/>
        <a:p>
          <a:endParaRPr lang="fi-FI"/>
        </a:p>
      </dgm:t>
    </dgm:pt>
    <dgm:pt modelId="{A2B9D5AF-54E3-41B2-8778-A48E17EA14DF}">
      <dgm:prSet custT="1"/>
      <dgm:spPr>
        <a:solidFill>
          <a:schemeClr val="bg1"/>
        </a:solidFill>
      </dgm:spPr>
      <dgm:t>
        <a:bodyPr/>
        <a:lstStyle/>
        <a:p>
          <a:pPr algn="ctr">
            <a:buFont typeface="Arial" panose="020B0604020202020204" pitchFamily="34" charset="0"/>
            <a:buChar char="•"/>
          </a:pPr>
          <a:r>
            <a:rPr lang="fi-FI" sz="3200" b="0" i="0" dirty="0">
              <a:solidFill>
                <a:srgbClr val="8564C8"/>
              </a:solidFill>
            </a:rPr>
            <a:t>Miten olla hyvä roolimalli?</a:t>
          </a:r>
          <a:r>
            <a:rPr lang="en-US" sz="3200" b="0" i="0" dirty="0">
              <a:solidFill>
                <a:srgbClr val="8564C8"/>
              </a:solidFill>
            </a:rPr>
            <a:t>​</a:t>
          </a:r>
        </a:p>
      </dgm:t>
    </dgm:pt>
    <dgm:pt modelId="{411A9501-A5AB-4DC4-A52A-CB670F7827B5}" type="parTrans" cxnId="{4DB059F4-A736-4824-BEC7-05AEC70A0CE1}">
      <dgm:prSet/>
      <dgm:spPr/>
      <dgm:t>
        <a:bodyPr/>
        <a:lstStyle/>
        <a:p>
          <a:endParaRPr lang="fi-FI"/>
        </a:p>
      </dgm:t>
    </dgm:pt>
    <dgm:pt modelId="{646154CD-151D-4681-A80D-66DB54F18FFE}" type="sibTrans" cxnId="{4DB059F4-A736-4824-BEC7-05AEC70A0CE1}">
      <dgm:prSet/>
      <dgm:spPr/>
      <dgm:t>
        <a:bodyPr/>
        <a:lstStyle/>
        <a:p>
          <a:endParaRPr lang="fi-FI"/>
        </a:p>
      </dgm:t>
    </dgm:pt>
    <dgm:pt modelId="{70BD1E0F-DC7D-496B-9916-9A36CB8146BD}" type="pres">
      <dgm:prSet presAssocID="{78B6270F-7370-4B43-9CCE-07D9DC9247AF}" presName="linear" presStyleCnt="0">
        <dgm:presLayoutVars>
          <dgm:animLvl val="lvl"/>
          <dgm:resizeHandles val="exact"/>
        </dgm:presLayoutVars>
      </dgm:prSet>
      <dgm:spPr/>
    </dgm:pt>
    <dgm:pt modelId="{B6D24C64-BA37-44F4-8CDF-F8F396C46A5F}" type="pres">
      <dgm:prSet presAssocID="{BBB10299-0394-4C8D-A406-BB4FC4D861DE}" presName="parentText" presStyleLbl="node1" presStyleIdx="0" presStyleCnt="3">
        <dgm:presLayoutVars>
          <dgm:chMax val="0"/>
          <dgm:bulletEnabled val="1"/>
        </dgm:presLayoutVars>
      </dgm:prSet>
      <dgm:spPr/>
    </dgm:pt>
    <dgm:pt modelId="{2C207DFA-F337-4ABD-9938-BCE3074E21FC}" type="pres">
      <dgm:prSet presAssocID="{24C4E191-6A65-4E7F-8A4C-A8D22B88A1DA}" presName="spacer" presStyleCnt="0"/>
      <dgm:spPr/>
    </dgm:pt>
    <dgm:pt modelId="{BCFD418E-2DFF-4FB7-AD9E-12F99F93E844}" type="pres">
      <dgm:prSet presAssocID="{DC157FD3-165A-42E8-A2AD-20DED869F465}" presName="parentText" presStyleLbl="node1" presStyleIdx="1" presStyleCnt="3">
        <dgm:presLayoutVars>
          <dgm:chMax val="0"/>
          <dgm:bulletEnabled val="1"/>
        </dgm:presLayoutVars>
      </dgm:prSet>
      <dgm:spPr/>
    </dgm:pt>
    <dgm:pt modelId="{EE6E821B-C7DE-43A1-9242-DFCE20E53D8B}" type="pres">
      <dgm:prSet presAssocID="{6A2DBB51-6A41-44D9-9ECB-BC323912A9D2}" presName="spacer" presStyleCnt="0"/>
      <dgm:spPr/>
    </dgm:pt>
    <dgm:pt modelId="{8E99328B-57B1-41AB-9DE9-78A3B295E97E}" type="pres">
      <dgm:prSet presAssocID="{A2B9D5AF-54E3-41B2-8778-A48E17EA14DF}" presName="parentText" presStyleLbl="node1" presStyleIdx="2" presStyleCnt="3">
        <dgm:presLayoutVars>
          <dgm:chMax val="0"/>
          <dgm:bulletEnabled val="1"/>
        </dgm:presLayoutVars>
      </dgm:prSet>
      <dgm:spPr/>
    </dgm:pt>
  </dgm:ptLst>
  <dgm:cxnLst>
    <dgm:cxn modelId="{2D8D621B-5F15-4357-9F8E-F024EDC36564}" srcId="{78B6270F-7370-4B43-9CCE-07D9DC9247AF}" destId="{BBB10299-0394-4C8D-A406-BB4FC4D861DE}" srcOrd="0" destOrd="0" parTransId="{FA61238D-0C8A-42A0-97C1-757D1F71C43A}" sibTransId="{24C4E191-6A65-4E7F-8A4C-A8D22B88A1DA}"/>
    <dgm:cxn modelId="{495E011C-1C6A-4A53-82D2-D6BBC72D38C9}" type="presOf" srcId="{BBB10299-0394-4C8D-A406-BB4FC4D861DE}" destId="{B6D24C64-BA37-44F4-8CDF-F8F396C46A5F}" srcOrd="0" destOrd="0" presId="urn:microsoft.com/office/officeart/2005/8/layout/vList2"/>
    <dgm:cxn modelId="{664AB052-7038-4EB2-BF97-41B2178596B0}" type="presOf" srcId="{A2B9D5AF-54E3-41B2-8778-A48E17EA14DF}" destId="{8E99328B-57B1-41AB-9DE9-78A3B295E97E}" srcOrd="0" destOrd="0" presId="urn:microsoft.com/office/officeart/2005/8/layout/vList2"/>
    <dgm:cxn modelId="{8962D9D0-5F53-4C3C-B084-41BF51DC2B1C}" srcId="{78B6270F-7370-4B43-9CCE-07D9DC9247AF}" destId="{DC157FD3-165A-42E8-A2AD-20DED869F465}" srcOrd="1" destOrd="0" parTransId="{8479B7C9-195A-406D-BCB2-F0F7A4DE082F}" sibTransId="{6A2DBB51-6A41-44D9-9ECB-BC323912A9D2}"/>
    <dgm:cxn modelId="{45B157DD-3864-46CD-90E7-FF9ED81CE5F2}" type="presOf" srcId="{DC157FD3-165A-42E8-A2AD-20DED869F465}" destId="{BCFD418E-2DFF-4FB7-AD9E-12F99F93E844}" srcOrd="0" destOrd="0" presId="urn:microsoft.com/office/officeart/2005/8/layout/vList2"/>
    <dgm:cxn modelId="{9C03CEE0-F13E-4574-A920-6D8754F34919}" type="presOf" srcId="{78B6270F-7370-4B43-9CCE-07D9DC9247AF}" destId="{70BD1E0F-DC7D-496B-9916-9A36CB8146BD}" srcOrd="0" destOrd="0" presId="urn:microsoft.com/office/officeart/2005/8/layout/vList2"/>
    <dgm:cxn modelId="{4DB059F4-A736-4824-BEC7-05AEC70A0CE1}" srcId="{78B6270F-7370-4B43-9CCE-07D9DC9247AF}" destId="{A2B9D5AF-54E3-41B2-8778-A48E17EA14DF}" srcOrd="2" destOrd="0" parTransId="{411A9501-A5AB-4DC4-A52A-CB670F7827B5}" sibTransId="{646154CD-151D-4681-A80D-66DB54F18FFE}"/>
    <dgm:cxn modelId="{CAC28EB0-B955-429C-BB19-857DBC457845}" type="presParOf" srcId="{70BD1E0F-DC7D-496B-9916-9A36CB8146BD}" destId="{B6D24C64-BA37-44F4-8CDF-F8F396C46A5F}" srcOrd="0" destOrd="0" presId="urn:microsoft.com/office/officeart/2005/8/layout/vList2"/>
    <dgm:cxn modelId="{A9211B88-E8DD-48D8-9554-E27B5AE53676}" type="presParOf" srcId="{70BD1E0F-DC7D-496B-9916-9A36CB8146BD}" destId="{2C207DFA-F337-4ABD-9938-BCE3074E21FC}" srcOrd="1" destOrd="0" presId="urn:microsoft.com/office/officeart/2005/8/layout/vList2"/>
    <dgm:cxn modelId="{718DFFD8-939B-4E62-ABF4-5E898E93F277}" type="presParOf" srcId="{70BD1E0F-DC7D-496B-9916-9A36CB8146BD}" destId="{BCFD418E-2DFF-4FB7-AD9E-12F99F93E844}" srcOrd="2" destOrd="0" presId="urn:microsoft.com/office/officeart/2005/8/layout/vList2"/>
    <dgm:cxn modelId="{164F3295-99C7-4108-8E35-C04C2F6FBA60}" type="presParOf" srcId="{70BD1E0F-DC7D-496B-9916-9A36CB8146BD}" destId="{EE6E821B-C7DE-43A1-9242-DFCE20E53D8B}" srcOrd="3" destOrd="0" presId="urn:microsoft.com/office/officeart/2005/8/layout/vList2"/>
    <dgm:cxn modelId="{39953E43-0046-4915-A1CE-DD1B9E3C271B}" type="presParOf" srcId="{70BD1E0F-DC7D-496B-9916-9A36CB8146BD}" destId="{8E99328B-57B1-41AB-9DE9-78A3B295E97E}" srcOrd="4" destOrd="0" presId="urn:microsoft.com/office/officeart/2005/8/layout/vList2"/>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D72C2BA-32AB-4C86-AE2D-DD6665C82724}" type="doc">
      <dgm:prSet loTypeId="urn:microsoft.com/office/officeart/2005/8/layout/pyramid4" loCatId="relationship" qsTypeId="urn:microsoft.com/office/officeart/2005/8/quickstyle/simple1" qsCatId="simple" csTypeId="urn:microsoft.com/office/officeart/2005/8/colors/accent1_2" csCatId="accent1" phldr="1"/>
      <dgm:spPr/>
      <dgm:t>
        <a:bodyPr/>
        <a:lstStyle/>
        <a:p>
          <a:endParaRPr lang="fi-FI"/>
        </a:p>
      </dgm:t>
    </dgm:pt>
    <dgm:pt modelId="{31FC3A6C-E6B3-4338-9F00-CE7B72405057}">
      <dgm:prSet phldrT="[Teksti]" custT="1"/>
      <dgm:spPr>
        <a:solidFill>
          <a:schemeClr val="tx2">
            <a:lumMod val="60000"/>
            <a:lumOff val="40000"/>
          </a:schemeClr>
        </a:solidFill>
      </dgm:spPr>
      <dgm:t>
        <a:bodyPr/>
        <a:lstStyle/>
        <a:p>
          <a:endParaRPr lang="fi-FI" sz="2000" b="1"/>
        </a:p>
      </dgm:t>
    </dgm:pt>
    <dgm:pt modelId="{2979CEB3-156E-4F51-8910-E4E4D57A77FE}" type="parTrans" cxnId="{07F753E6-1884-4AD3-8EC0-6CFB106DD3AD}">
      <dgm:prSet/>
      <dgm:spPr/>
      <dgm:t>
        <a:bodyPr/>
        <a:lstStyle/>
        <a:p>
          <a:endParaRPr lang="fi-FI"/>
        </a:p>
      </dgm:t>
    </dgm:pt>
    <dgm:pt modelId="{8FB44A55-0D3A-4E2F-9154-E30DA545F095}" type="sibTrans" cxnId="{07F753E6-1884-4AD3-8EC0-6CFB106DD3AD}">
      <dgm:prSet/>
      <dgm:spPr/>
      <dgm:t>
        <a:bodyPr/>
        <a:lstStyle/>
        <a:p>
          <a:endParaRPr lang="fi-FI"/>
        </a:p>
      </dgm:t>
    </dgm:pt>
    <dgm:pt modelId="{792555C8-0933-4C8A-AEBE-1163A04CB2AA}">
      <dgm:prSet phldrT="[Teksti]" custT="1"/>
      <dgm:spPr>
        <a:solidFill>
          <a:schemeClr val="tx2">
            <a:lumMod val="60000"/>
            <a:lumOff val="40000"/>
          </a:schemeClr>
        </a:solidFill>
      </dgm:spPr>
      <dgm:t>
        <a:bodyPr/>
        <a:lstStyle/>
        <a:p>
          <a:endParaRPr lang="fi-FI" sz="2000" b="1"/>
        </a:p>
      </dgm:t>
    </dgm:pt>
    <dgm:pt modelId="{B68B9073-3B4E-4E72-91AD-871010AA2D63}" type="parTrans" cxnId="{3B0EA395-A87F-4382-B238-29C23E6A5629}">
      <dgm:prSet/>
      <dgm:spPr/>
      <dgm:t>
        <a:bodyPr/>
        <a:lstStyle/>
        <a:p>
          <a:endParaRPr lang="fi-FI"/>
        </a:p>
      </dgm:t>
    </dgm:pt>
    <dgm:pt modelId="{4CF92203-A045-4335-BC4C-307E21462C38}" type="sibTrans" cxnId="{3B0EA395-A87F-4382-B238-29C23E6A5629}">
      <dgm:prSet/>
      <dgm:spPr/>
      <dgm:t>
        <a:bodyPr/>
        <a:lstStyle/>
        <a:p>
          <a:endParaRPr lang="fi-FI"/>
        </a:p>
      </dgm:t>
    </dgm:pt>
    <dgm:pt modelId="{33A39E38-9D10-4729-BF11-AC567BEBF07C}">
      <dgm:prSet phldrT="[Teksti]" custT="1"/>
      <dgm:spPr>
        <a:solidFill>
          <a:srgbClr val="8564C8"/>
        </a:solidFill>
      </dgm:spPr>
      <dgm:t>
        <a:bodyPr/>
        <a:lstStyle/>
        <a:p>
          <a:endParaRPr lang="fi-FI" sz="2000" b="1" dirty="0"/>
        </a:p>
        <a:p>
          <a:endParaRPr lang="fi-FI" sz="2000" b="1" dirty="0"/>
        </a:p>
      </dgm:t>
    </dgm:pt>
    <dgm:pt modelId="{C1D366B6-5965-4B14-8056-4C76032DFF31}" type="parTrans" cxnId="{332927DF-7407-4CD9-862C-98897A3EF29C}">
      <dgm:prSet/>
      <dgm:spPr/>
      <dgm:t>
        <a:bodyPr/>
        <a:lstStyle/>
        <a:p>
          <a:endParaRPr lang="fi-FI"/>
        </a:p>
      </dgm:t>
    </dgm:pt>
    <dgm:pt modelId="{0D5312B5-AAB3-4D88-BB19-8922FDCC89CF}" type="sibTrans" cxnId="{332927DF-7407-4CD9-862C-98897A3EF29C}">
      <dgm:prSet/>
      <dgm:spPr/>
      <dgm:t>
        <a:bodyPr/>
        <a:lstStyle/>
        <a:p>
          <a:endParaRPr lang="fi-FI"/>
        </a:p>
      </dgm:t>
    </dgm:pt>
    <dgm:pt modelId="{42C7E668-3D5F-4BB9-96B1-303D01AC4998}">
      <dgm:prSet phldrT="[Teksti]" custT="1"/>
      <dgm:spPr>
        <a:solidFill>
          <a:schemeClr val="tx2">
            <a:lumMod val="60000"/>
            <a:lumOff val="40000"/>
          </a:schemeClr>
        </a:solidFill>
      </dgm:spPr>
      <dgm:t>
        <a:bodyPr/>
        <a:lstStyle/>
        <a:p>
          <a:endParaRPr lang="fi-FI" sz="2000" b="1"/>
        </a:p>
      </dgm:t>
    </dgm:pt>
    <dgm:pt modelId="{1B504DC5-99CD-47E3-845B-90E221D7E93A}" type="parTrans" cxnId="{689A3A02-4D0D-4133-A43C-79F2EA4528E6}">
      <dgm:prSet/>
      <dgm:spPr/>
      <dgm:t>
        <a:bodyPr/>
        <a:lstStyle/>
        <a:p>
          <a:endParaRPr lang="fi-FI"/>
        </a:p>
      </dgm:t>
    </dgm:pt>
    <dgm:pt modelId="{C335BC51-B0E6-4EA6-8F06-5B8465996B35}" type="sibTrans" cxnId="{689A3A02-4D0D-4133-A43C-79F2EA4528E6}">
      <dgm:prSet/>
      <dgm:spPr/>
      <dgm:t>
        <a:bodyPr/>
        <a:lstStyle/>
        <a:p>
          <a:endParaRPr lang="fi-FI"/>
        </a:p>
      </dgm:t>
    </dgm:pt>
    <dgm:pt modelId="{502F7E19-F3E3-4287-B26D-20FDB16D5426}" type="pres">
      <dgm:prSet presAssocID="{7D72C2BA-32AB-4C86-AE2D-DD6665C82724}" presName="compositeShape" presStyleCnt="0">
        <dgm:presLayoutVars>
          <dgm:chMax val="9"/>
          <dgm:dir/>
          <dgm:resizeHandles val="exact"/>
        </dgm:presLayoutVars>
      </dgm:prSet>
      <dgm:spPr/>
    </dgm:pt>
    <dgm:pt modelId="{E9FD9498-2A5B-4771-B68E-D6DC18D3E2DC}" type="pres">
      <dgm:prSet presAssocID="{7D72C2BA-32AB-4C86-AE2D-DD6665C82724}" presName="triangle1" presStyleLbl="node1" presStyleIdx="0" presStyleCnt="4">
        <dgm:presLayoutVars>
          <dgm:bulletEnabled val="1"/>
        </dgm:presLayoutVars>
      </dgm:prSet>
      <dgm:spPr/>
    </dgm:pt>
    <dgm:pt modelId="{F22BA02D-9966-4FCE-9028-D76C32A3A8E5}" type="pres">
      <dgm:prSet presAssocID="{7D72C2BA-32AB-4C86-AE2D-DD6665C82724}" presName="triangle2" presStyleLbl="node1" presStyleIdx="1" presStyleCnt="4" custLinFactNeighborY="516">
        <dgm:presLayoutVars>
          <dgm:bulletEnabled val="1"/>
        </dgm:presLayoutVars>
      </dgm:prSet>
      <dgm:spPr/>
    </dgm:pt>
    <dgm:pt modelId="{91C20B29-B28F-43E4-A475-1A2891F0D22A}" type="pres">
      <dgm:prSet presAssocID="{7D72C2BA-32AB-4C86-AE2D-DD6665C82724}" presName="triangle3" presStyleLbl="node1" presStyleIdx="2" presStyleCnt="4">
        <dgm:presLayoutVars>
          <dgm:bulletEnabled val="1"/>
        </dgm:presLayoutVars>
      </dgm:prSet>
      <dgm:spPr/>
    </dgm:pt>
    <dgm:pt modelId="{2F3A7A58-BC7E-4905-8666-8B758BF25D25}" type="pres">
      <dgm:prSet presAssocID="{7D72C2BA-32AB-4C86-AE2D-DD6665C82724}" presName="triangle4" presStyleLbl="node1" presStyleIdx="3" presStyleCnt="4">
        <dgm:presLayoutVars>
          <dgm:bulletEnabled val="1"/>
        </dgm:presLayoutVars>
      </dgm:prSet>
      <dgm:spPr/>
    </dgm:pt>
  </dgm:ptLst>
  <dgm:cxnLst>
    <dgm:cxn modelId="{689A3A02-4D0D-4133-A43C-79F2EA4528E6}" srcId="{7D72C2BA-32AB-4C86-AE2D-DD6665C82724}" destId="{42C7E668-3D5F-4BB9-96B1-303D01AC4998}" srcOrd="3" destOrd="0" parTransId="{1B504DC5-99CD-47E3-845B-90E221D7E93A}" sibTransId="{C335BC51-B0E6-4EA6-8F06-5B8465996B35}"/>
    <dgm:cxn modelId="{667EBD10-68AF-4C97-8123-D6DA4485901B}" type="presOf" srcId="{33A39E38-9D10-4729-BF11-AC567BEBF07C}" destId="{91C20B29-B28F-43E4-A475-1A2891F0D22A}" srcOrd="0" destOrd="0" presId="urn:microsoft.com/office/officeart/2005/8/layout/pyramid4"/>
    <dgm:cxn modelId="{8C23FC2B-2E08-49AA-8580-0ACFCF2D385F}" type="presOf" srcId="{42C7E668-3D5F-4BB9-96B1-303D01AC4998}" destId="{2F3A7A58-BC7E-4905-8666-8B758BF25D25}" srcOrd="0" destOrd="0" presId="urn:microsoft.com/office/officeart/2005/8/layout/pyramid4"/>
    <dgm:cxn modelId="{85C2B578-B043-4DFA-B475-707E9FC6A973}" type="presOf" srcId="{792555C8-0933-4C8A-AEBE-1163A04CB2AA}" destId="{F22BA02D-9966-4FCE-9028-D76C32A3A8E5}" srcOrd="0" destOrd="0" presId="urn:microsoft.com/office/officeart/2005/8/layout/pyramid4"/>
    <dgm:cxn modelId="{3B0EA395-A87F-4382-B238-29C23E6A5629}" srcId="{7D72C2BA-32AB-4C86-AE2D-DD6665C82724}" destId="{792555C8-0933-4C8A-AEBE-1163A04CB2AA}" srcOrd="1" destOrd="0" parTransId="{B68B9073-3B4E-4E72-91AD-871010AA2D63}" sibTransId="{4CF92203-A045-4335-BC4C-307E21462C38}"/>
    <dgm:cxn modelId="{332927DF-7407-4CD9-862C-98897A3EF29C}" srcId="{7D72C2BA-32AB-4C86-AE2D-DD6665C82724}" destId="{33A39E38-9D10-4729-BF11-AC567BEBF07C}" srcOrd="2" destOrd="0" parTransId="{C1D366B6-5965-4B14-8056-4C76032DFF31}" sibTransId="{0D5312B5-AAB3-4D88-BB19-8922FDCC89CF}"/>
    <dgm:cxn modelId="{F0AB47E2-E3EF-48BC-8E99-F0636A50853B}" type="presOf" srcId="{31FC3A6C-E6B3-4338-9F00-CE7B72405057}" destId="{E9FD9498-2A5B-4771-B68E-D6DC18D3E2DC}" srcOrd="0" destOrd="0" presId="urn:microsoft.com/office/officeart/2005/8/layout/pyramid4"/>
    <dgm:cxn modelId="{07F753E6-1884-4AD3-8EC0-6CFB106DD3AD}" srcId="{7D72C2BA-32AB-4C86-AE2D-DD6665C82724}" destId="{31FC3A6C-E6B3-4338-9F00-CE7B72405057}" srcOrd="0" destOrd="0" parTransId="{2979CEB3-156E-4F51-8910-E4E4D57A77FE}" sibTransId="{8FB44A55-0D3A-4E2F-9154-E30DA545F095}"/>
    <dgm:cxn modelId="{A778D8FC-DC62-4A01-AAC8-80774FB86A3A}" type="presOf" srcId="{7D72C2BA-32AB-4C86-AE2D-DD6665C82724}" destId="{502F7E19-F3E3-4287-B26D-20FDB16D5426}" srcOrd="0" destOrd="0" presId="urn:microsoft.com/office/officeart/2005/8/layout/pyramid4"/>
    <dgm:cxn modelId="{774E6D8C-6759-4B69-A1FE-A4603211E0EC}" type="presParOf" srcId="{502F7E19-F3E3-4287-B26D-20FDB16D5426}" destId="{E9FD9498-2A5B-4771-B68E-D6DC18D3E2DC}" srcOrd="0" destOrd="0" presId="urn:microsoft.com/office/officeart/2005/8/layout/pyramid4"/>
    <dgm:cxn modelId="{D005EE0B-9867-44A5-B59C-224FC7FFA2EA}" type="presParOf" srcId="{502F7E19-F3E3-4287-B26D-20FDB16D5426}" destId="{F22BA02D-9966-4FCE-9028-D76C32A3A8E5}" srcOrd="1" destOrd="0" presId="urn:microsoft.com/office/officeart/2005/8/layout/pyramid4"/>
    <dgm:cxn modelId="{5CD4C03D-1762-4D07-A9E0-AABC4FF42CF5}" type="presParOf" srcId="{502F7E19-F3E3-4287-B26D-20FDB16D5426}" destId="{91C20B29-B28F-43E4-A475-1A2891F0D22A}" srcOrd="2" destOrd="0" presId="urn:microsoft.com/office/officeart/2005/8/layout/pyramid4"/>
    <dgm:cxn modelId="{AA2561A7-24F9-4AE6-8BC3-AA5D7C7A2F27}" type="presParOf" srcId="{502F7E19-F3E3-4287-B26D-20FDB16D5426}" destId="{2F3A7A58-BC7E-4905-8666-8B758BF25D25}" srcOrd="3" destOrd="0" presId="urn:microsoft.com/office/officeart/2005/8/layout/pyramid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B23AF0-2B2D-4C80-AB5C-D5F3C0578857}">
      <dsp:nvSpPr>
        <dsp:cNvPr id="0" name=""/>
        <dsp:cNvSpPr/>
      </dsp:nvSpPr>
      <dsp:spPr>
        <a:xfrm>
          <a:off x="0" y="204507"/>
          <a:ext cx="8128000" cy="1444949"/>
        </a:xfrm>
        <a:prstGeom prst="roundRect">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fi-FI" sz="3600" b="0" i="0" kern="1200" dirty="0">
              <a:solidFill>
                <a:srgbClr val="8564C8"/>
              </a:solidFill>
            </a:rPr>
            <a:t>Kilpailu 3-4 hlön ryhmissä​</a:t>
          </a:r>
          <a:endParaRPr lang="fi-FI" sz="3600" kern="1200" dirty="0"/>
        </a:p>
      </dsp:txBody>
      <dsp:txXfrm>
        <a:off x="70537" y="275044"/>
        <a:ext cx="7986926" cy="1303875"/>
      </dsp:txXfrm>
    </dsp:sp>
    <dsp:sp modelId="{CB95D95C-272E-4934-A730-6170CF2FA87C}">
      <dsp:nvSpPr>
        <dsp:cNvPr id="0" name=""/>
        <dsp:cNvSpPr/>
      </dsp:nvSpPr>
      <dsp:spPr>
        <a:xfrm>
          <a:off x="0" y="1836657"/>
          <a:ext cx="8128000" cy="1444949"/>
        </a:xfrm>
        <a:prstGeom prst="roundRect">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fi-FI" sz="3600" b="0" i="0" kern="1200" dirty="0">
              <a:solidFill>
                <a:srgbClr val="8564C8"/>
              </a:solidFill>
            </a:rPr>
            <a:t>Listatkaa mahdollisimman monta tuutorin tehtävää, aikaa 2 min.</a:t>
          </a:r>
          <a:endParaRPr lang="fi-FI" sz="3600" kern="1200" dirty="0">
            <a:solidFill>
              <a:srgbClr val="8564C8"/>
            </a:solidFill>
          </a:endParaRPr>
        </a:p>
      </dsp:txBody>
      <dsp:txXfrm>
        <a:off x="70537" y="1907194"/>
        <a:ext cx="7986926" cy="130387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9A64EB-D9D3-426A-BA48-930A9E953147}">
      <dsp:nvSpPr>
        <dsp:cNvPr id="0" name=""/>
        <dsp:cNvSpPr/>
      </dsp:nvSpPr>
      <dsp:spPr>
        <a:xfrm>
          <a:off x="0" y="24629"/>
          <a:ext cx="7896096" cy="1292850"/>
        </a:xfrm>
        <a:prstGeom prst="roundRect">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Font typeface="Arial" panose="020B0604020202020204" pitchFamily="34" charset="0"/>
            <a:buNone/>
          </a:pPr>
          <a:r>
            <a:rPr lang="fi-FI" sz="3200" b="0" i="0" kern="1200" dirty="0">
              <a:solidFill>
                <a:srgbClr val="8564C8"/>
              </a:solidFill>
            </a:rPr>
            <a:t>Mistä asioista itse kaipasit tietoa </a:t>
          </a:r>
          <a:br>
            <a:rPr lang="fi-FI" sz="3200" b="0" i="0" kern="1200" dirty="0">
              <a:solidFill>
                <a:srgbClr val="8564C8"/>
              </a:solidFill>
            </a:rPr>
          </a:br>
          <a:r>
            <a:rPr lang="fi-FI" sz="3200" b="0" i="0" kern="1200" dirty="0">
              <a:solidFill>
                <a:srgbClr val="8564C8"/>
              </a:solidFill>
            </a:rPr>
            <a:t>opintojen alussa?</a:t>
          </a:r>
          <a:r>
            <a:rPr lang="en-US" sz="3200" b="0" i="0" kern="1200" dirty="0">
              <a:solidFill>
                <a:srgbClr val="8564C8"/>
              </a:solidFill>
            </a:rPr>
            <a:t>​</a:t>
          </a:r>
          <a:endParaRPr lang="fi-FI" sz="3200" kern="1200" dirty="0">
            <a:solidFill>
              <a:srgbClr val="8564C8"/>
            </a:solidFill>
          </a:endParaRPr>
        </a:p>
      </dsp:txBody>
      <dsp:txXfrm>
        <a:off x="63112" y="87741"/>
        <a:ext cx="7769872" cy="1166626"/>
      </dsp:txXfrm>
    </dsp:sp>
    <dsp:sp modelId="{E3845408-A868-4192-A536-73872742C84F}">
      <dsp:nvSpPr>
        <dsp:cNvPr id="0" name=""/>
        <dsp:cNvSpPr/>
      </dsp:nvSpPr>
      <dsp:spPr>
        <a:xfrm>
          <a:off x="0" y="1504679"/>
          <a:ext cx="7896096" cy="1292850"/>
        </a:xfrm>
        <a:prstGeom prst="roundRect">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Font typeface="Arial" panose="020B0604020202020204" pitchFamily="34" charset="0"/>
            <a:buNone/>
          </a:pPr>
          <a:r>
            <a:rPr lang="fi-FI" sz="3200" b="0" i="0" kern="1200" dirty="0">
              <a:solidFill>
                <a:srgbClr val="8564C8"/>
              </a:solidFill>
            </a:rPr>
            <a:t>Millaisena koit tuutorit?</a:t>
          </a:r>
          <a:r>
            <a:rPr lang="en-US" sz="3200" b="0" i="0" kern="1200" dirty="0">
              <a:solidFill>
                <a:srgbClr val="8564C8"/>
              </a:solidFill>
            </a:rPr>
            <a:t>​</a:t>
          </a:r>
        </a:p>
      </dsp:txBody>
      <dsp:txXfrm>
        <a:off x="63112" y="1567791"/>
        <a:ext cx="7769872" cy="1166626"/>
      </dsp:txXfrm>
    </dsp:sp>
    <dsp:sp modelId="{0344F603-ACFE-429A-BBB6-2A8F21D63E29}">
      <dsp:nvSpPr>
        <dsp:cNvPr id="0" name=""/>
        <dsp:cNvSpPr/>
      </dsp:nvSpPr>
      <dsp:spPr>
        <a:xfrm>
          <a:off x="0" y="2984730"/>
          <a:ext cx="7896096" cy="1292850"/>
        </a:xfrm>
        <a:prstGeom prst="roundRect">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Font typeface="Arial" panose="020B0604020202020204" pitchFamily="34" charset="0"/>
            <a:buNone/>
          </a:pPr>
          <a:r>
            <a:rPr lang="fi-FI" sz="3200" b="0" i="0" kern="1200" dirty="0">
              <a:solidFill>
                <a:srgbClr val="8564C8"/>
              </a:solidFill>
            </a:rPr>
            <a:t>Millaisena koit henkilökunnan </a:t>
          </a:r>
          <a:br>
            <a:rPr lang="fi-FI" sz="3200" b="0" i="0" kern="1200" dirty="0">
              <a:solidFill>
                <a:srgbClr val="8564C8"/>
              </a:solidFill>
            </a:rPr>
          </a:br>
          <a:r>
            <a:rPr lang="fi-FI" sz="3200" b="0" i="0" kern="1200" dirty="0">
              <a:solidFill>
                <a:srgbClr val="8564C8"/>
              </a:solidFill>
            </a:rPr>
            <a:t>ja ohjauspalvelut?</a:t>
          </a:r>
          <a:r>
            <a:rPr lang="en-US" sz="3200" b="0" i="0" kern="1200" dirty="0">
              <a:solidFill>
                <a:srgbClr val="8564C8"/>
              </a:solidFill>
            </a:rPr>
            <a:t>​</a:t>
          </a:r>
        </a:p>
      </dsp:txBody>
      <dsp:txXfrm>
        <a:off x="63112" y="3047842"/>
        <a:ext cx="7769872" cy="116662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527CA1-C651-457E-9C2B-4771728BF49B}">
      <dsp:nvSpPr>
        <dsp:cNvPr id="0" name=""/>
        <dsp:cNvSpPr/>
      </dsp:nvSpPr>
      <dsp:spPr>
        <a:xfrm>
          <a:off x="0" y="812119"/>
          <a:ext cx="8859795" cy="1749150"/>
        </a:xfrm>
        <a:prstGeom prst="roundRect">
          <a:avLst/>
        </a:prstGeom>
        <a:solidFill>
          <a:srgbClr val="FFFF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ctr" defTabSz="1955800">
            <a:lnSpc>
              <a:spcPct val="90000"/>
            </a:lnSpc>
            <a:spcBef>
              <a:spcPct val="0"/>
            </a:spcBef>
            <a:spcAft>
              <a:spcPct val="35000"/>
            </a:spcAft>
            <a:buNone/>
          </a:pPr>
          <a:r>
            <a:rPr lang="fi-FI" sz="4400" b="0" i="0" kern="1200" dirty="0">
              <a:solidFill>
                <a:srgbClr val="8564C8"/>
              </a:solidFill>
            </a:rPr>
            <a:t>Pohdi ja kirjaa, miksi olet mukana tuutoritoiminnassa</a:t>
          </a:r>
          <a:endParaRPr lang="fi-FI" sz="4400" kern="1200" dirty="0">
            <a:solidFill>
              <a:srgbClr val="8564C8"/>
            </a:solidFill>
          </a:endParaRPr>
        </a:p>
      </dsp:txBody>
      <dsp:txXfrm>
        <a:off x="85386" y="897505"/>
        <a:ext cx="8689023" cy="157837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527CA1-C651-457E-9C2B-4771728BF49B}">
      <dsp:nvSpPr>
        <dsp:cNvPr id="0" name=""/>
        <dsp:cNvSpPr/>
      </dsp:nvSpPr>
      <dsp:spPr>
        <a:xfrm>
          <a:off x="0" y="1297287"/>
          <a:ext cx="8859795" cy="1216800"/>
        </a:xfrm>
        <a:prstGeom prst="roundRect">
          <a:avLst/>
        </a:prstGeom>
        <a:solidFill>
          <a:srgbClr val="FFFF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ctr" defTabSz="1955800">
            <a:lnSpc>
              <a:spcPct val="90000"/>
            </a:lnSpc>
            <a:spcBef>
              <a:spcPct val="0"/>
            </a:spcBef>
            <a:spcAft>
              <a:spcPct val="35000"/>
            </a:spcAft>
            <a:buNone/>
          </a:pPr>
          <a:r>
            <a:rPr lang="fi-FI" sz="4400" kern="1200" dirty="0">
              <a:solidFill>
                <a:srgbClr val="8564C8"/>
              </a:solidFill>
            </a:rPr>
            <a:t>Mitä haluan oppia tuutorina?</a:t>
          </a:r>
        </a:p>
      </dsp:txBody>
      <dsp:txXfrm>
        <a:off x="59399" y="1356686"/>
        <a:ext cx="8740997" cy="109800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4D7B17-34BF-4A55-B577-1CBD1D57FCD5}">
      <dsp:nvSpPr>
        <dsp:cNvPr id="0" name=""/>
        <dsp:cNvSpPr/>
      </dsp:nvSpPr>
      <dsp:spPr>
        <a:xfrm>
          <a:off x="0" y="50224"/>
          <a:ext cx="5243512" cy="791505"/>
        </a:xfrm>
        <a:prstGeom prst="roundRect">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Font typeface="Arial" panose="020B0604020202020204" pitchFamily="34" charset="0"/>
            <a:buNone/>
          </a:pPr>
          <a:r>
            <a:rPr lang="fi-FI" sz="3300" b="0" i="0" kern="1200" dirty="0">
              <a:solidFill>
                <a:schemeClr val="bg1"/>
              </a:solidFill>
            </a:rPr>
            <a:t>Tuutorille</a:t>
          </a:r>
          <a:r>
            <a:rPr lang="en-US" sz="3300" b="0" i="0" kern="1200" dirty="0">
              <a:solidFill>
                <a:schemeClr val="tx1"/>
              </a:solidFill>
            </a:rPr>
            <a:t>​</a:t>
          </a:r>
          <a:endParaRPr lang="fi-FI" sz="3300" kern="1200" dirty="0">
            <a:solidFill>
              <a:schemeClr val="tx1"/>
            </a:solidFill>
          </a:endParaRPr>
        </a:p>
      </dsp:txBody>
      <dsp:txXfrm>
        <a:off x="38638" y="88862"/>
        <a:ext cx="5166236" cy="714229"/>
      </dsp:txXfrm>
    </dsp:sp>
    <dsp:sp modelId="{638A2E93-6A64-475A-9910-5E63C7AAB746}">
      <dsp:nvSpPr>
        <dsp:cNvPr id="0" name=""/>
        <dsp:cNvSpPr/>
      </dsp:nvSpPr>
      <dsp:spPr>
        <a:xfrm>
          <a:off x="0" y="936770"/>
          <a:ext cx="5243512" cy="791505"/>
        </a:xfrm>
        <a:prstGeom prst="roundRect">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Font typeface="Arial" panose="020B0604020202020204" pitchFamily="34" charset="0"/>
            <a:buNone/>
          </a:pPr>
          <a:r>
            <a:rPr lang="fi-FI" sz="3300" b="0" i="0" kern="1200" dirty="0">
              <a:solidFill>
                <a:schemeClr val="accent1"/>
              </a:solidFill>
            </a:rPr>
            <a:t>Fuksille?</a:t>
          </a:r>
          <a:r>
            <a:rPr lang="en-US" sz="3300" b="0" i="0" kern="1200" dirty="0">
              <a:solidFill>
                <a:schemeClr val="accent1"/>
              </a:solidFill>
            </a:rPr>
            <a:t>​</a:t>
          </a:r>
        </a:p>
      </dsp:txBody>
      <dsp:txXfrm>
        <a:off x="38638" y="975408"/>
        <a:ext cx="5166236" cy="714229"/>
      </dsp:txXfrm>
    </dsp:sp>
    <dsp:sp modelId="{8D196119-745A-46B1-8B8A-B75C6CEA66B9}">
      <dsp:nvSpPr>
        <dsp:cNvPr id="0" name=""/>
        <dsp:cNvSpPr/>
      </dsp:nvSpPr>
      <dsp:spPr>
        <a:xfrm>
          <a:off x="0" y="1823315"/>
          <a:ext cx="5243512" cy="791505"/>
        </a:xfrm>
        <a:prstGeom prst="roundRect">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Font typeface="Arial" panose="020B0604020202020204" pitchFamily="34" charset="0"/>
            <a:buNone/>
          </a:pPr>
          <a:r>
            <a:rPr lang="fi-FI" sz="3300" b="0" i="0" kern="1200" dirty="0">
              <a:solidFill>
                <a:schemeClr val="accent1"/>
              </a:solidFill>
            </a:rPr>
            <a:t>Opiskelijajärjestöille?</a:t>
          </a:r>
          <a:r>
            <a:rPr lang="en-US" sz="3300" b="0" i="0" kern="1200" dirty="0">
              <a:solidFill>
                <a:schemeClr val="accent1"/>
              </a:solidFill>
            </a:rPr>
            <a:t>​</a:t>
          </a:r>
        </a:p>
      </dsp:txBody>
      <dsp:txXfrm>
        <a:off x="38638" y="1861953"/>
        <a:ext cx="5166236" cy="714229"/>
      </dsp:txXfrm>
    </dsp:sp>
    <dsp:sp modelId="{A63DA8E3-6965-4A30-A94A-5FDAB3C3C2BD}">
      <dsp:nvSpPr>
        <dsp:cNvPr id="0" name=""/>
        <dsp:cNvSpPr/>
      </dsp:nvSpPr>
      <dsp:spPr>
        <a:xfrm>
          <a:off x="0" y="2709860"/>
          <a:ext cx="5243512" cy="791505"/>
        </a:xfrm>
        <a:prstGeom prst="roundRect">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Font typeface="Arial" panose="020B0604020202020204" pitchFamily="34" charset="0"/>
            <a:buNone/>
          </a:pPr>
          <a:r>
            <a:rPr lang="fi-FI" sz="3300" b="0" i="0" kern="1200" dirty="0">
              <a:solidFill>
                <a:schemeClr val="accent1"/>
              </a:solidFill>
            </a:rPr>
            <a:t>Korkeakoululle?</a:t>
          </a:r>
          <a:r>
            <a:rPr lang="en-US" sz="3300" b="0" i="0" kern="1200" dirty="0">
              <a:solidFill>
                <a:schemeClr val="accent1"/>
              </a:solidFill>
            </a:rPr>
            <a:t>​</a:t>
          </a:r>
        </a:p>
      </dsp:txBody>
      <dsp:txXfrm>
        <a:off x="38638" y="2748498"/>
        <a:ext cx="5166236" cy="714229"/>
      </dsp:txXfrm>
    </dsp:sp>
    <dsp:sp modelId="{C6B48F38-462E-4506-8F46-E6F6DF94AFF6}">
      <dsp:nvSpPr>
        <dsp:cNvPr id="0" name=""/>
        <dsp:cNvSpPr/>
      </dsp:nvSpPr>
      <dsp:spPr>
        <a:xfrm>
          <a:off x="0" y="3596405"/>
          <a:ext cx="5243512" cy="791505"/>
        </a:xfrm>
        <a:prstGeom prst="roundRect">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Font typeface="Arial" panose="020B0604020202020204" pitchFamily="34" charset="0"/>
            <a:buNone/>
          </a:pPr>
          <a:r>
            <a:rPr lang="fi-FI" sz="3300" b="0" i="0" kern="1200" dirty="0">
              <a:solidFill>
                <a:schemeClr val="accent1"/>
              </a:solidFill>
            </a:rPr>
            <a:t>Opiskelijakulttuurille?</a:t>
          </a:r>
          <a:r>
            <a:rPr lang="en-US" sz="3300" b="0" i="0" kern="1200" dirty="0">
              <a:solidFill>
                <a:schemeClr val="accent1"/>
              </a:solidFill>
            </a:rPr>
            <a:t>​</a:t>
          </a:r>
        </a:p>
      </dsp:txBody>
      <dsp:txXfrm>
        <a:off x="38638" y="3635043"/>
        <a:ext cx="5166236" cy="71422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D24C64-BA37-44F4-8CDF-F8F396C46A5F}">
      <dsp:nvSpPr>
        <dsp:cNvPr id="0" name=""/>
        <dsp:cNvSpPr/>
      </dsp:nvSpPr>
      <dsp:spPr>
        <a:xfrm>
          <a:off x="0" y="129079"/>
          <a:ext cx="6783987" cy="1216800"/>
        </a:xfrm>
        <a:prstGeom prst="roundRect">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Font typeface="Arial" panose="020B0604020202020204" pitchFamily="34" charset="0"/>
            <a:buNone/>
          </a:pPr>
          <a:r>
            <a:rPr lang="fi-FI" sz="3200" b="0" i="0" kern="1200" dirty="0">
              <a:solidFill>
                <a:srgbClr val="8564C8"/>
              </a:solidFill>
            </a:rPr>
            <a:t>Onko tuutori roolimalli?</a:t>
          </a:r>
          <a:r>
            <a:rPr lang="en-US" sz="3200" b="0" i="0" kern="1200" dirty="0">
              <a:solidFill>
                <a:srgbClr val="8564C8"/>
              </a:solidFill>
            </a:rPr>
            <a:t>​</a:t>
          </a:r>
          <a:endParaRPr lang="fi-FI" sz="3200" kern="1200" dirty="0">
            <a:solidFill>
              <a:srgbClr val="8564C8"/>
            </a:solidFill>
          </a:endParaRPr>
        </a:p>
      </dsp:txBody>
      <dsp:txXfrm>
        <a:off x="59399" y="188478"/>
        <a:ext cx="6665189" cy="1098002"/>
      </dsp:txXfrm>
    </dsp:sp>
    <dsp:sp modelId="{BCFD418E-2DFF-4FB7-AD9E-12F99F93E844}">
      <dsp:nvSpPr>
        <dsp:cNvPr id="0" name=""/>
        <dsp:cNvSpPr/>
      </dsp:nvSpPr>
      <dsp:spPr>
        <a:xfrm>
          <a:off x="0" y="1533080"/>
          <a:ext cx="6783987" cy="1216800"/>
        </a:xfrm>
        <a:prstGeom prst="roundRect">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Font typeface="Arial" panose="020B0604020202020204" pitchFamily="34" charset="0"/>
            <a:buNone/>
          </a:pPr>
          <a:r>
            <a:rPr lang="fi-FI" sz="3200" b="0" i="0" kern="1200" dirty="0">
              <a:solidFill>
                <a:srgbClr val="8564C8"/>
              </a:solidFill>
            </a:rPr>
            <a:t>Kuka päättää, onko tuutori roolimalli?</a:t>
          </a:r>
          <a:r>
            <a:rPr lang="en-US" sz="3200" b="0" i="0" kern="1200" dirty="0">
              <a:solidFill>
                <a:srgbClr val="8564C8"/>
              </a:solidFill>
            </a:rPr>
            <a:t>​</a:t>
          </a:r>
        </a:p>
      </dsp:txBody>
      <dsp:txXfrm>
        <a:off x="59399" y="1592479"/>
        <a:ext cx="6665189" cy="1098002"/>
      </dsp:txXfrm>
    </dsp:sp>
    <dsp:sp modelId="{8E99328B-57B1-41AB-9DE9-78A3B295E97E}">
      <dsp:nvSpPr>
        <dsp:cNvPr id="0" name=""/>
        <dsp:cNvSpPr/>
      </dsp:nvSpPr>
      <dsp:spPr>
        <a:xfrm>
          <a:off x="0" y="2937080"/>
          <a:ext cx="6783987" cy="1216800"/>
        </a:xfrm>
        <a:prstGeom prst="roundRect">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Font typeface="Arial" panose="020B0604020202020204" pitchFamily="34" charset="0"/>
            <a:buNone/>
          </a:pPr>
          <a:r>
            <a:rPr lang="fi-FI" sz="3200" b="0" i="0" kern="1200" dirty="0">
              <a:solidFill>
                <a:srgbClr val="8564C8"/>
              </a:solidFill>
            </a:rPr>
            <a:t>Miten olla hyvä roolimalli?</a:t>
          </a:r>
          <a:r>
            <a:rPr lang="en-US" sz="3200" b="0" i="0" kern="1200" dirty="0">
              <a:solidFill>
                <a:srgbClr val="8564C8"/>
              </a:solidFill>
            </a:rPr>
            <a:t>​</a:t>
          </a:r>
        </a:p>
      </dsp:txBody>
      <dsp:txXfrm>
        <a:off x="59399" y="2996479"/>
        <a:ext cx="6665189" cy="109800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FD9498-2A5B-4771-B68E-D6DC18D3E2DC}">
      <dsp:nvSpPr>
        <dsp:cNvPr id="0" name=""/>
        <dsp:cNvSpPr/>
      </dsp:nvSpPr>
      <dsp:spPr>
        <a:xfrm>
          <a:off x="3791073" y="0"/>
          <a:ext cx="2810080" cy="2810080"/>
        </a:xfrm>
        <a:prstGeom prst="triangle">
          <a:avLst/>
        </a:prstGeom>
        <a:solidFill>
          <a:schemeClr val="tx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endParaRPr lang="fi-FI" sz="2000" b="1" kern="1200"/>
        </a:p>
      </dsp:txBody>
      <dsp:txXfrm>
        <a:off x="4493593" y="1405040"/>
        <a:ext cx="1405040" cy="1405040"/>
      </dsp:txXfrm>
    </dsp:sp>
    <dsp:sp modelId="{F22BA02D-9966-4FCE-9028-D76C32A3A8E5}">
      <dsp:nvSpPr>
        <dsp:cNvPr id="0" name=""/>
        <dsp:cNvSpPr/>
      </dsp:nvSpPr>
      <dsp:spPr>
        <a:xfrm>
          <a:off x="2386033" y="2810080"/>
          <a:ext cx="2810080" cy="2810080"/>
        </a:xfrm>
        <a:prstGeom prst="triangle">
          <a:avLst/>
        </a:prstGeom>
        <a:solidFill>
          <a:schemeClr val="tx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endParaRPr lang="fi-FI" sz="2000" b="1" kern="1200"/>
        </a:p>
      </dsp:txBody>
      <dsp:txXfrm>
        <a:off x="3088553" y="4215120"/>
        <a:ext cx="1405040" cy="1405040"/>
      </dsp:txXfrm>
    </dsp:sp>
    <dsp:sp modelId="{91C20B29-B28F-43E4-A475-1A2891F0D22A}">
      <dsp:nvSpPr>
        <dsp:cNvPr id="0" name=""/>
        <dsp:cNvSpPr/>
      </dsp:nvSpPr>
      <dsp:spPr>
        <a:xfrm rot="10800000">
          <a:off x="3791073" y="2810080"/>
          <a:ext cx="2810080" cy="2810080"/>
        </a:xfrm>
        <a:prstGeom prst="triangle">
          <a:avLst/>
        </a:prstGeom>
        <a:solidFill>
          <a:srgbClr val="8564C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endParaRPr lang="fi-FI" sz="2000" b="1" kern="1200" dirty="0"/>
        </a:p>
        <a:p>
          <a:pPr marL="0" lvl="0" indent="0" algn="ctr" defTabSz="889000">
            <a:lnSpc>
              <a:spcPct val="90000"/>
            </a:lnSpc>
            <a:spcBef>
              <a:spcPct val="0"/>
            </a:spcBef>
            <a:spcAft>
              <a:spcPct val="35000"/>
            </a:spcAft>
            <a:buNone/>
          </a:pPr>
          <a:endParaRPr lang="fi-FI" sz="2000" b="1" kern="1200" dirty="0"/>
        </a:p>
      </dsp:txBody>
      <dsp:txXfrm rot="10800000">
        <a:off x="4493593" y="2810080"/>
        <a:ext cx="1405040" cy="1405040"/>
      </dsp:txXfrm>
    </dsp:sp>
    <dsp:sp modelId="{2F3A7A58-BC7E-4905-8666-8B758BF25D25}">
      <dsp:nvSpPr>
        <dsp:cNvPr id="0" name=""/>
        <dsp:cNvSpPr/>
      </dsp:nvSpPr>
      <dsp:spPr>
        <a:xfrm>
          <a:off x="5196114" y="2810080"/>
          <a:ext cx="2810080" cy="2810080"/>
        </a:xfrm>
        <a:prstGeom prst="triangle">
          <a:avLst/>
        </a:prstGeom>
        <a:solidFill>
          <a:schemeClr val="tx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endParaRPr lang="fi-FI" sz="2000" b="1" kern="1200"/>
        </a:p>
      </dsp:txBody>
      <dsp:txXfrm>
        <a:off x="5898634" y="4215120"/>
        <a:ext cx="1405040" cy="140504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pyramid4">
  <dgm:title val=""/>
  <dgm:desc val=""/>
  <dgm:catLst>
    <dgm:cat type="pyramid" pri="4000"/>
    <dgm:cat type="relationship" pri="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useDef="1">
    <dgm:dataModel>
      <dgm:ptLst/>
      <dgm:bg/>
      <dgm:whole/>
    </dgm:dataModel>
  </dgm:styleData>
  <dgm:clrData useDef="1">
    <dgm:dataModel>
      <dgm:ptLst/>
      <dgm:bg/>
      <dgm:whole/>
    </dgm:dataModel>
  </dgm:clrData>
  <dgm:layoutNode name="compositeShape">
    <dgm:varLst>
      <dgm:chMax val="9"/>
      <dgm:dir/>
      <dgm:resizeHandles val="exact"/>
    </dgm:varLst>
    <dgm:alg type="composite">
      <dgm:param type="ar" val="1"/>
    </dgm:alg>
    <dgm:shape xmlns:r="http://schemas.openxmlformats.org/officeDocument/2006/relationships" r:blip="">
      <dgm:adjLst/>
    </dgm:shape>
    <dgm:presOf/>
    <dgm:choose name="Name0">
      <dgm:if name="Name1" axis="ch" ptType="node" func="cnt" op="lte" val="4">
        <dgm:choose name="Name2">
          <dgm:if name="Name3" axis="ch" ptType="node" func="cnt" op="equ" val="1">
            <dgm:constrLst>
              <dgm:constr type="primFontSz" for="ch" ptType="node" op="equ" val="65"/>
              <dgm:constr type="t" for="ch" forName="triangle1"/>
              <dgm:constr type="l" for="ch" forName="triangle1"/>
              <dgm:constr type="h" for="ch" forName="triangle1" refType="h"/>
              <dgm:constr type="w" for="ch" forName="triangle1" refType="h"/>
            </dgm:constrLst>
          </dgm:if>
          <dgm:else name="Name4">
            <dgm:constrLst>
              <dgm:constr type="primFontSz" for="ch" ptType="node" op="equ" val="65"/>
              <dgm:constr type="t" for="ch" forName="triangle1"/>
              <dgm:constr type="l" for="ch" forName="triangle1" refType="h" fact="0.25"/>
              <dgm:constr type="h" for="ch" forName="triangle1" refType="h" fact="0.5"/>
              <dgm:constr type="w" for="ch" forName="triangle1" refType="h" fact="0.5"/>
              <dgm:constr type="t" for="ch" forName="triangle2" refType="h" fact="0.5"/>
              <dgm:constr type="l" for="ch" forName="triangle2"/>
              <dgm:constr type="h" for="ch" forName="triangle2" refType="h" fact="0.5"/>
              <dgm:constr type="w" for="ch" forName="triangle2" refType="h" fact="0.5"/>
              <dgm:constr type="t" for="ch" forName="triangle3" refType="h" fact="0.5"/>
              <dgm:constr type="l" for="ch" forName="triangle3" refType="h" fact="0.25"/>
              <dgm:constr type="h" for="ch" forName="triangle3" refType="h" fact="0.5"/>
              <dgm:constr type="w" for="ch" forName="triangle3" refType="h" fact="0.5"/>
              <dgm:constr type="t" for="ch" forName="triangle4" refType="h" fact="0.5"/>
              <dgm:constr type="l" for="ch" forName="triangle4" refType="h" fact="0.5"/>
              <dgm:constr type="h" for="ch" forName="triangle4" refType="h" fact="0.5"/>
              <dgm:constr type="w" for="ch" forName="triangle4" refType="h" fact="0.5"/>
            </dgm:constrLst>
          </dgm:else>
        </dgm:choose>
      </dgm:if>
      <dgm:else name="Name5">
        <dgm:constrLst>
          <dgm:constr type="primFontSz" for="ch" ptType="node" op="equ" val="65"/>
          <dgm:constr type="t" for="ch" forName="triangle1"/>
          <dgm:constr type="l" for="ch" forName="triangle1" refType="h" fact="0.33"/>
          <dgm:constr type="h" for="ch" forName="triangle1" refType="h" fact="0.33"/>
          <dgm:constr type="w" for="ch" forName="triangle1" refType="h" fact="0.33"/>
          <dgm:constr type="t" for="ch" forName="triangle2" refType="h" fact="0.33"/>
          <dgm:constr type="l" for="ch" forName="triangle2" refType="h" fact="0.165"/>
          <dgm:constr type="h" for="ch" forName="triangle2" refType="h" fact="0.33"/>
          <dgm:constr type="w" for="ch" forName="triangle2" refType="h" fact="0.33"/>
          <dgm:constr type="t" for="ch" forName="triangle3" refType="h" fact="0.33"/>
          <dgm:constr type="l" for="ch" forName="triangle3" refType="h" fact="0.33"/>
          <dgm:constr type="h" for="ch" forName="triangle3" refType="h" fact="0.33"/>
          <dgm:constr type="w" for="ch" forName="triangle3" refType="h" fact="0.33"/>
          <dgm:constr type="t" for="ch" forName="triangle4" refType="h" fact="0.33"/>
          <dgm:constr type="l" for="ch" forName="triangle4" refType="h" fact="0.495"/>
          <dgm:constr type="h" for="ch" forName="triangle4" refType="h" fact="0.33"/>
          <dgm:constr type="w" for="ch" forName="triangle4" refType="h" fact="0.33"/>
          <dgm:constr type="t" for="ch" forName="triangle5" refType="h" fact="0.66"/>
          <dgm:constr type="l" for="ch" forName="triangle5"/>
          <dgm:constr type="h" for="ch" forName="triangle5" refType="h" fact="0.33"/>
          <dgm:constr type="w" for="ch" forName="triangle5" refType="h" fact="0.33"/>
          <dgm:constr type="t" for="ch" forName="triangle6" refType="h" fact="0.66"/>
          <dgm:constr type="l" for="ch" forName="triangle6" refType="h" fact="0.165"/>
          <dgm:constr type="h" for="ch" forName="triangle6" refType="h" fact="0.33"/>
          <dgm:constr type="w" for="ch" forName="triangle6" refType="h" fact="0.33"/>
          <dgm:constr type="t" for="ch" forName="triangle7" refType="h" fact="0.66"/>
          <dgm:constr type="l" for="ch" forName="triangle7" refType="h" fact="0.33"/>
          <dgm:constr type="h" for="ch" forName="triangle7" refType="h" fact="0.33"/>
          <dgm:constr type="w" for="ch" forName="triangle7" refType="h" fact="0.33"/>
          <dgm:constr type="t" for="ch" forName="triangle8" refType="h" fact="0.66"/>
          <dgm:constr type="l" for="ch" forName="triangle8" refType="h" fact="0.495"/>
          <dgm:constr type="h" for="ch" forName="triangle8" refType="h" fact="0.33"/>
          <dgm:constr type="w" for="ch" forName="triangle8" refType="h" fact="0.33"/>
          <dgm:constr type="t" for="ch" forName="triangle9" refType="h" fact="0.66"/>
          <dgm:constr type="l" for="ch" forName="triangle9" refType="h" fact="0.66"/>
          <dgm:constr type="h" for="ch" forName="triangle9" refType="h" fact="0.33"/>
          <dgm:constr type="w" for="ch" forName="triangle9" refType="h" fact="0.33"/>
        </dgm:constrLst>
      </dgm:else>
    </dgm:choose>
    <dgm:ruleLst/>
    <dgm:choose name="Name6">
      <dgm:if name="Name7" axis="ch" ptType="node" func="cnt" op="gte" val="1">
        <dgm:layoutNode name="triangle1" styleLbl="node1">
          <dgm:varLst>
            <dgm:bulletEnabled val="1"/>
          </dgm:varLst>
          <dgm:alg type="tx">
            <dgm:param type="txAnchorVertCh" val="mid"/>
          </dgm:alg>
          <dgm:shape xmlns:r="http://schemas.openxmlformats.org/officeDocument/2006/relationships" type="triangle"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8"/>
    </dgm:choose>
    <dgm:choose name="Name9">
      <dgm:if name="Name10" axis="ch" ptType="node" func="cnt" op="gte" val="2">
        <dgm:layoutNode name="triangle2" styleLbl="node1">
          <dgm:varLst>
            <dgm:bulletEnabled val="1"/>
          </dgm:varLst>
          <dgm:alg type="tx">
            <dgm:param type="txAnchorVertCh" val="mid"/>
          </dgm:alg>
          <dgm:shape xmlns:r="http://schemas.openxmlformats.org/officeDocument/2006/relationships" type="triangle" r:blip="">
            <dgm:adjLst/>
          </dgm:shape>
          <dgm:choose name="Name11">
            <dgm:if name="Name12" func="var" arg="dir" op="equ" val="norm">
              <dgm:presOf axis="ch desOrSelf" ptType="node node" st="2 1" cnt="1 0"/>
            </dgm:if>
            <dgm:else name="Name13">
              <dgm:presOf axis="ch desOrSelf" ptType="node node" st="4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3" styleLbl="node1">
          <dgm:varLst>
            <dgm:bulletEnabled val="1"/>
          </dgm:varLst>
          <dgm:alg type="tx">
            <dgm:param type="txAnchorVertCh" val="mid"/>
          </dgm:alg>
          <dgm:shape xmlns:r="http://schemas.openxmlformats.org/officeDocument/2006/relationships" rot="180" type="triangle"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4" styleLbl="node1">
          <dgm:varLst>
            <dgm:bulletEnabled val="1"/>
          </dgm:varLst>
          <dgm:alg type="tx">
            <dgm:param type="txAnchorVertCh" val="mid"/>
          </dgm:alg>
          <dgm:shape xmlns:r="http://schemas.openxmlformats.org/officeDocument/2006/relationships" type="triangle" r:blip="">
            <dgm:adjLst/>
          </dgm:shape>
          <dgm:choose name="Name14">
            <dgm:if name="Name15" func="var" arg="dir" op="equ" val="norm">
              <dgm:presOf axis="ch desOrSelf" ptType="node node" st="4 1" cnt="1 0"/>
            </dgm:if>
            <dgm:else name="Name16">
              <dgm:presOf axis="ch desOrSelf" ptType="node node" st="2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7"/>
    </dgm:choose>
    <dgm:choose name="Name18">
      <dgm:if name="Name19" axis="ch" ptType="node" func="cnt" op="gte" val="5">
        <dgm:layoutNode name="triangle5" styleLbl="node1">
          <dgm:varLst>
            <dgm:bulletEnabled val="1"/>
          </dgm:varLst>
          <dgm:alg type="tx">
            <dgm:param type="txAnchorVertCh" val="mid"/>
          </dgm:alg>
          <dgm:shape xmlns:r="http://schemas.openxmlformats.org/officeDocument/2006/relationships" type="triangle" r:blip="">
            <dgm:adjLst/>
          </dgm:shape>
          <dgm:choose name="Name20">
            <dgm:if name="Name21" func="var" arg="dir" op="equ" val="norm">
              <dgm:presOf axis="ch desOrSelf" ptType="node node" st="5 1" cnt="1 0"/>
            </dgm:if>
            <dgm:else name="Name22">
              <dgm:presOf axis="ch desOrSelf" ptType="node node" st="9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6" styleLbl="node1">
          <dgm:varLst>
            <dgm:bulletEnabled val="1"/>
          </dgm:varLst>
          <dgm:alg type="tx">
            <dgm:param type="txAnchorVertCh" val="mid"/>
          </dgm:alg>
          <dgm:shape xmlns:r="http://schemas.openxmlformats.org/officeDocument/2006/relationships" rot="180" type="triangle" r:blip="">
            <dgm:adjLst/>
          </dgm:shape>
          <dgm:choose name="Name23">
            <dgm:if name="Name24" func="var" arg="dir" op="equ" val="norm">
              <dgm:presOf axis="ch desOrSelf" ptType="node node" st="6 1" cnt="1 0"/>
            </dgm:if>
            <dgm:else name="Name25">
              <dgm:presOf axis="ch desOrSelf" ptType="node node" st="8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7" styleLbl="node1">
          <dgm:varLst>
            <dgm:bulletEnabled val="1"/>
          </dgm:varLst>
          <dgm:alg type="tx">
            <dgm:param type="txAnchorVertCh" val="mid"/>
          </dgm:alg>
          <dgm:shape xmlns:r="http://schemas.openxmlformats.org/officeDocument/2006/relationships" type="triangle" r:blip="">
            <dgm:adjLst/>
          </dgm:shape>
          <dgm:presOf axis="ch desOrSelf" ptType="node node" st="7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8" styleLbl="node1">
          <dgm:varLst>
            <dgm:bulletEnabled val="1"/>
          </dgm:varLst>
          <dgm:alg type="tx">
            <dgm:param type="txAnchorVertCh" val="mid"/>
          </dgm:alg>
          <dgm:shape xmlns:r="http://schemas.openxmlformats.org/officeDocument/2006/relationships" rot="180" type="triangle" r:blip="">
            <dgm:adjLst/>
          </dgm:shape>
          <dgm:choose name="Name26">
            <dgm:if name="Name27" func="var" arg="dir" op="equ" val="norm">
              <dgm:presOf axis="ch desOrSelf" ptType="node node" st="8 1" cnt="1 0"/>
            </dgm:if>
            <dgm:else name="Name28">
              <dgm:presOf axis="ch desOrSelf" ptType="node node" st="6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9" styleLbl="node1">
          <dgm:varLst>
            <dgm:bulletEnabled val="1"/>
          </dgm:varLst>
          <dgm:alg type="tx">
            <dgm:param type="txAnchorVertCh" val="mid"/>
          </dgm:alg>
          <dgm:shape xmlns:r="http://schemas.openxmlformats.org/officeDocument/2006/relationships" type="triangle" r:blip="">
            <dgm:adjLst/>
          </dgm:shape>
          <dgm:choose name="Name29">
            <dgm:if name="Name30" func="var" arg="dir" op="equ" val="norm">
              <dgm:presOf axis="ch desOrSelf" ptType="node node" st="9 1" cnt="1 0"/>
            </dgm:if>
            <dgm:else name="Name31">
              <dgm:presOf axis="ch desOrSelf" ptType="node node" st="5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2"/>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5C23678-42AF-489A-86AA-E4189A6A853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FI"/>
          </a:p>
        </p:txBody>
      </p:sp>
      <p:sp>
        <p:nvSpPr>
          <p:cNvPr id="3" name="Date Placeholder 2">
            <a:extLst>
              <a:ext uri="{FF2B5EF4-FFF2-40B4-BE49-F238E27FC236}">
                <a16:creationId xmlns:a16="http://schemas.microsoft.com/office/drawing/2014/main" id="{23847758-A8DD-4D72-82CC-16BBF4FB55D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F3349E8-2A08-41B6-8EF5-90FC3685BFD6}" type="datetimeFigureOut">
              <a:rPr lang="en-FI" smtClean="0"/>
              <a:t>04/23/2021</a:t>
            </a:fld>
            <a:endParaRPr lang="en-FI"/>
          </a:p>
        </p:txBody>
      </p:sp>
      <p:sp>
        <p:nvSpPr>
          <p:cNvPr id="4" name="Footer Placeholder 3">
            <a:extLst>
              <a:ext uri="{FF2B5EF4-FFF2-40B4-BE49-F238E27FC236}">
                <a16:creationId xmlns:a16="http://schemas.microsoft.com/office/drawing/2014/main" id="{3B32E3F3-DAA3-485F-BD71-04FA07DD346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FI"/>
          </a:p>
        </p:txBody>
      </p:sp>
      <p:sp>
        <p:nvSpPr>
          <p:cNvPr id="5" name="Slide Number Placeholder 4">
            <a:extLst>
              <a:ext uri="{FF2B5EF4-FFF2-40B4-BE49-F238E27FC236}">
                <a16:creationId xmlns:a16="http://schemas.microsoft.com/office/drawing/2014/main" id="{A378584B-436A-48C3-91F2-F5984905561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E9A810-57AF-4D5D-B219-77387D87EE21}" type="slidenum">
              <a:rPr lang="en-FI" smtClean="0"/>
              <a:t>‹#›</a:t>
            </a:fld>
            <a:endParaRPr lang="en-FI"/>
          </a:p>
        </p:txBody>
      </p:sp>
    </p:spTree>
    <p:extLst>
      <p:ext uri="{BB962C8B-B14F-4D97-AF65-F5344CB8AC3E}">
        <p14:creationId xmlns:p14="http://schemas.microsoft.com/office/powerpoint/2010/main" val="13482471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46400" cy="498475"/>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51275" y="0"/>
            <a:ext cx="2946400" cy="498475"/>
          </a:xfrm>
          <a:prstGeom prst="rect">
            <a:avLst/>
          </a:prstGeom>
        </p:spPr>
        <p:txBody>
          <a:bodyPr vert="horz" lIns="91440" tIns="45720" rIns="91440" bIns="45720" rtlCol="0"/>
          <a:lstStyle>
            <a:lvl1pPr algn="r">
              <a:defRPr sz="1200"/>
            </a:lvl1pPr>
          </a:lstStyle>
          <a:p>
            <a:fld id="{94E390C9-0A4B-433B-95A0-771D6D8326ED}" type="datetimeFigureOut">
              <a:rPr lang="fi-FI" smtClean="0"/>
              <a:t>23.04.2021</a:t>
            </a:fld>
            <a:endParaRPr lang="fi-FI"/>
          </a:p>
        </p:txBody>
      </p:sp>
      <p:sp>
        <p:nvSpPr>
          <p:cNvPr id="4" name="Dian kuvan paikkamerkki 3"/>
          <p:cNvSpPr>
            <a:spLocks noGrp="1" noRot="1" noChangeAspect="1"/>
          </p:cNvSpPr>
          <p:nvPr>
            <p:ph type="sldImg" idx="2"/>
          </p:nvPr>
        </p:nvSpPr>
        <p:spPr>
          <a:xfrm>
            <a:off x="422275" y="1241425"/>
            <a:ext cx="5954713" cy="3351213"/>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79450" y="4778375"/>
            <a:ext cx="5440363" cy="3910013"/>
          </a:xfrm>
          <a:prstGeom prst="rect">
            <a:avLst/>
          </a:prstGeom>
        </p:spPr>
        <p:txBody>
          <a:bodyPr vert="horz" lIns="91440" tIns="45720" rIns="91440" bIns="45720" rtlCol="0"/>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9431338"/>
            <a:ext cx="2946400" cy="498475"/>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51275" y="9431338"/>
            <a:ext cx="2946400" cy="498475"/>
          </a:xfrm>
          <a:prstGeom prst="rect">
            <a:avLst/>
          </a:prstGeom>
        </p:spPr>
        <p:txBody>
          <a:bodyPr vert="horz" lIns="91440" tIns="45720" rIns="91440" bIns="45720" rtlCol="0" anchor="b"/>
          <a:lstStyle>
            <a:lvl1pPr algn="r">
              <a:defRPr sz="1200"/>
            </a:lvl1pPr>
          </a:lstStyle>
          <a:p>
            <a:fld id="{19B1DBEE-2529-47DF-8872-751B125E255C}" type="slidenum">
              <a:rPr lang="fi-FI" smtClean="0"/>
              <a:t>‹#›</a:t>
            </a:fld>
            <a:endParaRPr lang="fi-FI"/>
          </a:p>
        </p:txBody>
      </p:sp>
    </p:spTree>
    <p:extLst>
      <p:ext uri="{BB962C8B-B14F-4D97-AF65-F5344CB8AC3E}">
        <p14:creationId xmlns:p14="http://schemas.microsoft.com/office/powerpoint/2010/main" val="6092622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jyx.jyu.fi/bitstream/handle/123456789/47643/978-951-39-4497-1.pdf?sequence=1"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19B1DBEE-2529-47DF-8872-751B125E255C}" type="slidenum">
              <a:rPr lang="fi-FI" smtClean="0"/>
              <a:t>1</a:t>
            </a:fld>
            <a:endParaRPr lang="fi-FI"/>
          </a:p>
        </p:txBody>
      </p:sp>
    </p:spTree>
    <p:extLst>
      <p:ext uri="{BB962C8B-B14F-4D97-AF65-F5344CB8AC3E}">
        <p14:creationId xmlns:p14="http://schemas.microsoft.com/office/powerpoint/2010/main" val="26309333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rtl="0" fontAlgn="base"/>
            <a:r>
              <a:rPr lang="fi-FI" sz="1200" b="0" i="0" u="none" strike="noStrike" kern="1200">
                <a:solidFill>
                  <a:schemeClr val="tx1"/>
                </a:solidFill>
                <a:effectLst/>
                <a:latin typeface="+mn-lt"/>
                <a:ea typeface="+mn-ea"/>
                <a:cs typeface="+mn-cs"/>
              </a:rPr>
              <a:t>Tuutoritoiminnasta on pitkäkantoisia positiivisia seurauksia aina tulevaan työelämään saakka. </a:t>
            </a:r>
            <a:r>
              <a:rPr lang="en-US" sz="1200" b="0" i="0" kern="1200">
                <a:solidFill>
                  <a:schemeClr val="tx1"/>
                </a:solidFill>
                <a:effectLst/>
                <a:latin typeface="+mn-lt"/>
                <a:ea typeface="+mn-ea"/>
                <a:cs typeface="+mn-cs"/>
              </a:rPr>
              <a:t>​</a:t>
            </a:r>
          </a:p>
          <a:p>
            <a:pPr rtl="0" fontAlgn="base"/>
            <a:r>
              <a:rPr lang="fi-FI" sz="1200" b="0" i="0" kern="1200">
                <a:solidFill>
                  <a:schemeClr val="tx1"/>
                </a:solidFill>
                <a:effectLst/>
                <a:latin typeface="+mn-lt"/>
                <a:ea typeface="+mn-ea"/>
                <a:cs typeface="+mn-cs"/>
              </a:rPr>
              <a:t>​</a:t>
            </a:r>
          </a:p>
          <a:p>
            <a:endParaRPr lang="fi-FI"/>
          </a:p>
        </p:txBody>
      </p:sp>
      <p:sp>
        <p:nvSpPr>
          <p:cNvPr id="4" name="Dian numeron paikkamerkki 3"/>
          <p:cNvSpPr>
            <a:spLocks noGrp="1"/>
          </p:cNvSpPr>
          <p:nvPr>
            <p:ph type="sldNum" sz="quarter" idx="5"/>
          </p:nvPr>
        </p:nvSpPr>
        <p:spPr/>
        <p:txBody>
          <a:bodyPr/>
          <a:lstStyle/>
          <a:p>
            <a:fld id="{19B1DBEE-2529-47DF-8872-751B125E255C}" type="slidenum">
              <a:rPr lang="fi-FI" smtClean="0"/>
              <a:t>11</a:t>
            </a:fld>
            <a:endParaRPr lang="fi-FI"/>
          </a:p>
        </p:txBody>
      </p:sp>
    </p:spTree>
    <p:extLst>
      <p:ext uri="{BB962C8B-B14F-4D97-AF65-F5344CB8AC3E}">
        <p14:creationId xmlns:p14="http://schemas.microsoft.com/office/powerpoint/2010/main" val="1843234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rtl="0" fontAlgn="base"/>
            <a:r>
              <a:rPr lang="fi-FI" sz="1200" b="0" i="0" u="none" strike="noStrike" kern="1200" dirty="0">
                <a:solidFill>
                  <a:schemeClr val="tx1"/>
                </a:solidFill>
                <a:effectLst/>
                <a:latin typeface="+mn-lt"/>
                <a:ea typeface="+mn-ea"/>
                <a:cs typeface="+mn-cs"/>
              </a:rPr>
              <a:t>Tehtävä: Keskustelutehtävä pienryhmissä. Mikä merkitys </a:t>
            </a:r>
            <a:r>
              <a:rPr lang="fi-FI" sz="1200" b="0" i="0" u="none" strike="noStrike" kern="1200" dirty="0" err="1">
                <a:solidFill>
                  <a:schemeClr val="tx1"/>
                </a:solidFill>
                <a:effectLst/>
                <a:latin typeface="+mn-lt"/>
                <a:ea typeface="+mn-ea"/>
                <a:cs typeface="+mn-cs"/>
              </a:rPr>
              <a:t>tuutoroinnilla</a:t>
            </a:r>
            <a:r>
              <a:rPr lang="fi-FI" sz="1200" b="0" i="0" u="none" strike="noStrike" kern="1200" dirty="0">
                <a:solidFill>
                  <a:schemeClr val="tx1"/>
                </a:solidFill>
                <a:effectLst/>
                <a:latin typeface="+mn-lt"/>
                <a:ea typeface="+mn-ea"/>
                <a:cs typeface="+mn-cs"/>
              </a:rPr>
              <a:t> on</a:t>
            </a:r>
            <a:r>
              <a:rPr lang="fi-FI" sz="1200" b="1" i="0" u="none" strike="noStrike" kern="1200" dirty="0">
                <a:solidFill>
                  <a:schemeClr val="tx1"/>
                </a:solidFill>
                <a:effectLst/>
                <a:latin typeface="+mn-lt"/>
                <a:ea typeface="+mn-ea"/>
                <a:cs typeface="+mn-cs"/>
              </a:rPr>
              <a:t> tai </a:t>
            </a:r>
            <a:r>
              <a:rPr lang="fi-FI" sz="1200" b="0" i="0" u="none" strike="noStrike" kern="1200" dirty="0">
                <a:solidFill>
                  <a:schemeClr val="tx1"/>
                </a:solidFill>
                <a:effectLst/>
                <a:latin typeface="+mn-lt"/>
                <a:ea typeface="+mn-ea"/>
                <a:cs typeface="+mn-cs"/>
              </a:rPr>
              <a:t>mitä asioita kyseinen taho toivoo </a:t>
            </a:r>
            <a:r>
              <a:rPr lang="fi-FI" sz="1200" b="0" i="0" u="none" strike="noStrike" kern="1200" dirty="0" err="1">
                <a:solidFill>
                  <a:schemeClr val="tx1"/>
                </a:solidFill>
                <a:effectLst/>
                <a:latin typeface="+mn-lt"/>
                <a:ea typeface="+mn-ea"/>
                <a:cs typeface="+mn-cs"/>
              </a:rPr>
              <a:t>tuutoroinnilta</a:t>
            </a:r>
            <a:r>
              <a:rPr lang="fi-FI" sz="1200" b="0" i="0" u="none" strike="noStrike" kern="1200" dirty="0">
                <a:solidFill>
                  <a:schemeClr val="tx1"/>
                </a:solidFill>
                <a:effectLst/>
                <a:latin typeface="+mn-lt"/>
                <a:ea typeface="+mn-ea"/>
                <a:cs typeface="+mn-cs"/>
              </a:rPr>
              <a:t>?</a:t>
            </a:r>
            <a:r>
              <a:rPr lang="en-US" sz="1200" b="0" i="0" kern="1200" dirty="0">
                <a:solidFill>
                  <a:schemeClr val="tx1"/>
                </a:solidFill>
                <a:effectLst/>
                <a:latin typeface="+mn-lt"/>
                <a:ea typeface="+mn-ea"/>
                <a:cs typeface="+mn-cs"/>
              </a:rPr>
              <a:t>​</a:t>
            </a:r>
          </a:p>
          <a:p>
            <a:pPr rtl="0" fontAlgn="base"/>
            <a:r>
              <a:rPr lang="fi-FI" sz="1200" b="0" i="0" kern="1200" dirty="0">
                <a:solidFill>
                  <a:schemeClr val="tx1"/>
                </a:solidFill>
                <a:effectLst/>
                <a:latin typeface="+mn-lt"/>
                <a:ea typeface="+mn-ea"/>
                <a:cs typeface="+mn-cs"/>
              </a:rPr>
              <a:t>​</a:t>
            </a:r>
          </a:p>
          <a:p>
            <a:pPr rtl="0" fontAlgn="base"/>
            <a:r>
              <a:rPr lang="fi-FI" sz="1200" b="0" i="0" u="none" strike="noStrike" kern="1200" dirty="0">
                <a:solidFill>
                  <a:schemeClr val="tx1"/>
                </a:solidFill>
                <a:effectLst/>
                <a:latin typeface="+mn-lt"/>
                <a:ea typeface="+mn-ea"/>
                <a:cs typeface="+mn-cs"/>
              </a:rPr>
              <a:t>Anna jokaiseen neljään kohtaan n. 1 min. pohtimisaikaa ja pyydä kirjaamaan jokaisesta ylös 1-3 tärkeintä asiaa.</a:t>
            </a:r>
            <a:r>
              <a:rPr lang="fi-FI" sz="1200" b="0" i="0" kern="1200" dirty="0">
                <a:solidFill>
                  <a:schemeClr val="tx1"/>
                </a:solidFill>
                <a:effectLst/>
                <a:latin typeface="+mn-lt"/>
                <a:ea typeface="+mn-ea"/>
                <a:cs typeface="+mn-cs"/>
              </a:rPr>
              <a:t>​</a:t>
            </a:r>
            <a:br>
              <a:rPr lang="fi-FI" sz="1200" b="0" i="0" kern="1200" dirty="0">
                <a:solidFill>
                  <a:schemeClr val="tx1"/>
                </a:solidFill>
                <a:effectLst/>
                <a:latin typeface="+mn-lt"/>
                <a:ea typeface="+mn-ea"/>
                <a:cs typeface="+mn-cs"/>
              </a:rPr>
            </a:br>
            <a:r>
              <a:rPr lang="fi-FI" sz="1200" b="0" i="0" u="none" strike="noStrike" kern="1200" dirty="0">
                <a:solidFill>
                  <a:schemeClr val="tx1"/>
                </a:solidFill>
                <a:effectLst/>
                <a:latin typeface="+mn-lt"/>
                <a:ea typeface="+mn-ea"/>
                <a:cs typeface="+mn-cs"/>
              </a:rPr>
              <a:t>Voit halutessasi purkaa tehtävän niin, että pyydät muutaman esimerkin jokaisesta jaettavaksi koko ryhmälle. </a:t>
            </a:r>
            <a:r>
              <a:rPr lang="fi-FI" sz="1200" b="0" i="0" kern="1200" dirty="0">
                <a:solidFill>
                  <a:schemeClr val="tx1"/>
                </a:solidFill>
                <a:effectLst/>
                <a:latin typeface="+mn-lt"/>
                <a:ea typeface="+mn-ea"/>
                <a:cs typeface="+mn-cs"/>
              </a:rPr>
              <a:t>​</a:t>
            </a:r>
            <a:br>
              <a:rPr lang="fi-FI" sz="1200" b="0" i="0" kern="1200" dirty="0">
                <a:solidFill>
                  <a:schemeClr val="tx1"/>
                </a:solidFill>
                <a:effectLst/>
                <a:latin typeface="+mn-lt"/>
                <a:ea typeface="+mn-ea"/>
                <a:cs typeface="+mn-cs"/>
              </a:rPr>
            </a:br>
            <a:r>
              <a:rPr lang="fi-FI" sz="1200" b="0" i="0" kern="1200" dirty="0">
                <a:solidFill>
                  <a:schemeClr val="tx1"/>
                </a:solidFill>
                <a:effectLst/>
                <a:latin typeface="+mn-lt"/>
                <a:ea typeface="+mn-ea"/>
                <a:cs typeface="+mn-cs"/>
              </a:rPr>
              <a:t>​</a:t>
            </a:r>
          </a:p>
          <a:p>
            <a:pPr rtl="0" fontAlgn="base"/>
            <a:r>
              <a:rPr lang="fi-FI" sz="1200" b="0" i="0" u="none" strike="noStrike" kern="1200" dirty="0">
                <a:solidFill>
                  <a:schemeClr val="tx1"/>
                </a:solidFill>
                <a:effectLst/>
                <a:latin typeface="+mn-lt"/>
                <a:ea typeface="+mn-ea"/>
                <a:cs typeface="+mn-cs"/>
              </a:rPr>
              <a:t>”Tuutorille” on listassa valmiina, koska se vaikuttaa kokonaisuuteen, mutta itse teemaa on pohdittu jo aiemmissa tehtävissä.</a:t>
            </a:r>
            <a:r>
              <a:rPr lang="en-US" sz="1200" b="0" i="0" kern="1200" dirty="0">
                <a:solidFill>
                  <a:schemeClr val="tx1"/>
                </a:solidFill>
                <a:effectLst/>
                <a:latin typeface="+mn-lt"/>
                <a:ea typeface="+mn-ea"/>
                <a:cs typeface="+mn-cs"/>
              </a:rPr>
              <a:t>​</a:t>
            </a:r>
          </a:p>
          <a:p>
            <a:pPr rtl="0" fontAlgn="base"/>
            <a:r>
              <a:rPr lang="fi-FI" sz="1200" b="0" i="0" kern="1200" dirty="0">
                <a:solidFill>
                  <a:schemeClr val="tx1"/>
                </a:solidFill>
                <a:effectLst/>
                <a:latin typeface="+mn-lt"/>
                <a:ea typeface="+mn-ea"/>
                <a:cs typeface="+mn-cs"/>
              </a:rPr>
              <a:t>​</a:t>
            </a:r>
          </a:p>
          <a:p>
            <a:pPr rtl="0" fontAlgn="base"/>
            <a:r>
              <a:rPr lang="fi-FI" sz="1200" b="0" i="0" kern="1200" dirty="0">
                <a:solidFill>
                  <a:schemeClr val="tx1"/>
                </a:solidFill>
                <a:effectLst/>
                <a:latin typeface="+mn-lt"/>
                <a:ea typeface="+mn-ea"/>
                <a:cs typeface="+mn-cs"/>
              </a:rPr>
              <a:t>Esimerkkivastauksia:</a:t>
            </a:r>
          </a:p>
          <a:p>
            <a:pPr rtl="0" fontAlgn="base"/>
            <a:r>
              <a:rPr lang="fi-FI" sz="1200" b="0" i="0" u="none" strike="noStrike" kern="1200" dirty="0">
                <a:solidFill>
                  <a:schemeClr val="tx1"/>
                </a:solidFill>
                <a:effectLst/>
                <a:latin typeface="+mn-lt"/>
                <a:ea typeface="+mn-ea"/>
                <a:cs typeface="+mn-cs"/>
              </a:rPr>
              <a:t>Fuksille:</a:t>
            </a:r>
            <a:r>
              <a:rPr lang="en-US" sz="1200" b="0" i="0" kern="1200" dirty="0">
                <a:solidFill>
                  <a:schemeClr val="tx1"/>
                </a:solidFill>
                <a:effectLst/>
                <a:latin typeface="+mn-lt"/>
                <a:ea typeface="+mn-ea"/>
                <a:cs typeface="+mn-cs"/>
              </a:rPr>
              <a:t>​</a:t>
            </a:r>
            <a:br>
              <a:rPr lang="en-US" sz="1200" b="0" i="0" kern="1200" dirty="0">
                <a:solidFill>
                  <a:schemeClr val="tx1"/>
                </a:solidFill>
                <a:effectLst/>
                <a:latin typeface="+mn-lt"/>
                <a:ea typeface="+mn-ea"/>
                <a:cs typeface="+mn-cs"/>
              </a:rPr>
            </a:br>
            <a:r>
              <a:rPr lang="fi-FI" sz="1200" b="0" i="0" u="none" strike="noStrike" kern="1200" dirty="0">
                <a:solidFill>
                  <a:schemeClr val="tx1"/>
                </a:solidFill>
                <a:effectLst/>
                <a:latin typeface="+mn-lt"/>
                <a:ea typeface="+mn-ea"/>
                <a:cs typeface="+mn-cs"/>
              </a:rPr>
              <a:t>- Uuteen opiskeluympäristöön sopeutuminen helpottuu.</a:t>
            </a:r>
            <a:r>
              <a:rPr lang="en-US" sz="1200" b="0" i="0" kern="1200" dirty="0">
                <a:solidFill>
                  <a:schemeClr val="tx1"/>
                </a:solidFill>
                <a:effectLst/>
                <a:latin typeface="+mn-lt"/>
                <a:ea typeface="+mn-ea"/>
                <a:cs typeface="+mn-cs"/>
              </a:rPr>
              <a:t>​</a:t>
            </a:r>
          </a:p>
          <a:p>
            <a:pPr rtl="0" fontAlgn="base"/>
            <a:r>
              <a:rPr lang="fi-FI" sz="1200" b="0" i="0" u="none" strike="noStrike" kern="1200" dirty="0">
                <a:solidFill>
                  <a:schemeClr val="tx1"/>
                </a:solidFill>
                <a:effectLst/>
                <a:latin typeface="+mn-lt"/>
                <a:ea typeface="+mn-ea"/>
                <a:cs typeface="+mn-cs"/>
              </a:rPr>
              <a:t>- Sitoutuminen uudenlaiseen elämäntilanteeseen vahvistuu.</a:t>
            </a:r>
            <a:r>
              <a:rPr lang="en-US" sz="1200" b="0" i="0" kern="1200" dirty="0">
                <a:solidFill>
                  <a:schemeClr val="tx1"/>
                </a:solidFill>
                <a:effectLst/>
                <a:latin typeface="+mn-lt"/>
                <a:ea typeface="+mn-ea"/>
                <a:cs typeface="+mn-cs"/>
              </a:rPr>
              <a:t>​</a:t>
            </a:r>
            <a:br>
              <a:rPr lang="en-US" sz="1200" b="0" i="0" kern="1200" dirty="0">
                <a:solidFill>
                  <a:schemeClr val="tx1"/>
                </a:solidFill>
                <a:effectLst/>
                <a:latin typeface="+mn-lt"/>
                <a:ea typeface="+mn-ea"/>
                <a:cs typeface="+mn-cs"/>
              </a:rPr>
            </a:br>
            <a:r>
              <a:rPr lang="fi-FI" sz="1200" b="0" i="0" u="none" strike="noStrike" kern="1200" dirty="0">
                <a:solidFill>
                  <a:schemeClr val="tx1"/>
                </a:solidFill>
                <a:effectLst/>
                <a:latin typeface="+mn-lt"/>
                <a:ea typeface="+mn-ea"/>
                <a:cs typeface="+mn-cs"/>
              </a:rPr>
              <a:t>- Uusiin ystäviin tutustuminen ja ryhmiin liittyminen mahdollistuu.</a:t>
            </a:r>
            <a:r>
              <a:rPr lang="en-US" sz="1200" b="0" i="0" kern="1200" dirty="0">
                <a:solidFill>
                  <a:schemeClr val="tx1"/>
                </a:solidFill>
                <a:effectLst/>
                <a:latin typeface="+mn-lt"/>
                <a:ea typeface="+mn-ea"/>
                <a:cs typeface="+mn-cs"/>
              </a:rPr>
              <a:t>​</a:t>
            </a:r>
          </a:p>
          <a:p>
            <a:pPr rtl="0" fontAlgn="base"/>
            <a:r>
              <a:rPr lang="fi-FI" sz="1200" b="0" i="0" u="none" strike="noStrike" kern="1200" dirty="0">
                <a:solidFill>
                  <a:schemeClr val="tx1"/>
                </a:solidFill>
                <a:effectLst/>
                <a:latin typeface="+mn-lt"/>
                <a:ea typeface="+mn-ea"/>
                <a:cs typeface="+mn-cs"/>
              </a:rPr>
              <a:t>- Orientoituminen omaan ammatti-identiteetin/asiantuntijuuden syntyyn.</a:t>
            </a:r>
            <a:r>
              <a:rPr lang="en-US" sz="1200" b="0" i="0" kern="1200" dirty="0">
                <a:solidFill>
                  <a:schemeClr val="tx1"/>
                </a:solidFill>
                <a:effectLst/>
                <a:latin typeface="+mn-lt"/>
                <a:ea typeface="+mn-ea"/>
                <a:cs typeface="+mn-cs"/>
              </a:rPr>
              <a:t>​</a:t>
            </a:r>
          </a:p>
          <a:p>
            <a:pPr rtl="0" fontAlgn="base"/>
            <a:r>
              <a:rPr lang="fi-FI" sz="1200" b="0" i="0" u="none" strike="noStrike" kern="1200" dirty="0">
                <a:solidFill>
                  <a:schemeClr val="tx1"/>
                </a:solidFill>
                <a:effectLst/>
                <a:latin typeface="+mn-lt"/>
                <a:ea typeface="+mn-ea"/>
                <a:cs typeface="+mn-cs"/>
              </a:rPr>
              <a:t>- Omista opinnoista vastuun ottaminen alkaa tuutorin ohjaamana.</a:t>
            </a:r>
            <a:r>
              <a:rPr lang="fi-FI" sz="1200" b="0" i="0" kern="1200" dirty="0">
                <a:solidFill>
                  <a:schemeClr val="tx1"/>
                </a:solidFill>
                <a:effectLst/>
                <a:latin typeface="+mn-lt"/>
                <a:ea typeface="+mn-ea"/>
                <a:cs typeface="+mn-cs"/>
              </a:rPr>
              <a:t>​</a:t>
            </a:r>
          </a:p>
          <a:p>
            <a:pPr rtl="0" fontAlgn="base"/>
            <a:r>
              <a:rPr lang="fi-FI" sz="1200" b="0" i="0" kern="1200" dirty="0">
                <a:solidFill>
                  <a:schemeClr val="tx1"/>
                </a:solidFill>
                <a:effectLst/>
                <a:latin typeface="+mn-lt"/>
                <a:ea typeface="+mn-ea"/>
                <a:cs typeface="+mn-cs"/>
              </a:rPr>
              <a:t>​</a:t>
            </a:r>
          </a:p>
          <a:p>
            <a:pPr rtl="0" fontAlgn="base"/>
            <a:r>
              <a:rPr lang="fi-FI" sz="1200" b="0" i="0" u="none" strike="noStrike" kern="1200" dirty="0">
                <a:solidFill>
                  <a:schemeClr val="tx1"/>
                </a:solidFill>
                <a:effectLst/>
                <a:latin typeface="+mn-lt"/>
                <a:ea typeface="+mn-ea"/>
                <a:cs typeface="+mn-cs"/>
              </a:rPr>
              <a:t>Opiskelijajärjestölle:</a:t>
            </a:r>
            <a:r>
              <a:rPr lang="en-US" sz="1200" b="0" i="0" kern="1200" dirty="0">
                <a:solidFill>
                  <a:schemeClr val="tx1"/>
                </a:solidFill>
                <a:effectLst/>
                <a:latin typeface="+mn-lt"/>
                <a:ea typeface="+mn-ea"/>
                <a:cs typeface="+mn-cs"/>
              </a:rPr>
              <a:t>​</a:t>
            </a:r>
            <a:br>
              <a:rPr lang="en-US" sz="1200" b="0" i="0" kern="1200" dirty="0">
                <a:solidFill>
                  <a:schemeClr val="tx1"/>
                </a:solidFill>
                <a:effectLst/>
                <a:latin typeface="+mn-lt"/>
                <a:ea typeface="+mn-ea"/>
                <a:cs typeface="+mn-cs"/>
              </a:rPr>
            </a:br>
            <a:r>
              <a:rPr lang="fi-FI" sz="1200" b="0" i="0" u="none" strike="noStrike" kern="1200" dirty="0">
                <a:solidFill>
                  <a:schemeClr val="tx1"/>
                </a:solidFill>
                <a:effectLst/>
                <a:latin typeface="+mn-lt"/>
                <a:ea typeface="+mn-ea"/>
                <a:cs typeface="+mn-cs"/>
              </a:rPr>
              <a:t>- Toimintatavoista ja kulttuurista tiedottaminen.</a:t>
            </a:r>
            <a:r>
              <a:rPr lang="en-US" sz="1200" b="0" i="0" kern="1200" dirty="0">
                <a:solidFill>
                  <a:schemeClr val="tx1"/>
                </a:solidFill>
                <a:effectLst/>
                <a:latin typeface="+mn-lt"/>
                <a:ea typeface="+mn-ea"/>
                <a:cs typeface="+mn-cs"/>
              </a:rPr>
              <a:t>​</a:t>
            </a:r>
          </a:p>
          <a:p>
            <a:pPr rtl="0" fontAlgn="base"/>
            <a:r>
              <a:rPr lang="fi-FI" sz="1200" b="0" i="0" u="none" strike="noStrike" kern="1200" dirty="0">
                <a:solidFill>
                  <a:schemeClr val="tx1"/>
                </a:solidFill>
                <a:effectLst/>
                <a:latin typeface="+mn-lt"/>
                <a:ea typeface="+mn-ea"/>
                <a:cs typeface="+mn-cs"/>
              </a:rPr>
              <a:t>- Järjestöjen palveluista, toiminnasta ja tapahtumista tiedottaminen.</a:t>
            </a:r>
            <a:r>
              <a:rPr lang="en-US" sz="1200" b="0" i="0" kern="1200" dirty="0">
                <a:solidFill>
                  <a:schemeClr val="tx1"/>
                </a:solidFill>
                <a:effectLst/>
                <a:latin typeface="+mn-lt"/>
                <a:ea typeface="+mn-ea"/>
                <a:cs typeface="+mn-cs"/>
              </a:rPr>
              <a:t>​</a:t>
            </a:r>
          </a:p>
          <a:p>
            <a:pPr rtl="0" fontAlgn="base"/>
            <a:r>
              <a:rPr lang="fi-FI" sz="1200" b="0" i="0" u="none" strike="noStrike" kern="1200" dirty="0">
                <a:solidFill>
                  <a:schemeClr val="tx1"/>
                </a:solidFill>
                <a:effectLst/>
                <a:latin typeface="+mn-lt"/>
                <a:ea typeface="+mn-ea"/>
                <a:cs typeface="+mn-cs"/>
              </a:rPr>
              <a:t>- Uusien toimijoiden saaminen mukaan toimintaan.</a:t>
            </a:r>
            <a:r>
              <a:rPr lang="en-US" sz="1200" b="0" i="0" kern="1200" dirty="0">
                <a:solidFill>
                  <a:schemeClr val="tx1"/>
                </a:solidFill>
                <a:effectLst/>
                <a:latin typeface="+mn-lt"/>
                <a:ea typeface="+mn-ea"/>
                <a:cs typeface="+mn-cs"/>
              </a:rPr>
              <a:t>​</a:t>
            </a:r>
          </a:p>
          <a:p>
            <a:pPr rtl="0" fontAlgn="base"/>
            <a:r>
              <a:rPr lang="fi-FI" sz="1200" b="0" i="0" u="none" strike="noStrike" kern="1200" dirty="0">
                <a:solidFill>
                  <a:schemeClr val="tx1"/>
                </a:solidFill>
                <a:effectLst/>
                <a:latin typeface="+mn-lt"/>
                <a:ea typeface="+mn-ea"/>
                <a:cs typeface="+mn-cs"/>
              </a:rPr>
              <a:t>- Opiskelijoiden yhteisöllisyyden ja hyvinvoinnin lisääminen.</a:t>
            </a:r>
            <a:r>
              <a:rPr lang="en-US" sz="1200" b="0" i="0" kern="1200" dirty="0">
                <a:solidFill>
                  <a:schemeClr val="tx1"/>
                </a:solidFill>
                <a:effectLst/>
                <a:latin typeface="+mn-lt"/>
                <a:ea typeface="+mn-ea"/>
                <a:cs typeface="+mn-cs"/>
              </a:rPr>
              <a:t>​</a:t>
            </a:r>
          </a:p>
          <a:p>
            <a:pPr rtl="0" fontAlgn="base"/>
            <a:r>
              <a:rPr lang="fi-FI" sz="1200" b="0" i="0" kern="1200" dirty="0">
                <a:solidFill>
                  <a:schemeClr val="tx1"/>
                </a:solidFill>
                <a:effectLst/>
                <a:latin typeface="+mn-lt"/>
                <a:ea typeface="+mn-ea"/>
                <a:cs typeface="+mn-cs"/>
              </a:rPr>
              <a:t>​</a:t>
            </a:r>
          </a:p>
          <a:p>
            <a:pPr rtl="0" fontAlgn="base"/>
            <a:r>
              <a:rPr lang="fi-FI" sz="1200" b="0" i="0" u="none" strike="noStrike" kern="1200" dirty="0">
                <a:solidFill>
                  <a:schemeClr val="tx1"/>
                </a:solidFill>
                <a:effectLst/>
                <a:latin typeface="+mn-lt"/>
                <a:ea typeface="+mn-ea"/>
                <a:cs typeface="+mn-cs"/>
              </a:rPr>
              <a:t>Korkeakoululle:</a:t>
            </a:r>
            <a:r>
              <a:rPr lang="en-US" sz="1200" b="0" i="0" kern="1200" dirty="0">
                <a:solidFill>
                  <a:schemeClr val="tx1"/>
                </a:solidFill>
                <a:effectLst/>
                <a:latin typeface="+mn-lt"/>
                <a:ea typeface="+mn-ea"/>
                <a:cs typeface="+mn-cs"/>
              </a:rPr>
              <a:t>​</a:t>
            </a:r>
          </a:p>
          <a:p>
            <a:pPr rtl="0" fontAlgn="base"/>
            <a:r>
              <a:rPr lang="fi-FI" sz="1200" b="0" i="0" u="none" strike="noStrike" kern="1200" dirty="0">
                <a:solidFill>
                  <a:schemeClr val="tx1"/>
                </a:solidFill>
                <a:effectLst/>
                <a:latin typeface="+mn-lt"/>
                <a:ea typeface="+mn-ea"/>
                <a:cs typeface="+mn-cs"/>
              </a:rPr>
              <a:t>- Toimintatavoista ja kulttuurista tiedottaminen.</a:t>
            </a:r>
            <a:r>
              <a:rPr lang="en-US" sz="1200" b="0" i="0" kern="1200" dirty="0">
                <a:solidFill>
                  <a:schemeClr val="tx1"/>
                </a:solidFill>
                <a:effectLst/>
                <a:latin typeface="+mn-lt"/>
                <a:ea typeface="+mn-ea"/>
                <a:cs typeface="+mn-cs"/>
              </a:rPr>
              <a:t>​</a:t>
            </a:r>
          </a:p>
          <a:p>
            <a:pPr rtl="0" fontAlgn="base"/>
            <a:r>
              <a:rPr lang="fi-FI" sz="1200" b="0" i="0" u="none" strike="noStrike" kern="1200" dirty="0">
                <a:solidFill>
                  <a:schemeClr val="tx1"/>
                </a:solidFill>
                <a:effectLst/>
                <a:latin typeface="+mn-lt"/>
                <a:ea typeface="+mn-ea"/>
                <a:cs typeface="+mn-cs"/>
              </a:rPr>
              <a:t>- Korkeakoulun opinnoista, tiloista, sähköisistä työympäristöistä, palveluista, toiminnasta ja tapahtumista tiedottaminen.</a:t>
            </a:r>
            <a:r>
              <a:rPr lang="en-US" sz="1200" b="0" i="0" kern="1200" dirty="0">
                <a:solidFill>
                  <a:schemeClr val="tx1"/>
                </a:solidFill>
                <a:effectLst/>
                <a:latin typeface="+mn-lt"/>
                <a:ea typeface="+mn-ea"/>
                <a:cs typeface="+mn-cs"/>
              </a:rPr>
              <a:t>​</a:t>
            </a:r>
          </a:p>
          <a:p>
            <a:pPr rtl="0" fontAlgn="base"/>
            <a:r>
              <a:rPr lang="fi-FI" sz="1200" b="0" i="0" u="none" strike="noStrike" kern="1200" dirty="0">
                <a:solidFill>
                  <a:schemeClr val="tx1"/>
                </a:solidFill>
                <a:effectLst/>
                <a:latin typeface="+mn-lt"/>
                <a:ea typeface="+mn-ea"/>
                <a:cs typeface="+mn-cs"/>
              </a:rPr>
              <a:t>- Opiskelijoiden yhteisöllisyyden ja hyvinvoinnin lisääminen.</a:t>
            </a:r>
            <a:r>
              <a:rPr lang="en-US" sz="1200" b="0" i="0" kern="1200" dirty="0">
                <a:solidFill>
                  <a:schemeClr val="tx1"/>
                </a:solidFill>
                <a:effectLst/>
                <a:latin typeface="+mn-lt"/>
                <a:ea typeface="+mn-ea"/>
                <a:cs typeface="+mn-cs"/>
              </a:rPr>
              <a:t>​</a:t>
            </a:r>
          </a:p>
          <a:p>
            <a:pPr rtl="0" fontAlgn="base"/>
            <a:r>
              <a:rPr lang="fi-FI" sz="1200" b="0" i="0" u="none" strike="noStrike" kern="1200" dirty="0">
                <a:solidFill>
                  <a:schemeClr val="tx1"/>
                </a:solidFill>
                <a:effectLst/>
                <a:latin typeface="+mn-lt"/>
                <a:ea typeface="+mn-ea"/>
                <a:cs typeface="+mn-cs"/>
              </a:rPr>
              <a:t>- Opiskelijoiden kiinnittäminen opintoihin.</a:t>
            </a:r>
            <a:r>
              <a:rPr lang="fi-FI" sz="1200" b="0" i="0" kern="1200" dirty="0">
                <a:solidFill>
                  <a:schemeClr val="tx1"/>
                </a:solidFill>
                <a:effectLst/>
                <a:latin typeface="+mn-lt"/>
                <a:ea typeface="+mn-ea"/>
                <a:cs typeface="+mn-cs"/>
              </a:rPr>
              <a:t>​</a:t>
            </a:r>
            <a:br>
              <a:rPr lang="fi-FI" sz="1200" b="0" i="0" kern="1200" dirty="0">
                <a:solidFill>
                  <a:schemeClr val="tx1"/>
                </a:solidFill>
                <a:effectLst/>
                <a:latin typeface="+mn-lt"/>
                <a:ea typeface="+mn-ea"/>
                <a:cs typeface="+mn-cs"/>
              </a:rPr>
            </a:br>
            <a:r>
              <a:rPr lang="fi-FI" sz="1200" b="0" i="0" kern="1200" dirty="0">
                <a:solidFill>
                  <a:schemeClr val="tx1"/>
                </a:solidFill>
                <a:effectLst/>
                <a:latin typeface="+mn-lt"/>
                <a:ea typeface="+mn-ea"/>
                <a:cs typeface="+mn-cs"/>
              </a:rPr>
              <a:t>​</a:t>
            </a:r>
            <a:br>
              <a:rPr lang="fi-FI" sz="1200" b="0" i="0" kern="1200" dirty="0">
                <a:solidFill>
                  <a:schemeClr val="tx1"/>
                </a:solidFill>
                <a:effectLst/>
                <a:latin typeface="+mn-lt"/>
                <a:ea typeface="+mn-ea"/>
                <a:cs typeface="+mn-cs"/>
              </a:rPr>
            </a:br>
            <a:r>
              <a:rPr lang="fi-FI" sz="1200" b="0" i="0" u="none" strike="noStrike" kern="1200" dirty="0">
                <a:solidFill>
                  <a:schemeClr val="tx1"/>
                </a:solidFill>
                <a:effectLst/>
                <a:latin typeface="+mn-lt"/>
                <a:ea typeface="+mn-ea"/>
                <a:cs typeface="+mn-cs"/>
              </a:rPr>
              <a:t>Opiskelijakulttuurille:</a:t>
            </a:r>
            <a:r>
              <a:rPr lang="fi-FI" sz="1200" b="0" i="0" kern="1200" dirty="0">
                <a:solidFill>
                  <a:schemeClr val="tx1"/>
                </a:solidFill>
                <a:effectLst/>
                <a:latin typeface="+mn-lt"/>
                <a:ea typeface="+mn-ea"/>
                <a:cs typeface="+mn-cs"/>
              </a:rPr>
              <a:t>​</a:t>
            </a:r>
            <a:br>
              <a:rPr lang="fi-FI" sz="1200" b="0" i="0" kern="1200" dirty="0">
                <a:solidFill>
                  <a:schemeClr val="tx1"/>
                </a:solidFill>
                <a:effectLst/>
                <a:latin typeface="+mn-lt"/>
                <a:ea typeface="+mn-ea"/>
                <a:cs typeface="+mn-cs"/>
              </a:rPr>
            </a:br>
            <a:r>
              <a:rPr lang="fi-FI" sz="1200" b="0" i="0" u="none" strike="noStrike" kern="1200" dirty="0">
                <a:solidFill>
                  <a:schemeClr val="tx1"/>
                </a:solidFill>
                <a:effectLst/>
                <a:latin typeface="+mn-lt"/>
                <a:ea typeface="+mn-ea"/>
                <a:cs typeface="+mn-cs"/>
              </a:rPr>
              <a:t>ks. seuraava dia</a:t>
            </a:r>
            <a:r>
              <a:rPr lang="fi-FI" sz="1200" b="0" i="0" kern="1200" dirty="0">
                <a:solidFill>
                  <a:schemeClr val="tx1"/>
                </a:solidFill>
                <a:effectLst/>
                <a:latin typeface="+mn-lt"/>
                <a:ea typeface="+mn-ea"/>
                <a:cs typeface="+mn-cs"/>
              </a:rPr>
              <a:t>​</a:t>
            </a:r>
            <a:br>
              <a:rPr lang="fi-FI" sz="1200" b="0" i="0" kern="1200" dirty="0">
                <a:solidFill>
                  <a:schemeClr val="tx1"/>
                </a:solidFill>
                <a:effectLst/>
                <a:latin typeface="+mn-lt"/>
                <a:ea typeface="+mn-ea"/>
                <a:cs typeface="+mn-cs"/>
              </a:rPr>
            </a:br>
            <a:r>
              <a:rPr lang="fi-FI" sz="1200" b="0" i="0" kern="1200" dirty="0">
                <a:solidFill>
                  <a:schemeClr val="tx1"/>
                </a:solidFill>
                <a:effectLst/>
                <a:latin typeface="+mn-lt"/>
                <a:ea typeface="+mn-ea"/>
                <a:cs typeface="+mn-cs"/>
              </a:rPr>
              <a:t>​</a:t>
            </a:r>
          </a:p>
          <a:p>
            <a:endParaRPr lang="fi-FI" dirty="0"/>
          </a:p>
        </p:txBody>
      </p:sp>
      <p:sp>
        <p:nvSpPr>
          <p:cNvPr id="4" name="Dian numeron paikkamerkki 3"/>
          <p:cNvSpPr>
            <a:spLocks noGrp="1"/>
          </p:cNvSpPr>
          <p:nvPr>
            <p:ph type="sldNum" sz="quarter" idx="5"/>
          </p:nvPr>
        </p:nvSpPr>
        <p:spPr/>
        <p:txBody>
          <a:bodyPr/>
          <a:lstStyle/>
          <a:p>
            <a:fld id="{19B1DBEE-2529-47DF-8872-751B125E255C}" type="slidenum">
              <a:rPr lang="fi-FI" smtClean="0"/>
              <a:t>13</a:t>
            </a:fld>
            <a:endParaRPr lang="fi-FI"/>
          </a:p>
        </p:txBody>
      </p:sp>
    </p:spTree>
    <p:extLst>
      <p:ext uri="{BB962C8B-B14F-4D97-AF65-F5344CB8AC3E}">
        <p14:creationId xmlns:p14="http://schemas.microsoft.com/office/powerpoint/2010/main" val="9876216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rtl="0" fontAlgn="base"/>
            <a:r>
              <a:rPr lang="fi-FI" sz="1200" b="0" i="0" u="none" strike="noStrike" kern="1200" dirty="0">
                <a:solidFill>
                  <a:schemeClr val="tx1"/>
                </a:solidFill>
                <a:effectLst/>
                <a:latin typeface="+mn-lt"/>
                <a:ea typeface="+mn-ea"/>
                <a:cs typeface="+mn-cs"/>
              </a:rPr>
              <a:t>Tähän diaan on koottu tuutorin eettisen toiminnan periaatteet. Arvot ja etiikka kertovat toimintatavoista, joihin tuutorin tulisi sitoutua toimiessaan tehtävässään vastuullisesti. </a:t>
            </a:r>
            <a:r>
              <a:rPr lang="en-US" sz="1200" b="0" i="0" kern="1200" dirty="0">
                <a:solidFill>
                  <a:schemeClr val="tx1"/>
                </a:solidFill>
                <a:effectLst/>
                <a:latin typeface="+mn-lt"/>
                <a:ea typeface="+mn-ea"/>
                <a:cs typeface="+mn-cs"/>
              </a:rPr>
              <a:t>​</a:t>
            </a:r>
          </a:p>
          <a:p>
            <a:pPr rtl="0" fontAlgn="base"/>
            <a:r>
              <a:rPr lang="fi-FI" sz="1200" b="0" i="0" kern="1200" dirty="0">
                <a:solidFill>
                  <a:schemeClr val="tx1"/>
                </a:solidFill>
                <a:effectLst/>
                <a:latin typeface="+mn-lt"/>
                <a:ea typeface="+mn-ea"/>
                <a:cs typeface="+mn-cs"/>
              </a:rPr>
              <a:t>​</a:t>
            </a:r>
          </a:p>
          <a:p>
            <a:pPr rtl="0" fontAlgn="base"/>
            <a:r>
              <a:rPr lang="fi-FI" sz="1200" b="0" i="0" u="none" strike="noStrike" kern="1200" dirty="0" err="1">
                <a:solidFill>
                  <a:schemeClr val="tx1"/>
                </a:solidFill>
                <a:effectLst/>
                <a:latin typeface="+mn-lt"/>
                <a:ea typeface="+mn-ea"/>
                <a:cs typeface="+mn-cs"/>
              </a:rPr>
              <a:t>Tuutoroinnin</a:t>
            </a:r>
            <a:r>
              <a:rPr lang="fi-FI" sz="1200" b="0" i="0" u="none" strike="noStrike" kern="1200" dirty="0">
                <a:solidFill>
                  <a:schemeClr val="tx1"/>
                </a:solidFill>
                <a:effectLst/>
                <a:latin typeface="+mn-lt"/>
                <a:ea typeface="+mn-ea"/>
                <a:cs typeface="+mn-cs"/>
              </a:rPr>
              <a:t> raportointi alkaa tästä koulutuksesta. Kirjoita oivalluksesi, suunnitelmasi ja muut tärkeät keskustelut muistiin, jotta voit palata niihin toimintaa suunnitellessa, toiminnan aikana ja lopuksi arvioidessasi toimintaa.</a:t>
            </a:r>
            <a:r>
              <a:rPr lang="en-US" sz="1200" b="0" i="0" kern="1200" dirty="0">
                <a:solidFill>
                  <a:schemeClr val="tx1"/>
                </a:solidFill>
                <a:effectLst/>
                <a:latin typeface="+mn-lt"/>
                <a:ea typeface="+mn-ea"/>
                <a:cs typeface="+mn-cs"/>
              </a:rPr>
              <a:t>​</a:t>
            </a:r>
          </a:p>
          <a:p>
            <a:pPr rtl="0" fontAlgn="base"/>
            <a:r>
              <a:rPr lang="fi-FI" sz="1200" b="0" i="0" kern="1200" dirty="0">
                <a:solidFill>
                  <a:schemeClr val="tx1"/>
                </a:solidFill>
                <a:effectLst/>
                <a:latin typeface="+mn-lt"/>
                <a:ea typeface="+mn-ea"/>
                <a:cs typeface="+mn-cs"/>
              </a:rPr>
              <a:t>​</a:t>
            </a:r>
          </a:p>
          <a:p>
            <a:pPr rtl="0" fontAlgn="base"/>
            <a:r>
              <a:rPr lang="fi-FI" sz="1200" b="0" i="0" u="none" strike="noStrike" kern="1200" dirty="0">
                <a:solidFill>
                  <a:schemeClr val="tx1"/>
                </a:solidFill>
                <a:effectLst/>
                <a:latin typeface="+mn-lt"/>
                <a:ea typeface="+mn-ea"/>
                <a:cs typeface="+mn-cs"/>
              </a:rPr>
              <a:t>Voit halutessasi kysyä tuutoreilta,</a:t>
            </a:r>
            <a:r>
              <a:rPr lang="fi-FI" sz="1200" b="1" i="0" u="none" strike="noStrike" kern="1200" dirty="0">
                <a:solidFill>
                  <a:schemeClr val="tx1"/>
                </a:solidFill>
                <a:effectLst/>
                <a:latin typeface="+mn-lt"/>
                <a:ea typeface="+mn-ea"/>
                <a:cs typeface="+mn-cs"/>
              </a:rPr>
              <a:t> mitä heidän mielestään </a:t>
            </a:r>
            <a:r>
              <a:rPr lang="fi-FI" sz="1200" b="1" i="0" u="none" strike="noStrike" kern="1200" dirty="0" err="1">
                <a:solidFill>
                  <a:schemeClr val="tx1"/>
                </a:solidFill>
                <a:effectLst/>
                <a:latin typeface="+mn-lt"/>
                <a:ea typeface="+mn-ea"/>
                <a:cs typeface="+mn-cs"/>
              </a:rPr>
              <a:t>tuutorointi</a:t>
            </a:r>
            <a:r>
              <a:rPr lang="fi-FI" sz="1200" b="1" i="0" u="none" strike="noStrike" kern="1200" dirty="0">
                <a:solidFill>
                  <a:schemeClr val="tx1"/>
                </a:solidFill>
                <a:effectLst/>
                <a:latin typeface="+mn-lt"/>
                <a:ea typeface="+mn-ea"/>
                <a:cs typeface="+mn-cs"/>
              </a:rPr>
              <a:t> on tai mitä se ei ole. Mistä fuksi tietää, milloin </a:t>
            </a:r>
            <a:r>
              <a:rPr lang="fi-FI" sz="1200" b="1" i="0" u="none" strike="noStrike" kern="1200" dirty="0" err="1">
                <a:solidFill>
                  <a:schemeClr val="tx1"/>
                </a:solidFill>
                <a:effectLst/>
                <a:latin typeface="+mn-lt"/>
                <a:ea typeface="+mn-ea"/>
                <a:cs typeface="+mn-cs"/>
              </a:rPr>
              <a:t>tuutoroit</a:t>
            </a:r>
            <a:r>
              <a:rPr lang="fi-FI" sz="1200" b="1" i="0" u="none" strike="noStrike" kern="1200" dirty="0">
                <a:solidFill>
                  <a:schemeClr val="tx1"/>
                </a:solidFill>
                <a:effectLst/>
                <a:latin typeface="+mn-lt"/>
                <a:ea typeface="+mn-ea"/>
                <a:cs typeface="+mn-cs"/>
              </a:rPr>
              <a:t> ja milloin et? </a:t>
            </a:r>
            <a:r>
              <a:rPr lang="fi-FI" sz="1200" b="0" i="0" u="none" strike="noStrike" kern="1200" dirty="0">
                <a:solidFill>
                  <a:schemeClr val="tx1"/>
                </a:solidFill>
                <a:effectLst/>
                <a:latin typeface="+mn-lt"/>
                <a:ea typeface="+mn-ea"/>
                <a:cs typeface="+mn-cs"/>
              </a:rPr>
              <a:t>Kokeeko fuksi sinut tuutorina myös silloin, kun et ole tuutorin roolissa? Oletko tuutorina ja opiskelijana erilaisessa roolissa?</a:t>
            </a:r>
            <a:r>
              <a:rPr lang="fi-FI" sz="1200" b="0" i="0" kern="1200" dirty="0">
                <a:solidFill>
                  <a:schemeClr val="tx1"/>
                </a:solidFill>
                <a:effectLst/>
                <a:latin typeface="+mn-lt"/>
                <a:ea typeface="+mn-ea"/>
                <a:cs typeface="+mn-cs"/>
              </a:rPr>
              <a:t>​</a:t>
            </a:r>
          </a:p>
          <a:p>
            <a:pPr rtl="0" fontAlgn="base"/>
            <a:r>
              <a:rPr lang="fi-FI" sz="1200" b="0" i="0" kern="1200" dirty="0">
                <a:solidFill>
                  <a:schemeClr val="tx1"/>
                </a:solidFill>
                <a:effectLst/>
                <a:latin typeface="+mn-lt"/>
                <a:ea typeface="+mn-ea"/>
                <a:cs typeface="+mn-cs"/>
              </a:rPr>
              <a:t>​</a:t>
            </a:r>
          </a:p>
          <a:p>
            <a:pPr rtl="0" fontAlgn="base"/>
            <a:r>
              <a:rPr lang="fi-FI" sz="1200" b="0" i="0" u="none" strike="noStrike" kern="1200" dirty="0">
                <a:solidFill>
                  <a:schemeClr val="tx1"/>
                </a:solidFill>
                <a:effectLst/>
                <a:latin typeface="+mn-lt"/>
                <a:ea typeface="+mn-ea"/>
                <a:cs typeface="+mn-cs"/>
              </a:rPr>
              <a:t>Vaitiolovelvollisuuden kohdalla tuutoreille on hyvä kertoa, että he kohtaavat paljon erilaisia tilanteita toimiessaan vertaisohjaajina. On tärkeää muistaa, että heille uskottuja asioita ei kerrota ulkopuolisille, ja myös esimerkiksi fuksien yhteystiedot tulee pitää omana tietona. Asioiden niin vaatiessa tuutorin on hyvä tietää, mihin ohjaa fuksia, jos hän ei itse pysty ratkaisemaan tilannetta.  </a:t>
            </a:r>
            <a:r>
              <a:rPr lang="en-US" sz="1200" b="0" i="0" kern="1200" dirty="0">
                <a:solidFill>
                  <a:schemeClr val="tx1"/>
                </a:solidFill>
                <a:effectLst/>
                <a:latin typeface="+mn-lt"/>
                <a:ea typeface="+mn-ea"/>
                <a:cs typeface="+mn-cs"/>
              </a:rPr>
              <a:t>​</a:t>
            </a:r>
          </a:p>
          <a:p>
            <a:pPr rtl="0" fontAlgn="base"/>
            <a:r>
              <a:rPr lang="fi-FI" sz="1200" b="0" i="0" kern="1200" dirty="0">
                <a:solidFill>
                  <a:schemeClr val="tx1"/>
                </a:solidFill>
                <a:effectLst/>
                <a:latin typeface="+mn-lt"/>
                <a:ea typeface="+mn-ea"/>
                <a:cs typeface="+mn-cs"/>
              </a:rPr>
              <a:t>​</a:t>
            </a:r>
          </a:p>
          <a:p>
            <a:pPr rtl="0" fontAlgn="base"/>
            <a:r>
              <a:rPr lang="fi-FI" sz="1200" b="0" i="0" u="none" strike="noStrike" kern="1200" dirty="0">
                <a:solidFill>
                  <a:schemeClr val="tx1"/>
                </a:solidFill>
                <a:effectLst/>
                <a:latin typeface="+mn-lt"/>
                <a:ea typeface="+mn-ea"/>
                <a:cs typeface="+mn-cs"/>
              </a:rPr>
              <a:t>Tuutorin on tärkeintä huolehtia ensin itsestään, jotta pystyy tukemaan ja ohjaamaan muita. Tuutori ei ole fuksin terapeutti, äiti eikä pankki. Tuutorilla on kuitenkin mahdollisuus nähdä läheltä, jos fuksin jaksaminen tai itsestä huolehtimisen kyky heikkenee. Tällöin asia on hyvä ottaa puheeksi. Puheeksi ottamisesta lisää myöhemmissä koulutusosioissa.</a:t>
            </a:r>
            <a:r>
              <a:rPr lang="en-US" sz="1200" b="0" i="0" kern="1200" dirty="0">
                <a:solidFill>
                  <a:schemeClr val="tx1"/>
                </a:solidFill>
                <a:effectLst/>
                <a:latin typeface="+mn-lt"/>
                <a:ea typeface="+mn-ea"/>
                <a:cs typeface="+mn-cs"/>
              </a:rPr>
              <a:t>​</a:t>
            </a:r>
          </a:p>
          <a:p>
            <a:pPr rtl="0" fontAlgn="base"/>
            <a:r>
              <a:rPr lang="fi-FI" sz="1200" b="0" i="0" kern="1200" dirty="0">
                <a:solidFill>
                  <a:schemeClr val="tx1"/>
                </a:solidFill>
                <a:effectLst/>
                <a:latin typeface="+mn-lt"/>
                <a:ea typeface="+mn-ea"/>
                <a:cs typeface="+mn-cs"/>
              </a:rPr>
              <a:t>​</a:t>
            </a:r>
          </a:p>
          <a:p>
            <a:endParaRPr lang="fi-FI" dirty="0"/>
          </a:p>
        </p:txBody>
      </p:sp>
      <p:sp>
        <p:nvSpPr>
          <p:cNvPr id="4" name="Dian numeron paikkamerkki 3"/>
          <p:cNvSpPr>
            <a:spLocks noGrp="1"/>
          </p:cNvSpPr>
          <p:nvPr>
            <p:ph type="sldNum" sz="quarter" idx="5"/>
          </p:nvPr>
        </p:nvSpPr>
        <p:spPr/>
        <p:txBody>
          <a:bodyPr/>
          <a:lstStyle/>
          <a:p>
            <a:fld id="{19B1DBEE-2529-47DF-8872-751B125E255C}" type="slidenum">
              <a:rPr lang="fi-FI" smtClean="0"/>
              <a:t>15</a:t>
            </a:fld>
            <a:endParaRPr lang="fi-FI"/>
          </a:p>
        </p:txBody>
      </p:sp>
    </p:spTree>
    <p:extLst>
      <p:ext uri="{BB962C8B-B14F-4D97-AF65-F5344CB8AC3E}">
        <p14:creationId xmlns:p14="http://schemas.microsoft.com/office/powerpoint/2010/main" val="5656533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rtl="0" fontAlgn="base"/>
            <a:r>
              <a:rPr lang="fi-FI" sz="1200" b="0" i="0" u="none" strike="noStrike" kern="1200" dirty="0">
                <a:solidFill>
                  <a:schemeClr val="tx1"/>
                </a:solidFill>
                <a:effectLst/>
                <a:latin typeface="+mn-lt"/>
                <a:ea typeface="+mn-ea"/>
                <a:cs typeface="+mn-cs"/>
              </a:rPr>
              <a:t>Tehtävä: Keskustelutehtävä pareittain/pienryhmissä.</a:t>
            </a:r>
            <a:r>
              <a:rPr lang="en-US" sz="1200" b="0" i="0" kern="1200" dirty="0">
                <a:solidFill>
                  <a:schemeClr val="tx1"/>
                </a:solidFill>
                <a:effectLst/>
                <a:latin typeface="+mn-lt"/>
                <a:ea typeface="+mn-ea"/>
                <a:cs typeface="+mn-cs"/>
              </a:rPr>
              <a:t>​</a:t>
            </a:r>
          </a:p>
          <a:p>
            <a:pPr rtl="0" fontAlgn="base"/>
            <a:r>
              <a:rPr lang="fi-FI" sz="1200" b="0" i="0" u="none" strike="noStrike" kern="1200" dirty="0">
                <a:solidFill>
                  <a:schemeClr val="tx1"/>
                </a:solidFill>
                <a:effectLst/>
                <a:latin typeface="+mn-lt"/>
                <a:ea typeface="+mn-ea"/>
                <a:cs typeface="+mn-cs"/>
              </a:rPr>
              <a:t>Aloita näyttämällä ensimmäinen kysymys ja jatka seuraaviin kysymyksiin.</a:t>
            </a:r>
            <a:r>
              <a:rPr lang="en-US" sz="1200" b="0" i="0" kern="1200" dirty="0">
                <a:solidFill>
                  <a:schemeClr val="tx1"/>
                </a:solidFill>
                <a:effectLst/>
                <a:latin typeface="+mn-lt"/>
                <a:ea typeface="+mn-ea"/>
                <a:cs typeface="+mn-cs"/>
              </a:rPr>
              <a:t>​</a:t>
            </a:r>
          </a:p>
          <a:p>
            <a:pPr rtl="0" fontAlgn="base"/>
            <a:r>
              <a:rPr lang="fi-FI" sz="1200" b="0" i="0" u="none" strike="noStrike" kern="1200" dirty="0">
                <a:solidFill>
                  <a:schemeClr val="tx1"/>
                </a:solidFill>
                <a:effectLst/>
                <a:latin typeface="+mn-lt"/>
                <a:ea typeface="+mn-ea"/>
                <a:cs typeface="+mn-cs"/>
              </a:rPr>
              <a:t>Anna ensimmäisiin kysymyksiin vastausaikaa n. 30 s.  ja viimeiseen n. 1 min.</a:t>
            </a:r>
            <a:r>
              <a:rPr lang="en-US" sz="1200" b="0" i="0" kern="1200" dirty="0">
                <a:solidFill>
                  <a:schemeClr val="tx1"/>
                </a:solidFill>
                <a:effectLst/>
                <a:latin typeface="+mn-lt"/>
                <a:ea typeface="+mn-ea"/>
                <a:cs typeface="+mn-cs"/>
              </a:rPr>
              <a:t>​</a:t>
            </a:r>
          </a:p>
          <a:p>
            <a:pPr rtl="0" fontAlgn="base"/>
            <a:r>
              <a:rPr lang="fi-FI" sz="1200" b="0" i="0" u="none" strike="noStrike" kern="1200" dirty="0">
                <a:solidFill>
                  <a:schemeClr val="tx1"/>
                </a:solidFill>
                <a:effectLst/>
                <a:latin typeface="+mn-lt"/>
                <a:ea typeface="+mn-ea"/>
                <a:cs typeface="+mn-cs"/>
              </a:rPr>
              <a:t>Voit halutessasi lyhyesti purkaa, mitä ajatuksia tuutoreilla on.</a:t>
            </a:r>
            <a:r>
              <a:rPr lang="en-US" sz="1200" b="0" i="0" kern="1200" dirty="0">
                <a:solidFill>
                  <a:schemeClr val="tx1"/>
                </a:solidFill>
                <a:effectLst/>
                <a:latin typeface="+mn-lt"/>
                <a:ea typeface="+mn-ea"/>
                <a:cs typeface="+mn-cs"/>
              </a:rPr>
              <a:t>​</a:t>
            </a:r>
          </a:p>
          <a:p>
            <a:pPr rtl="0" fontAlgn="base"/>
            <a:r>
              <a:rPr lang="fi-FI" sz="1200" b="0" i="0" u="none" strike="noStrike" kern="1200" dirty="0">
                <a:solidFill>
                  <a:schemeClr val="tx1"/>
                </a:solidFill>
                <a:effectLst/>
                <a:latin typeface="+mn-lt"/>
                <a:ea typeface="+mn-ea"/>
                <a:cs typeface="+mn-cs"/>
              </a:rPr>
              <a:t>Keskimmäisen kysymyksen kohdalla voit muistuttaa, että lopulta fuksi ymmärtää tuutorin roolimalliksi, vaikka tuutori ei sitä välttämättä haluaisikaan olla.</a:t>
            </a:r>
            <a:r>
              <a:rPr lang="fi-FI" sz="1200" b="0" i="0" kern="1200" dirty="0">
                <a:solidFill>
                  <a:schemeClr val="tx1"/>
                </a:solidFill>
                <a:effectLst/>
                <a:latin typeface="+mn-lt"/>
                <a:ea typeface="+mn-ea"/>
                <a:cs typeface="+mn-cs"/>
              </a:rPr>
              <a:t>​</a:t>
            </a:r>
            <a:br>
              <a:rPr lang="fi-FI" sz="1200" b="0" i="0" kern="1200" dirty="0">
                <a:solidFill>
                  <a:schemeClr val="tx1"/>
                </a:solidFill>
                <a:effectLst/>
                <a:latin typeface="+mn-lt"/>
                <a:ea typeface="+mn-ea"/>
                <a:cs typeface="+mn-cs"/>
              </a:rPr>
            </a:br>
            <a:r>
              <a:rPr lang="fi-FI" sz="1200" b="0" i="0" kern="1200" dirty="0">
                <a:solidFill>
                  <a:schemeClr val="tx1"/>
                </a:solidFill>
                <a:effectLst/>
                <a:latin typeface="+mn-lt"/>
                <a:ea typeface="+mn-ea"/>
                <a:cs typeface="+mn-cs"/>
              </a:rPr>
              <a:t>​</a:t>
            </a:r>
          </a:p>
          <a:p>
            <a:pPr rtl="0" fontAlgn="base"/>
            <a:r>
              <a:rPr lang="fi-FI" sz="1200" b="0" i="0" u="none" strike="noStrike" kern="1200" dirty="0">
                <a:solidFill>
                  <a:schemeClr val="tx1"/>
                </a:solidFill>
                <a:effectLst/>
                <a:latin typeface="+mn-lt"/>
                <a:ea typeface="+mn-ea"/>
                <a:cs typeface="+mn-cs"/>
              </a:rPr>
              <a:t>Lisäkysymyksiä: </a:t>
            </a:r>
            <a:r>
              <a:rPr lang="fi-FI" sz="1200" b="0" i="0" kern="1200" dirty="0">
                <a:solidFill>
                  <a:schemeClr val="tx1"/>
                </a:solidFill>
                <a:effectLst/>
                <a:latin typeface="+mn-lt"/>
                <a:ea typeface="+mn-ea"/>
                <a:cs typeface="+mn-cs"/>
              </a:rPr>
              <a:t>​</a:t>
            </a:r>
          </a:p>
          <a:p>
            <a:pPr rtl="0" fontAlgn="base"/>
            <a:r>
              <a:rPr lang="fi-FI" sz="1200" b="0" i="0" u="none" strike="noStrike" kern="1200" dirty="0">
                <a:solidFill>
                  <a:schemeClr val="tx1"/>
                </a:solidFill>
                <a:effectLst/>
                <a:latin typeface="+mn-lt"/>
                <a:ea typeface="+mn-ea"/>
                <a:cs typeface="+mn-cs"/>
              </a:rPr>
              <a:t>- Milloin olet tuutorin roolissa ja milloin et? Miten fuksi näkee asian?</a:t>
            </a:r>
            <a:r>
              <a:rPr lang="en-US" sz="1200" b="0" i="0" kern="1200" dirty="0">
                <a:solidFill>
                  <a:schemeClr val="tx1"/>
                </a:solidFill>
                <a:effectLst/>
                <a:latin typeface="+mn-lt"/>
                <a:ea typeface="+mn-ea"/>
                <a:cs typeface="+mn-cs"/>
              </a:rPr>
              <a:t>​</a:t>
            </a:r>
          </a:p>
          <a:p>
            <a:pPr rtl="0" fontAlgn="base"/>
            <a:r>
              <a:rPr lang="fi-FI" sz="1200" b="0" i="0" u="none" strike="noStrike" kern="1200" dirty="0">
                <a:solidFill>
                  <a:schemeClr val="tx1"/>
                </a:solidFill>
                <a:effectLst/>
                <a:latin typeface="+mn-lt"/>
                <a:ea typeface="+mn-ea"/>
                <a:cs typeface="+mn-cs"/>
              </a:rPr>
              <a:t>- Millainen malli oma tuutorisi oli/olivat?</a:t>
            </a:r>
            <a:r>
              <a:rPr lang="fi-FI" sz="1200" b="0" i="0" kern="1200" dirty="0">
                <a:solidFill>
                  <a:schemeClr val="tx1"/>
                </a:solidFill>
                <a:effectLst/>
                <a:latin typeface="+mn-lt"/>
                <a:ea typeface="+mn-ea"/>
                <a:cs typeface="+mn-cs"/>
              </a:rPr>
              <a:t>​</a:t>
            </a:r>
          </a:p>
          <a:p>
            <a:pPr rtl="0" fontAlgn="base"/>
            <a:r>
              <a:rPr lang="fi-FI" sz="1200" b="0" i="0" u="none" strike="noStrike" kern="1200" dirty="0">
                <a:solidFill>
                  <a:schemeClr val="tx1"/>
                </a:solidFill>
                <a:effectLst/>
                <a:latin typeface="+mn-lt"/>
                <a:ea typeface="+mn-ea"/>
                <a:cs typeface="+mn-cs"/>
              </a:rPr>
              <a:t>- Kirjoita lyhyesti, millainen tuutori toivoisit olevasi? </a:t>
            </a:r>
            <a:r>
              <a:rPr lang="en-US" sz="1200" b="0" i="0" kern="1200" dirty="0">
                <a:solidFill>
                  <a:schemeClr val="tx1"/>
                </a:solidFill>
                <a:effectLst/>
                <a:latin typeface="+mn-lt"/>
                <a:ea typeface="+mn-ea"/>
                <a:cs typeface="+mn-cs"/>
              </a:rPr>
              <a:t>​</a:t>
            </a:r>
          </a:p>
          <a:p>
            <a:pPr rtl="0" fontAlgn="base"/>
            <a:r>
              <a:rPr lang="fi-FI" sz="1200" b="0" i="0" u="none" strike="noStrike" kern="1200" dirty="0">
                <a:solidFill>
                  <a:schemeClr val="tx1"/>
                </a:solidFill>
                <a:effectLst/>
                <a:latin typeface="+mn-lt"/>
                <a:ea typeface="+mn-ea"/>
                <a:cs typeface="+mn-cs"/>
              </a:rPr>
              <a:t>- Miten tuutori voi käyttää asemaansa väärin?</a:t>
            </a:r>
            <a:r>
              <a:rPr lang="en-US" sz="1200" b="0" i="0" kern="1200" dirty="0">
                <a:solidFill>
                  <a:schemeClr val="tx1"/>
                </a:solidFill>
                <a:effectLst/>
                <a:latin typeface="+mn-lt"/>
                <a:ea typeface="+mn-ea"/>
                <a:cs typeface="+mn-cs"/>
              </a:rPr>
              <a:t>​</a:t>
            </a:r>
          </a:p>
          <a:p>
            <a:endParaRPr lang="fi-FI" dirty="0"/>
          </a:p>
        </p:txBody>
      </p:sp>
      <p:sp>
        <p:nvSpPr>
          <p:cNvPr id="4" name="Dian numeron paikkamerkki 3"/>
          <p:cNvSpPr>
            <a:spLocks noGrp="1"/>
          </p:cNvSpPr>
          <p:nvPr>
            <p:ph type="sldNum" sz="quarter" idx="5"/>
          </p:nvPr>
        </p:nvSpPr>
        <p:spPr/>
        <p:txBody>
          <a:bodyPr/>
          <a:lstStyle/>
          <a:p>
            <a:fld id="{19B1DBEE-2529-47DF-8872-751B125E255C}" type="slidenum">
              <a:rPr lang="fi-FI" smtClean="0"/>
              <a:t>16</a:t>
            </a:fld>
            <a:endParaRPr lang="fi-FI"/>
          </a:p>
        </p:txBody>
      </p:sp>
    </p:spTree>
    <p:extLst>
      <p:ext uri="{BB962C8B-B14F-4D97-AF65-F5344CB8AC3E}">
        <p14:creationId xmlns:p14="http://schemas.microsoft.com/office/powerpoint/2010/main" val="29386836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Ole jämäkkä ja huolehdi omista rajoistasi.</a:t>
            </a:r>
          </a:p>
        </p:txBody>
      </p:sp>
      <p:sp>
        <p:nvSpPr>
          <p:cNvPr id="4" name="Dian numeron paikkamerkki 3"/>
          <p:cNvSpPr>
            <a:spLocks noGrp="1"/>
          </p:cNvSpPr>
          <p:nvPr>
            <p:ph type="sldNum" sz="quarter" idx="5"/>
          </p:nvPr>
        </p:nvSpPr>
        <p:spPr/>
        <p:txBody>
          <a:bodyPr/>
          <a:lstStyle/>
          <a:p>
            <a:fld id="{19B1DBEE-2529-47DF-8872-751B125E255C}" type="slidenum">
              <a:rPr lang="fi-FI" smtClean="0"/>
              <a:t>17</a:t>
            </a:fld>
            <a:endParaRPr lang="fi-FI"/>
          </a:p>
        </p:txBody>
      </p:sp>
    </p:spTree>
    <p:extLst>
      <p:ext uri="{BB962C8B-B14F-4D97-AF65-F5344CB8AC3E}">
        <p14:creationId xmlns:p14="http://schemas.microsoft.com/office/powerpoint/2010/main" val="17312525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rtl="0" fontAlgn="base"/>
            <a:r>
              <a:rPr lang="fi-FI" sz="1200" b="0" i="0" u="none" strike="noStrike" kern="1200" dirty="0" err="1">
                <a:solidFill>
                  <a:schemeClr val="tx1"/>
                </a:solidFill>
                <a:effectLst/>
                <a:latin typeface="+mn-lt"/>
                <a:ea typeface="+mn-ea"/>
                <a:cs typeface="+mn-cs"/>
              </a:rPr>
              <a:t>Tuutorointia</a:t>
            </a:r>
            <a:r>
              <a:rPr lang="fi-FI" sz="1200" b="0" i="0" u="none" strike="noStrike" kern="1200" dirty="0">
                <a:solidFill>
                  <a:schemeClr val="tx1"/>
                </a:solidFill>
                <a:effectLst/>
                <a:latin typeface="+mn-lt"/>
                <a:ea typeface="+mn-ea"/>
                <a:cs typeface="+mn-cs"/>
              </a:rPr>
              <a:t> on helpointa ja antoisinta toteuttaa yhdessä toisen tuutorin kanssa suunnitellen, toteuttaen ja arvioiden. </a:t>
            </a:r>
            <a:r>
              <a:rPr lang="en-US" sz="1200" b="0" i="0" kern="1200" dirty="0">
                <a:solidFill>
                  <a:schemeClr val="tx1"/>
                </a:solidFill>
                <a:effectLst/>
                <a:latin typeface="+mn-lt"/>
                <a:ea typeface="+mn-ea"/>
                <a:cs typeface="+mn-cs"/>
              </a:rPr>
              <a:t>​</a:t>
            </a:r>
          </a:p>
          <a:p>
            <a:pPr rtl="0" fontAlgn="base"/>
            <a:r>
              <a:rPr lang="fi-FI" sz="1200" b="0" i="0" u="none" strike="noStrike" kern="1200" dirty="0">
                <a:solidFill>
                  <a:schemeClr val="tx1"/>
                </a:solidFill>
                <a:effectLst/>
                <a:latin typeface="+mn-lt"/>
                <a:ea typeface="+mn-ea"/>
                <a:cs typeface="+mn-cs"/>
              </a:rPr>
              <a:t>Jos sinulla ei ole tuutoriparia, voit suunnitella ja arvioida toimintaa yhdessä muiden </a:t>
            </a:r>
            <a:r>
              <a:rPr lang="fi-FI" sz="1200" b="0" i="0" u="none" strike="noStrike" kern="1200" dirty="0" err="1">
                <a:solidFill>
                  <a:schemeClr val="tx1"/>
                </a:solidFill>
                <a:effectLst/>
                <a:latin typeface="+mn-lt"/>
                <a:ea typeface="+mn-ea"/>
                <a:cs typeface="+mn-cs"/>
              </a:rPr>
              <a:t>tuutoreiden</a:t>
            </a:r>
            <a:r>
              <a:rPr lang="fi-FI" sz="1200" b="0" i="0" u="none" strike="noStrike" kern="1200" dirty="0">
                <a:solidFill>
                  <a:schemeClr val="tx1"/>
                </a:solidFill>
                <a:effectLst/>
                <a:latin typeface="+mn-lt"/>
                <a:ea typeface="+mn-ea"/>
                <a:cs typeface="+mn-cs"/>
              </a:rPr>
              <a:t> kanssa.</a:t>
            </a:r>
            <a:r>
              <a:rPr lang="en-US" sz="1200" b="0" i="0" kern="1200" dirty="0">
                <a:solidFill>
                  <a:schemeClr val="tx1"/>
                </a:solidFill>
                <a:effectLst/>
                <a:latin typeface="+mn-lt"/>
                <a:ea typeface="+mn-ea"/>
                <a:cs typeface="+mn-cs"/>
              </a:rPr>
              <a:t>​</a:t>
            </a:r>
          </a:p>
          <a:p>
            <a:pPr rtl="0" fontAlgn="base"/>
            <a:r>
              <a:rPr lang="fi-FI" sz="1200" b="0" i="0" u="none" strike="noStrike" kern="1200" dirty="0">
                <a:solidFill>
                  <a:schemeClr val="tx1"/>
                </a:solidFill>
                <a:effectLst/>
                <a:latin typeface="+mn-lt"/>
                <a:ea typeface="+mn-ea"/>
                <a:cs typeface="+mn-cs"/>
              </a:rPr>
              <a:t>Aloita suunnittelemalla, itse tuutoritoiminnassa reagoi ja muokkaa toimintaa, sekä arvioi jälkikäteen, miten meni ja mitä opit.</a:t>
            </a:r>
            <a:r>
              <a:rPr lang="en-US" sz="1200" b="0" i="0" kern="1200" dirty="0">
                <a:solidFill>
                  <a:schemeClr val="tx1"/>
                </a:solidFill>
                <a:effectLst/>
                <a:latin typeface="+mn-lt"/>
                <a:ea typeface="+mn-ea"/>
                <a:cs typeface="+mn-cs"/>
              </a:rPr>
              <a:t>​</a:t>
            </a:r>
          </a:p>
          <a:p>
            <a:pPr rtl="0" fontAlgn="base"/>
            <a:r>
              <a:rPr lang="fi-FI" sz="1200" b="0" i="0" u="none" strike="noStrike" kern="1200" dirty="0">
                <a:solidFill>
                  <a:schemeClr val="tx1"/>
                </a:solidFill>
                <a:effectLst/>
                <a:latin typeface="+mn-lt"/>
                <a:ea typeface="+mn-ea"/>
                <a:cs typeface="+mn-cs"/>
              </a:rPr>
              <a:t>Kaikissa vaiheissa toivo toisille hyvää. Tuutorin ei kuulu eikä tarvitse osata kaikkea, riittää että teet parhaasi.</a:t>
            </a:r>
            <a:r>
              <a:rPr lang="fi-FI" sz="1200" b="0" i="0" kern="1200" dirty="0">
                <a:solidFill>
                  <a:schemeClr val="tx1"/>
                </a:solidFill>
                <a:effectLst/>
                <a:latin typeface="+mn-lt"/>
                <a:ea typeface="+mn-ea"/>
                <a:cs typeface="+mn-cs"/>
              </a:rPr>
              <a:t>​ </a:t>
            </a:r>
            <a:br>
              <a:rPr lang="fi-FI" sz="1200" b="0" i="0" kern="1200" dirty="0">
                <a:solidFill>
                  <a:schemeClr val="tx1"/>
                </a:solidFill>
                <a:effectLst/>
                <a:latin typeface="+mn-lt"/>
                <a:ea typeface="+mn-ea"/>
                <a:cs typeface="+mn-cs"/>
              </a:rPr>
            </a:br>
            <a:r>
              <a:rPr lang="fi-FI" sz="1200" b="0" i="0" kern="1200" dirty="0">
                <a:solidFill>
                  <a:schemeClr val="tx1"/>
                </a:solidFill>
                <a:effectLst/>
                <a:latin typeface="+mn-lt"/>
                <a:ea typeface="+mn-ea"/>
                <a:cs typeface="+mn-cs"/>
              </a:rPr>
              <a:t>​</a:t>
            </a:r>
          </a:p>
          <a:p>
            <a:endParaRPr lang="fi-FI" dirty="0"/>
          </a:p>
        </p:txBody>
      </p:sp>
      <p:sp>
        <p:nvSpPr>
          <p:cNvPr id="4" name="Dian numeron paikkamerkki 3"/>
          <p:cNvSpPr>
            <a:spLocks noGrp="1"/>
          </p:cNvSpPr>
          <p:nvPr>
            <p:ph type="sldNum" sz="quarter" idx="5"/>
          </p:nvPr>
        </p:nvSpPr>
        <p:spPr/>
        <p:txBody>
          <a:bodyPr/>
          <a:lstStyle/>
          <a:p>
            <a:fld id="{19B1DBEE-2529-47DF-8872-751B125E255C}" type="slidenum">
              <a:rPr lang="fi-FI" smtClean="0"/>
              <a:t>18</a:t>
            </a:fld>
            <a:endParaRPr lang="fi-FI"/>
          </a:p>
        </p:txBody>
      </p:sp>
    </p:spTree>
    <p:extLst>
      <p:ext uri="{BB962C8B-B14F-4D97-AF65-F5344CB8AC3E}">
        <p14:creationId xmlns:p14="http://schemas.microsoft.com/office/powerpoint/2010/main" val="40324564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rtl="0" fontAlgn="base"/>
            <a:r>
              <a:rPr lang="fi-FI" sz="1200" b="0" i="0" u="none" strike="noStrike" kern="1200">
                <a:solidFill>
                  <a:schemeClr val="tx1"/>
                </a:solidFill>
                <a:effectLst/>
                <a:latin typeface="+mn-lt"/>
                <a:ea typeface="+mn-ea"/>
                <a:cs typeface="+mn-cs"/>
              </a:rPr>
              <a:t>Tuutoreilla on moninaisia rooleja. Toimiessaan vertaisohjaajina he ovat aloittavan opiskelijan tärkein kontakti.</a:t>
            </a:r>
            <a:r>
              <a:rPr lang="en-US" sz="1200" b="0" i="0" kern="1200">
                <a:solidFill>
                  <a:schemeClr val="tx1"/>
                </a:solidFill>
                <a:effectLst/>
                <a:latin typeface="+mn-lt"/>
                <a:ea typeface="+mn-ea"/>
                <a:cs typeface="+mn-cs"/>
              </a:rPr>
              <a:t>​</a:t>
            </a:r>
          </a:p>
          <a:p>
            <a:pPr rtl="0" fontAlgn="base"/>
            <a:r>
              <a:rPr lang="fi-FI" sz="1200" b="0" i="0" u="none" strike="noStrike" kern="1200">
                <a:solidFill>
                  <a:schemeClr val="tx1"/>
                </a:solidFill>
                <a:effectLst/>
                <a:latin typeface="+mn-lt"/>
                <a:ea typeface="+mn-ea"/>
                <a:cs typeface="+mn-cs"/>
              </a:rPr>
              <a:t>Heillä on vielä hyvässä muistissa ensimmäisen opiskeluvuoden kokemukset. Näin ollen he toimivat kokemustiedon välittäjinä.</a:t>
            </a:r>
            <a:r>
              <a:rPr lang="en-US" sz="1200" b="0" i="0" kern="1200">
                <a:solidFill>
                  <a:schemeClr val="tx1"/>
                </a:solidFill>
                <a:effectLst/>
                <a:latin typeface="+mn-lt"/>
                <a:ea typeface="+mn-ea"/>
                <a:cs typeface="+mn-cs"/>
              </a:rPr>
              <a:t>​</a:t>
            </a:r>
          </a:p>
          <a:p>
            <a:pPr rtl="0" fontAlgn="base"/>
            <a:r>
              <a:rPr lang="fi-FI" sz="1200" b="0" i="0" kern="1200">
                <a:solidFill>
                  <a:schemeClr val="tx1"/>
                </a:solidFill>
                <a:effectLst/>
                <a:latin typeface="+mn-lt"/>
                <a:ea typeface="+mn-ea"/>
                <a:cs typeface="+mn-cs"/>
              </a:rPr>
              <a:t>​</a:t>
            </a:r>
          </a:p>
          <a:p>
            <a:pPr rtl="0" fontAlgn="base"/>
            <a:r>
              <a:rPr lang="fi-FI" sz="1200" b="0" i="0" u="none" strike="noStrike" kern="1200">
                <a:solidFill>
                  <a:schemeClr val="tx1"/>
                </a:solidFill>
                <a:effectLst/>
                <a:latin typeface="+mn-lt"/>
                <a:ea typeface="+mn-ea"/>
                <a:cs typeface="+mn-cs"/>
              </a:rPr>
              <a:t>Muistuta </a:t>
            </a:r>
            <a:r>
              <a:rPr lang="fi-FI" sz="1200" b="0" i="0" u="none" strike="noStrike" kern="1200" err="1">
                <a:solidFill>
                  <a:schemeClr val="tx1"/>
                </a:solidFill>
                <a:effectLst/>
                <a:latin typeface="+mn-lt"/>
                <a:ea typeface="+mn-ea"/>
                <a:cs typeface="+mn-cs"/>
              </a:rPr>
              <a:t>tuutoreita</a:t>
            </a:r>
            <a:r>
              <a:rPr lang="fi-FI" sz="1200" b="0" i="0" u="none" strike="noStrike" kern="1200">
                <a:solidFill>
                  <a:schemeClr val="tx1"/>
                </a:solidFill>
                <a:effectLst/>
                <a:latin typeface="+mn-lt"/>
                <a:ea typeface="+mn-ea"/>
                <a:cs typeface="+mn-cs"/>
              </a:rPr>
              <a:t> siitä, että he ovat henkilöitä, joiden puoleen käännytään monenlaisissa asioissa. Jos he eivät osaa ratkaista asiaa, on tärkeää ohjata fuksi eteenpäin.</a:t>
            </a:r>
            <a:r>
              <a:rPr lang="fi-FI" sz="1200" b="0" i="0" kern="1200">
                <a:solidFill>
                  <a:schemeClr val="tx1"/>
                </a:solidFill>
                <a:effectLst/>
                <a:latin typeface="+mn-lt"/>
                <a:ea typeface="+mn-ea"/>
                <a:cs typeface="+mn-cs"/>
              </a:rPr>
              <a:t>​</a:t>
            </a:r>
          </a:p>
          <a:p>
            <a:pPr rtl="0" fontAlgn="base"/>
            <a:r>
              <a:rPr lang="fi-FI" sz="1200" b="0" i="0" u="none" strike="noStrike" kern="1200">
                <a:solidFill>
                  <a:schemeClr val="tx1"/>
                </a:solidFill>
                <a:effectLst/>
                <a:latin typeface="+mn-lt"/>
                <a:ea typeface="+mn-ea"/>
                <a:cs typeface="+mn-cs"/>
              </a:rPr>
              <a:t>Tuutoreille annetaan automaattisesti tietynlainen asema opiskeluyhteisössä. Tuutorin tulee ansaita asemansa ja siihen vaikuttavat erityisesti tuutorin toiminnan arvot ja etiikka. </a:t>
            </a:r>
            <a:r>
              <a:rPr lang="en-US" sz="1200" b="0" i="0" kern="1200">
                <a:solidFill>
                  <a:schemeClr val="tx1"/>
                </a:solidFill>
                <a:effectLst/>
                <a:latin typeface="+mn-lt"/>
                <a:ea typeface="+mn-ea"/>
                <a:cs typeface="+mn-cs"/>
              </a:rPr>
              <a:t>​</a:t>
            </a:r>
          </a:p>
          <a:p>
            <a:pPr rtl="0" fontAlgn="base"/>
            <a:endParaRPr lang="fi-FI" sz="1200" b="0" i="0" kern="1200">
              <a:solidFill>
                <a:schemeClr val="tx1"/>
              </a:solidFill>
              <a:effectLst/>
              <a:latin typeface="+mn-lt"/>
              <a:cs typeface="Calibri"/>
            </a:endParaRPr>
          </a:p>
        </p:txBody>
      </p:sp>
      <p:sp>
        <p:nvSpPr>
          <p:cNvPr id="4" name="Dian numeron paikkamerkki 3"/>
          <p:cNvSpPr>
            <a:spLocks noGrp="1"/>
          </p:cNvSpPr>
          <p:nvPr>
            <p:ph type="sldNum" sz="quarter" idx="5"/>
          </p:nvPr>
        </p:nvSpPr>
        <p:spPr/>
        <p:txBody>
          <a:bodyPr/>
          <a:lstStyle/>
          <a:p>
            <a:fld id="{19B1DBEE-2529-47DF-8872-751B125E255C}" type="slidenum">
              <a:rPr lang="fi-FI" smtClean="0"/>
              <a:t>19</a:t>
            </a:fld>
            <a:endParaRPr lang="fi-FI"/>
          </a:p>
        </p:txBody>
      </p:sp>
    </p:spTree>
    <p:extLst>
      <p:ext uri="{BB962C8B-B14F-4D97-AF65-F5344CB8AC3E}">
        <p14:creationId xmlns:p14="http://schemas.microsoft.com/office/powerpoint/2010/main" val="23620641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Tämä teos on lisensoitu Creative </a:t>
            </a:r>
            <a:r>
              <a:rPr lang="fi-FI" dirty="0" err="1"/>
              <a:t>Commons</a:t>
            </a:r>
            <a:r>
              <a:rPr lang="fi-FI" dirty="0"/>
              <a:t> Nimeä 4.0 Kansainvälinen -lisenssillä. Tarkastele lisenssiä osoitteessa http://creativecommons.org/licenses/by/4.0/ </a:t>
            </a:r>
          </a:p>
          <a:p>
            <a:endParaRPr lang="fi-FI" dirty="0">
              <a:cs typeface="Calibri"/>
            </a:endParaRPr>
          </a:p>
          <a:p>
            <a:r>
              <a:rPr lang="fi-FI" dirty="0">
                <a:cs typeface="Calibri"/>
              </a:rPr>
              <a:t>Tuutorikoulutuksen lähteinä ja inspiraationa ovat toimineet:</a:t>
            </a:r>
            <a:endParaRPr lang="fi-FI" dirty="0"/>
          </a:p>
          <a:p>
            <a:r>
              <a:rPr lang="fi-FI" dirty="0" err="1"/>
              <a:t>Centria</a:t>
            </a:r>
            <a:r>
              <a:rPr lang="fi-FI" dirty="0"/>
              <a:t>-ammattikorkeakoulun opiskelijakunta </a:t>
            </a:r>
            <a:r>
              <a:rPr lang="fi-FI" dirty="0" err="1"/>
              <a:t>Copsan</a:t>
            </a:r>
            <a:r>
              <a:rPr lang="fi-FI" dirty="0"/>
              <a:t> tutorkoulutusmateriaalit 2018</a:t>
            </a:r>
            <a:endParaRPr lang="fi-FI" dirty="0">
              <a:cs typeface="Calibri"/>
            </a:endParaRPr>
          </a:p>
          <a:p>
            <a:r>
              <a:rPr lang="fi-FI" dirty="0"/>
              <a:t>Oulun ammattikorkeakoulun opiskelijakunta </a:t>
            </a:r>
            <a:r>
              <a:rPr lang="fi-FI" dirty="0" err="1"/>
              <a:t>OSAKOn</a:t>
            </a:r>
            <a:r>
              <a:rPr lang="fi-FI" dirty="0"/>
              <a:t> </a:t>
            </a:r>
            <a:r>
              <a:rPr lang="fi-FI" dirty="0" err="1"/>
              <a:t>tuutorkoulutusmateriaalit</a:t>
            </a:r>
            <a:r>
              <a:rPr lang="fi-FI" dirty="0"/>
              <a:t> 2018</a:t>
            </a:r>
            <a:endParaRPr lang="fi-FI" dirty="0">
              <a:cs typeface="Calibri"/>
            </a:endParaRPr>
          </a:p>
          <a:p>
            <a:r>
              <a:rPr lang="fi-FI" dirty="0"/>
              <a:t>Eeva </a:t>
            </a:r>
            <a:r>
              <a:rPr lang="fi-FI" dirty="0" err="1"/>
              <a:t>Vissel</a:t>
            </a:r>
            <a:r>
              <a:rPr lang="fi-FI" dirty="0"/>
              <a:t>, Elina Ylönen, 2018. Turvallinen tuutori, vertaistuutorin käsikirja, opiskelijakunta KAAKKO https://www.theseus.fi/bitstream/handle/10024/145772/VisseljaYlonen.pdf?sequence=1&amp;isAllowed=y</a:t>
            </a:r>
            <a:endParaRPr lang="fi-FI" dirty="0">
              <a:cs typeface="Calibri"/>
            </a:endParaRPr>
          </a:p>
        </p:txBody>
      </p:sp>
      <p:sp>
        <p:nvSpPr>
          <p:cNvPr id="4" name="Dian numeron paikkamerkki 3"/>
          <p:cNvSpPr>
            <a:spLocks noGrp="1"/>
          </p:cNvSpPr>
          <p:nvPr>
            <p:ph type="sldNum" sz="quarter" idx="5"/>
          </p:nvPr>
        </p:nvSpPr>
        <p:spPr/>
        <p:txBody>
          <a:bodyPr/>
          <a:lstStyle/>
          <a:p>
            <a:fld id="{A96B6E28-112C-46A5-8995-530ACD48FC62}" type="slidenum">
              <a:rPr lang="fi-FI" smtClean="0"/>
              <a:t>20</a:t>
            </a:fld>
            <a:endParaRPr lang="fi-FI"/>
          </a:p>
        </p:txBody>
      </p:sp>
    </p:spTree>
    <p:extLst>
      <p:ext uri="{BB962C8B-B14F-4D97-AF65-F5344CB8AC3E}">
        <p14:creationId xmlns:p14="http://schemas.microsoft.com/office/powerpoint/2010/main" val="27642143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fontAlgn="base"/>
            <a:r>
              <a:rPr lang="fi-FI" dirty="0">
                <a:cs typeface="Calibri"/>
              </a:rPr>
              <a:t>(</a:t>
            </a:r>
            <a:r>
              <a:rPr lang="fi-FI" dirty="0"/>
              <a:t>Versio</a:t>
            </a:r>
            <a:r>
              <a:rPr lang="fi-FI" dirty="0">
                <a:cs typeface="Calibri"/>
              </a:rPr>
              <a:t> 2.2, julkaistu 23.4.2021)</a:t>
            </a:r>
            <a:endParaRPr lang="fi-FI" dirty="0"/>
          </a:p>
          <a:p>
            <a:endParaRPr lang="fi-FI" dirty="0"/>
          </a:p>
          <a:p>
            <a:pPr algn="l"/>
            <a:r>
              <a:rPr lang="fi-FI" sz="1200" b="0" i="0" u="none" strike="noStrike" kern="1200" dirty="0">
                <a:solidFill>
                  <a:schemeClr val="tx1"/>
                </a:solidFill>
                <a:effectLst/>
                <a:latin typeface="+mn-lt"/>
                <a:ea typeface="+mn-ea"/>
                <a:cs typeface="+mn-cs"/>
              </a:rPr>
              <a:t>Tämä on Tuutorin rooli -koulutus. Kyseessä on livekoulutus, mutta materiaalia voidaan pienin muutoksin käyttää myös webinaarimuotoisissa koulutuksissa sähköisillä alustoilla, joissa tuutorit voidaan jakaa pienryhmiin keskusteluja varten. Koulutus on kehitetty Ehyt ry:n ja </a:t>
            </a:r>
            <a:r>
              <a:rPr lang="fi-FI" sz="1200" b="0" i="0" u="none" strike="noStrike" kern="1200" dirty="0" err="1">
                <a:solidFill>
                  <a:schemeClr val="tx1"/>
                </a:solidFill>
                <a:effectLst/>
                <a:latin typeface="+mn-lt"/>
                <a:ea typeface="+mn-ea"/>
                <a:cs typeface="+mn-cs"/>
              </a:rPr>
              <a:t>Nyyti</a:t>
            </a:r>
            <a:r>
              <a:rPr lang="fi-FI" sz="1200" b="0" i="0" u="none" strike="noStrike" kern="1200" dirty="0">
                <a:solidFill>
                  <a:schemeClr val="tx1"/>
                </a:solidFill>
                <a:effectLst/>
                <a:latin typeface="+mn-lt"/>
                <a:ea typeface="+mn-ea"/>
                <a:cs typeface="+mn-cs"/>
              </a:rPr>
              <a:t> ry:n yhteisessä KUPLA-hankkeessa 2018-2020. Hankkeen tavoitteena oli mm. korkeakouluopiskelijoiden hyvinvoinnin ja opiskelukyvyn tukeminen. ​</a:t>
            </a:r>
            <a:r>
              <a:rPr lang="en-US" sz="1200" b="0" i="0" kern="1200" dirty="0">
                <a:solidFill>
                  <a:schemeClr val="tx1"/>
                </a:solidFill>
                <a:effectLst/>
                <a:latin typeface="+mn-lt"/>
                <a:ea typeface="+mn-ea"/>
                <a:cs typeface="+mn-cs"/>
              </a:rPr>
              <a:t>​</a:t>
            </a:r>
            <a:endParaRPr lang="en-US" dirty="0">
              <a:ea typeface="+mn-ea"/>
              <a:cs typeface="+mn-cs"/>
            </a:endParaRPr>
          </a:p>
          <a:p>
            <a:pPr rtl="0" fontAlgn="base"/>
            <a:r>
              <a:rPr lang="fi-FI" sz="1200" b="0" i="0" u="none" strike="noStrike" kern="1200" dirty="0">
                <a:solidFill>
                  <a:schemeClr val="tx1"/>
                </a:solidFill>
                <a:effectLst/>
                <a:latin typeface="+mn-lt"/>
                <a:ea typeface="+mn-ea"/>
                <a:cs typeface="+mn-cs"/>
              </a:rPr>
              <a:t>​</a:t>
            </a:r>
            <a:r>
              <a:rPr lang="en-US" sz="1200" b="0" i="0" kern="1200" dirty="0">
                <a:solidFill>
                  <a:schemeClr val="tx1"/>
                </a:solidFill>
                <a:effectLst/>
                <a:latin typeface="+mn-lt"/>
                <a:ea typeface="+mn-ea"/>
                <a:cs typeface="+mn-cs"/>
              </a:rPr>
              <a:t>​</a:t>
            </a:r>
          </a:p>
          <a:p>
            <a:pPr rtl="0" fontAlgn="base"/>
            <a:r>
              <a:rPr lang="fi-FI" sz="1200" b="0" i="0" u="none" strike="noStrike" kern="1200" dirty="0">
                <a:solidFill>
                  <a:schemeClr val="tx1"/>
                </a:solidFill>
                <a:effectLst/>
                <a:latin typeface="+mn-lt"/>
                <a:ea typeface="+mn-ea"/>
                <a:cs typeface="+mn-cs"/>
              </a:rPr>
              <a:t>Kesto: 60min. Koulutuksen runko ja kokonaiskesto ovat arvioituja aikoja. Ajan käyttö riippuu kouluttajasta, ryhmän keskustelevuudesta ja koosta.</a:t>
            </a:r>
            <a:br>
              <a:rPr lang="fi-FI" sz="1200" b="0" i="0" u="none" strike="noStrike" kern="1200" dirty="0">
                <a:solidFill>
                  <a:schemeClr val="tx1"/>
                </a:solidFill>
                <a:effectLst/>
                <a:latin typeface="+mn-lt"/>
                <a:ea typeface="+mn-ea"/>
                <a:cs typeface="+mn-cs"/>
              </a:rPr>
            </a:br>
            <a:br>
              <a:rPr lang="fi-FI" sz="1200" b="0" i="0" u="none" strike="noStrike" kern="1200" dirty="0">
                <a:solidFill>
                  <a:schemeClr val="tx1"/>
                </a:solidFill>
                <a:effectLst/>
                <a:latin typeface="+mn-lt"/>
                <a:ea typeface="+mn-ea"/>
                <a:cs typeface="+mn-cs"/>
              </a:rPr>
            </a:br>
            <a:r>
              <a:rPr lang="fi-FI" sz="1200" b="0" i="0" u="none" strike="noStrike" kern="1200" dirty="0">
                <a:solidFill>
                  <a:schemeClr val="tx1"/>
                </a:solidFill>
                <a:effectLst/>
                <a:latin typeface="+mn-lt"/>
                <a:ea typeface="+mn-ea"/>
                <a:cs typeface="+mn-cs"/>
              </a:rPr>
              <a:t>Koulutuksen ohjaaja huolehtii, että tuutorit vaihtavat pienryhmiä jokaisen harjoitteen jälkeen. Ohjaaja ohjaa ryhmien vaihdon ja miten ryhmät muodostetaan.</a:t>
            </a:r>
            <a:r>
              <a:rPr lang="en-US" sz="1200" b="0" i="0" kern="1200" dirty="0">
                <a:solidFill>
                  <a:schemeClr val="tx1"/>
                </a:solidFill>
                <a:effectLst/>
                <a:latin typeface="+mn-lt"/>
                <a:ea typeface="+mn-ea"/>
                <a:cs typeface="+mn-cs"/>
              </a:rPr>
              <a:t>​ </a:t>
            </a:r>
            <a:r>
              <a:rPr lang="fi-FI" sz="1200" b="0" i="0" u="none" strike="noStrike" kern="1200" dirty="0">
                <a:solidFill>
                  <a:schemeClr val="tx1"/>
                </a:solidFill>
                <a:effectLst/>
                <a:latin typeface="+mn-lt"/>
                <a:ea typeface="+mn-ea"/>
                <a:cs typeface="+mn-cs"/>
              </a:rPr>
              <a:t>Näin kukaan ei jää ilman ryhmää ja tuutorien on helpompi tutustua toisiinsa koulutuksen aikana. </a:t>
            </a:r>
            <a:r>
              <a:rPr lang="en-US" sz="1200" b="0" i="0" kern="1200" dirty="0">
                <a:solidFill>
                  <a:schemeClr val="tx1"/>
                </a:solidFill>
                <a:effectLst/>
                <a:latin typeface="+mn-lt"/>
                <a:ea typeface="+mn-ea"/>
                <a:cs typeface="+mn-cs"/>
              </a:rPr>
              <a:t>​</a:t>
            </a:r>
          </a:p>
          <a:p>
            <a:pPr rtl="0" fontAlgn="base"/>
            <a:r>
              <a:rPr lang="fi-FI" sz="1200" b="0" i="0" kern="1200" dirty="0">
                <a:solidFill>
                  <a:schemeClr val="tx1"/>
                </a:solidFill>
                <a:effectLst/>
                <a:latin typeface="+mn-lt"/>
                <a:ea typeface="+mn-ea"/>
                <a:cs typeface="+mn-cs"/>
              </a:rPr>
              <a:t>​</a:t>
            </a:r>
          </a:p>
          <a:p>
            <a:pPr rtl="0" fontAlgn="base"/>
            <a:r>
              <a:rPr lang="fi-FI" sz="1200" b="0" i="0" u="none" strike="noStrike" kern="1200" dirty="0">
                <a:solidFill>
                  <a:schemeClr val="tx1"/>
                </a:solidFill>
                <a:effectLst/>
                <a:latin typeface="+mn-lt"/>
                <a:ea typeface="+mn-ea"/>
                <a:cs typeface="+mn-cs"/>
              </a:rPr>
              <a:t>Tuutorin tehtäväkirja ja koulutuksen sisällöt ovat osin päällekkäisiä. Tuutori voi halutessaan kirjoittaa ylös koulutuksessa käytyjä keskusteluja myös tuutorin tehtäväkirjaan tai </a:t>
            </a:r>
            <a:r>
              <a:rPr lang="fi-FI" sz="1200" b="0" i="0" u="none" strike="noStrike" kern="1200" dirty="0" err="1">
                <a:solidFill>
                  <a:schemeClr val="tx1"/>
                </a:solidFill>
                <a:effectLst/>
                <a:latin typeface="+mn-lt"/>
                <a:ea typeface="+mn-ea"/>
                <a:cs typeface="+mn-cs"/>
              </a:rPr>
              <a:t>tuutorointisuunnitelmaan</a:t>
            </a:r>
            <a:r>
              <a:rPr lang="fi-FI" sz="1200" b="0" i="0" u="none" strike="noStrike" kern="1200" dirty="0">
                <a:solidFill>
                  <a:schemeClr val="tx1"/>
                </a:solidFill>
                <a:effectLst/>
                <a:latin typeface="+mn-lt"/>
                <a:ea typeface="+mn-ea"/>
                <a:cs typeface="+mn-cs"/>
              </a:rPr>
              <a:t>.</a:t>
            </a:r>
            <a:r>
              <a:rPr lang="en-US" sz="1200" b="0" i="0" kern="1200" dirty="0">
                <a:solidFill>
                  <a:schemeClr val="tx1"/>
                </a:solidFill>
                <a:effectLst/>
                <a:latin typeface="+mn-lt"/>
                <a:ea typeface="+mn-ea"/>
                <a:cs typeface="+mn-cs"/>
              </a:rPr>
              <a:t>​</a:t>
            </a:r>
          </a:p>
          <a:p>
            <a:pPr rtl="0" fontAlgn="base"/>
            <a:r>
              <a:rPr lang="fi-FI" sz="1200" b="0" i="0" kern="1200" dirty="0">
                <a:solidFill>
                  <a:schemeClr val="tx1"/>
                </a:solidFill>
                <a:effectLst/>
                <a:latin typeface="+mn-lt"/>
                <a:ea typeface="+mn-ea"/>
                <a:cs typeface="+mn-cs"/>
              </a:rPr>
              <a:t>​</a:t>
            </a:r>
          </a:p>
          <a:p>
            <a:pPr rtl="0" fontAlgn="base"/>
            <a:r>
              <a:rPr lang="fi-FI" sz="1200" b="0" i="0" u="none" strike="noStrike" kern="1200" dirty="0">
                <a:solidFill>
                  <a:schemeClr val="tx1"/>
                </a:solidFill>
                <a:effectLst/>
                <a:latin typeface="+mn-lt"/>
                <a:ea typeface="+mn-ea"/>
                <a:cs typeface="+mn-cs"/>
              </a:rPr>
              <a:t>Kerro, että ennen jokaista pari-/ryhmätehtävää tuutorit esittäytyvät toisilleen nimellä, jolla haluavat itseään kutsuttavan. Näin tullaan samalla tutuiksi.</a:t>
            </a:r>
            <a:r>
              <a:rPr lang="en-US" sz="1200" b="0" i="0" kern="1200" dirty="0">
                <a:solidFill>
                  <a:schemeClr val="tx1"/>
                </a:solidFill>
                <a:effectLst/>
                <a:latin typeface="+mn-lt"/>
                <a:ea typeface="+mn-ea"/>
                <a:cs typeface="+mn-cs"/>
              </a:rPr>
              <a:t>​</a:t>
            </a:r>
          </a:p>
          <a:p>
            <a:pPr rtl="0" fontAlgn="base"/>
            <a:r>
              <a:rPr lang="fi-FI" sz="1200" b="0" i="0" kern="1200" dirty="0">
                <a:solidFill>
                  <a:schemeClr val="tx1"/>
                </a:solidFill>
                <a:effectLst/>
                <a:latin typeface="+mn-lt"/>
                <a:ea typeface="+mn-ea"/>
                <a:cs typeface="+mn-cs"/>
              </a:rPr>
              <a:t>​</a:t>
            </a:r>
          </a:p>
          <a:p>
            <a:pPr rtl="0" fontAlgn="base"/>
            <a:r>
              <a:rPr lang="fi-FI" sz="1200" b="1" i="0" u="none" strike="noStrike" kern="1200" dirty="0">
                <a:solidFill>
                  <a:schemeClr val="tx1"/>
                </a:solidFill>
                <a:effectLst/>
                <a:latin typeface="+mn-lt"/>
                <a:ea typeface="+mn-ea"/>
                <a:cs typeface="+mn-cs"/>
              </a:rPr>
              <a:t>Tässä osiossa tarvitset</a:t>
            </a:r>
            <a:r>
              <a:rPr lang="en-US" sz="1200" b="0" i="0" kern="1200" dirty="0">
                <a:solidFill>
                  <a:schemeClr val="tx1"/>
                </a:solidFill>
                <a:effectLst/>
                <a:latin typeface="+mn-lt"/>
                <a:ea typeface="+mn-ea"/>
                <a:cs typeface="+mn-cs"/>
              </a:rPr>
              <a:t>​</a:t>
            </a:r>
            <a:br>
              <a:rPr lang="en-US" sz="1200" b="0" i="0" kern="1200" dirty="0">
                <a:solidFill>
                  <a:schemeClr val="tx1"/>
                </a:solidFill>
                <a:effectLst/>
                <a:latin typeface="+mn-lt"/>
                <a:ea typeface="+mn-ea"/>
                <a:cs typeface="+mn-cs"/>
              </a:rPr>
            </a:br>
            <a:r>
              <a:rPr lang="fi-FI" sz="1200" b="0" i="0" u="none" strike="noStrike" kern="1200" dirty="0">
                <a:solidFill>
                  <a:schemeClr val="tx1"/>
                </a:solidFill>
                <a:effectLst/>
                <a:latin typeface="+mn-lt"/>
                <a:ea typeface="+mn-ea"/>
                <a:cs typeface="+mn-cs"/>
              </a:rPr>
              <a:t>Esityskaukosäädin dian vaihtamiseen (sujuvoittaa)</a:t>
            </a:r>
            <a:r>
              <a:rPr lang="en-US" sz="1200" b="0" i="0" kern="1200" dirty="0">
                <a:solidFill>
                  <a:schemeClr val="tx1"/>
                </a:solidFill>
                <a:effectLst/>
                <a:latin typeface="+mn-lt"/>
                <a:ea typeface="+mn-ea"/>
                <a:cs typeface="+mn-cs"/>
              </a:rPr>
              <a:t>​</a:t>
            </a:r>
            <a:br>
              <a:rPr lang="en-US" sz="1200" b="0" i="0" kern="1200" dirty="0">
                <a:solidFill>
                  <a:schemeClr val="tx1"/>
                </a:solidFill>
                <a:effectLst/>
                <a:latin typeface="+mn-lt"/>
                <a:ea typeface="+mn-ea"/>
                <a:cs typeface="+mn-cs"/>
              </a:rPr>
            </a:br>
            <a:r>
              <a:rPr lang="fi-FI" sz="1200" b="0" i="0" u="none" strike="noStrike" kern="1200" dirty="0">
                <a:solidFill>
                  <a:schemeClr val="tx1"/>
                </a:solidFill>
                <a:effectLst/>
                <a:latin typeface="+mn-lt"/>
                <a:ea typeface="+mn-ea"/>
                <a:cs typeface="+mn-cs"/>
              </a:rPr>
              <a:t>Kello</a:t>
            </a:r>
            <a:r>
              <a:rPr lang="en-US" sz="1200" b="0" i="0" kern="1200" dirty="0">
                <a:solidFill>
                  <a:schemeClr val="tx1"/>
                </a:solidFill>
                <a:effectLst/>
                <a:latin typeface="+mn-lt"/>
                <a:ea typeface="+mn-ea"/>
                <a:cs typeface="+mn-cs"/>
              </a:rPr>
              <a:t>​</a:t>
            </a:r>
          </a:p>
          <a:p>
            <a:pPr rtl="0" fontAlgn="base"/>
            <a:r>
              <a:rPr lang="fi-FI" sz="1200" b="0" i="0" u="none" strike="noStrike" kern="1200" dirty="0">
                <a:solidFill>
                  <a:schemeClr val="tx1"/>
                </a:solidFill>
                <a:effectLst/>
                <a:latin typeface="+mn-lt"/>
                <a:ea typeface="+mn-ea"/>
                <a:cs typeface="+mn-cs"/>
              </a:rPr>
              <a:t>Kyniä ja paperia</a:t>
            </a:r>
            <a:r>
              <a:rPr lang="en-US" sz="1200" b="0" i="0" kern="1200" dirty="0">
                <a:solidFill>
                  <a:schemeClr val="tx1"/>
                </a:solidFill>
                <a:effectLst/>
                <a:latin typeface="+mn-lt"/>
                <a:ea typeface="+mn-ea"/>
                <a:cs typeface="+mn-cs"/>
              </a:rPr>
              <a:t>​</a:t>
            </a:r>
            <a:br>
              <a:rPr lang="en-US" sz="1200" b="0" i="0" kern="1200" dirty="0">
                <a:solidFill>
                  <a:schemeClr val="tx1"/>
                </a:solidFill>
                <a:effectLst/>
                <a:latin typeface="+mn-lt"/>
                <a:ea typeface="+mn-ea"/>
                <a:cs typeface="+mn-cs"/>
              </a:rPr>
            </a:br>
            <a:r>
              <a:rPr lang="fi-FI" sz="1200" b="0" i="0" u="none" strike="noStrike" kern="1200" dirty="0">
                <a:solidFill>
                  <a:schemeClr val="tx1"/>
                </a:solidFill>
                <a:effectLst/>
                <a:latin typeface="+mn-lt"/>
                <a:ea typeface="+mn-ea"/>
                <a:cs typeface="+mn-cs"/>
              </a:rPr>
              <a:t>Palkintoja</a:t>
            </a:r>
            <a:r>
              <a:rPr lang="en-US" sz="1200" b="0" i="0" kern="1200" dirty="0">
                <a:solidFill>
                  <a:schemeClr val="tx1"/>
                </a:solidFill>
                <a:effectLst/>
                <a:latin typeface="+mn-lt"/>
                <a:ea typeface="+mn-ea"/>
                <a:cs typeface="+mn-cs"/>
              </a:rPr>
              <a:t>​</a:t>
            </a:r>
          </a:p>
          <a:p>
            <a:pPr rtl="0" fontAlgn="base"/>
            <a:r>
              <a:rPr lang="fi-FI" sz="1200" b="0" i="0" kern="1200" dirty="0">
                <a:solidFill>
                  <a:schemeClr val="tx1"/>
                </a:solidFill>
                <a:effectLst/>
                <a:latin typeface="+mn-lt"/>
                <a:ea typeface="+mn-ea"/>
                <a:cs typeface="+mn-cs"/>
              </a:rPr>
              <a:t>​</a:t>
            </a:r>
          </a:p>
          <a:p>
            <a:pPr rtl="0" fontAlgn="base"/>
            <a:r>
              <a:rPr lang="fi-FI" sz="1200" b="1" i="0" u="none" strike="noStrike" kern="1200" dirty="0">
                <a:solidFill>
                  <a:schemeClr val="tx1"/>
                </a:solidFill>
                <a:effectLst/>
                <a:latin typeface="+mn-lt"/>
                <a:ea typeface="+mn-ea"/>
                <a:cs typeface="+mn-cs"/>
              </a:rPr>
              <a:t>Dioissa olevien symbolien selitykset</a:t>
            </a:r>
            <a:r>
              <a:rPr lang="en-US" sz="1200" b="0" i="0" kern="1200" dirty="0">
                <a:solidFill>
                  <a:schemeClr val="tx1"/>
                </a:solidFill>
                <a:effectLst/>
                <a:latin typeface="+mn-lt"/>
                <a:ea typeface="+mn-ea"/>
                <a:cs typeface="+mn-cs"/>
              </a:rPr>
              <a:t>​</a:t>
            </a:r>
          </a:p>
          <a:p>
            <a:pPr rtl="0" fontAlgn="base"/>
            <a:r>
              <a:rPr lang="fi-FI" sz="1200" b="0" i="0" u="none" strike="noStrike" kern="1200" dirty="0">
                <a:solidFill>
                  <a:schemeClr val="tx1"/>
                </a:solidFill>
                <a:effectLst/>
                <a:latin typeface="+mn-lt"/>
                <a:ea typeface="+mn-ea"/>
                <a:cs typeface="+mn-cs"/>
              </a:rPr>
              <a:t>Pähkinä-symboli merkitsee tehtävää. </a:t>
            </a:r>
            <a:r>
              <a:rPr lang="fi-FI" sz="1200" b="0" i="0" kern="1200" dirty="0">
                <a:solidFill>
                  <a:schemeClr val="tx1"/>
                </a:solidFill>
                <a:effectLst/>
                <a:latin typeface="+mn-lt"/>
                <a:ea typeface="+mn-ea"/>
                <a:cs typeface="+mn-cs"/>
              </a:rPr>
              <a:t>​</a:t>
            </a:r>
            <a:br>
              <a:rPr lang="fi-FI" sz="1200" b="0" i="0" kern="1200" dirty="0">
                <a:solidFill>
                  <a:schemeClr val="tx1"/>
                </a:solidFill>
                <a:effectLst/>
                <a:latin typeface="+mn-lt"/>
                <a:ea typeface="+mn-ea"/>
                <a:cs typeface="+mn-cs"/>
              </a:rPr>
            </a:br>
            <a:r>
              <a:rPr lang="fi-FI" sz="1200" b="0" i="0" kern="1200" dirty="0">
                <a:solidFill>
                  <a:schemeClr val="tx1"/>
                </a:solidFill>
                <a:effectLst/>
                <a:latin typeface="+mn-lt"/>
                <a:ea typeface="+mn-ea"/>
                <a:cs typeface="+mn-cs"/>
              </a:rPr>
              <a:t>​</a:t>
            </a:r>
          </a:p>
          <a:p>
            <a:pPr rtl="0" fontAlgn="base"/>
            <a:r>
              <a:rPr lang="fi-FI" sz="1200" b="1" i="0" u="none" strike="noStrike" kern="1200" dirty="0">
                <a:solidFill>
                  <a:schemeClr val="tx1"/>
                </a:solidFill>
                <a:effectLst/>
                <a:latin typeface="+mn-lt"/>
                <a:ea typeface="+mn-ea"/>
                <a:cs typeface="+mn-cs"/>
              </a:rPr>
              <a:t>Koulutuksen runko</a:t>
            </a:r>
            <a:r>
              <a:rPr lang="en-US" sz="1200" b="0" i="0" kern="1200" dirty="0">
                <a:solidFill>
                  <a:schemeClr val="tx1"/>
                </a:solidFill>
                <a:effectLst/>
                <a:latin typeface="+mn-lt"/>
                <a:ea typeface="+mn-ea"/>
                <a:cs typeface="+mn-cs"/>
              </a:rPr>
              <a:t>​</a:t>
            </a:r>
          </a:p>
          <a:p>
            <a:pPr rtl="0" fontAlgn="base"/>
            <a:r>
              <a:rPr lang="fi-FI" sz="1200" b="0" i="0" u="none" strike="noStrike" kern="1200" dirty="0">
                <a:solidFill>
                  <a:schemeClr val="tx1"/>
                </a:solidFill>
                <a:effectLst/>
                <a:latin typeface="+mn-lt"/>
                <a:ea typeface="+mn-ea"/>
                <a:cs typeface="+mn-cs"/>
              </a:rPr>
              <a:t>Aloitus, orientaatioharjoitus ja koulutuksen tavoitteet 10 min</a:t>
            </a:r>
            <a:r>
              <a:rPr lang="en-US" sz="1200" b="0" i="0" u="none" strike="noStrike" kern="1200" dirty="0">
                <a:solidFill>
                  <a:schemeClr val="tx1"/>
                </a:solidFill>
                <a:effectLst/>
                <a:latin typeface="+mn-lt"/>
                <a:ea typeface="+mn-ea"/>
                <a:cs typeface="+mn-cs"/>
              </a:rPr>
              <a:t>​.</a:t>
            </a:r>
            <a:r>
              <a:rPr lang="en-US" sz="1200" b="0" i="0" kern="1200" dirty="0">
                <a:solidFill>
                  <a:schemeClr val="tx1"/>
                </a:solidFill>
                <a:effectLst/>
                <a:latin typeface="+mn-lt"/>
                <a:ea typeface="+mn-ea"/>
                <a:cs typeface="+mn-cs"/>
              </a:rPr>
              <a:t>​</a:t>
            </a:r>
          </a:p>
          <a:p>
            <a:pPr rtl="0" fontAlgn="base"/>
            <a:r>
              <a:rPr lang="fi-FI" sz="1200" b="0" i="0" u="none" strike="noStrike" kern="1200" dirty="0">
                <a:solidFill>
                  <a:schemeClr val="tx1"/>
                </a:solidFill>
                <a:effectLst/>
                <a:latin typeface="+mn-lt"/>
                <a:ea typeface="+mn-ea"/>
                <a:cs typeface="+mn-cs"/>
              </a:rPr>
              <a:t>Muistellaan-keskustelutehtävä 10 min</a:t>
            </a:r>
            <a:r>
              <a:rPr lang="en-US" sz="1200" b="0" i="0" u="none" strike="noStrike" kern="1200" dirty="0">
                <a:solidFill>
                  <a:schemeClr val="tx1"/>
                </a:solidFill>
                <a:effectLst/>
                <a:latin typeface="+mn-lt"/>
                <a:ea typeface="+mn-ea"/>
                <a:cs typeface="+mn-cs"/>
              </a:rPr>
              <a:t>​.</a:t>
            </a:r>
            <a:r>
              <a:rPr lang="en-US" sz="1200" b="0" i="0" kern="1200" dirty="0">
                <a:solidFill>
                  <a:schemeClr val="tx1"/>
                </a:solidFill>
                <a:effectLst/>
                <a:latin typeface="+mn-lt"/>
                <a:ea typeface="+mn-ea"/>
                <a:cs typeface="+mn-cs"/>
              </a:rPr>
              <a:t>​</a:t>
            </a:r>
          </a:p>
          <a:p>
            <a:pPr rtl="0" fontAlgn="base"/>
            <a:r>
              <a:rPr lang="fi-FI" sz="1200" b="0" i="0" u="none" strike="noStrike" kern="1200" dirty="0">
                <a:solidFill>
                  <a:schemeClr val="tx1"/>
                </a:solidFill>
                <a:effectLst/>
                <a:latin typeface="+mn-lt"/>
                <a:ea typeface="+mn-ea"/>
                <a:cs typeface="+mn-cs"/>
              </a:rPr>
              <a:t>Tuutorin motiivit (sis. kaksi pohdintatehtävää) 10 min​.</a:t>
            </a:r>
            <a:r>
              <a:rPr lang="en-US" sz="1200" b="0" i="0" kern="1200" dirty="0">
                <a:solidFill>
                  <a:schemeClr val="tx1"/>
                </a:solidFill>
                <a:effectLst/>
                <a:latin typeface="+mn-lt"/>
                <a:ea typeface="+mn-ea"/>
                <a:cs typeface="+mn-cs"/>
              </a:rPr>
              <a:t>​</a:t>
            </a:r>
          </a:p>
          <a:p>
            <a:pPr rtl="0" fontAlgn="base"/>
            <a:r>
              <a:rPr lang="fi-FI" sz="1200" b="0" i="0" u="none" strike="noStrike" kern="1200" dirty="0" err="1">
                <a:solidFill>
                  <a:schemeClr val="tx1"/>
                </a:solidFill>
                <a:effectLst/>
                <a:latin typeface="+mn-lt"/>
                <a:ea typeface="+mn-ea"/>
                <a:cs typeface="+mn-cs"/>
              </a:rPr>
              <a:t>Tuutoroinnin</a:t>
            </a:r>
            <a:r>
              <a:rPr lang="fi-FI" sz="1200" b="0" i="0" u="none" strike="noStrike" kern="1200" dirty="0">
                <a:solidFill>
                  <a:schemeClr val="tx1"/>
                </a:solidFill>
                <a:effectLst/>
                <a:latin typeface="+mn-lt"/>
                <a:ea typeface="+mn-ea"/>
                <a:cs typeface="+mn-cs"/>
              </a:rPr>
              <a:t> merkitys -keskustelutehtävä 10 min.</a:t>
            </a:r>
            <a:r>
              <a:rPr lang="en-US" sz="1200" b="0" i="0" u="none" strike="noStrike" kern="1200" dirty="0">
                <a:solidFill>
                  <a:schemeClr val="tx1"/>
                </a:solidFill>
                <a:effectLst/>
                <a:latin typeface="+mn-lt"/>
                <a:ea typeface="+mn-ea"/>
                <a:cs typeface="+mn-cs"/>
              </a:rPr>
              <a:t>​</a:t>
            </a:r>
            <a:r>
              <a:rPr lang="en-US" sz="1200" b="0" i="0" kern="1200" dirty="0">
                <a:solidFill>
                  <a:schemeClr val="tx1"/>
                </a:solidFill>
                <a:effectLst/>
                <a:latin typeface="+mn-lt"/>
                <a:ea typeface="+mn-ea"/>
                <a:cs typeface="+mn-cs"/>
              </a:rPr>
              <a:t>​</a:t>
            </a:r>
          </a:p>
          <a:p>
            <a:pPr rtl="0" fontAlgn="base"/>
            <a:r>
              <a:rPr lang="fi-FI" sz="1200" b="0" i="0" u="none" strike="noStrike" kern="1200" dirty="0">
                <a:solidFill>
                  <a:schemeClr val="tx1"/>
                </a:solidFill>
                <a:effectLst/>
                <a:latin typeface="+mn-lt"/>
                <a:ea typeface="+mn-ea"/>
                <a:cs typeface="+mn-cs"/>
              </a:rPr>
              <a:t>Tuutorin rooli, tehtävät ja etiikka 15 min.​</a:t>
            </a:r>
            <a:r>
              <a:rPr lang="en-US" sz="1200" b="0" i="0" kern="1200" dirty="0">
                <a:solidFill>
                  <a:schemeClr val="tx1"/>
                </a:solidFill>
                <a:effectLst/>
                <a:latin typeface="+mn-lt"/>
                <a:ea typeface="+mn-ea"/>
                <a:cs typeface="+mn-cs"/>
              </a:rPr>
              <a:t>​</a:t>
            </a:r>
          </a:p>
          <a:p>
            <a:pPr rtl="0" fontAlgn="base"/>
            <a:r>
              <a:rPr lang="fi-FI" sz="1200" b="0" i="0" u="none" strike="noStrike" kern="1200" dirty="0">
                <a:solidFill>
                  <a:schemeClr val="tx1"/>
                </a:solidFill>
                <a:effectLst/>
                <a:latin typeface="+mn-lt"/>
                <a:ea typeface="+mn-ea"/>
                <a:cs typeface="+mn-cs"/>
              </a:rPr>
              <a:t>Yhteenveto 5 min. </a:t>
            </a:r>
            <a:r>
              <a:rPr lang="en-US" sz="1200" b="0" i="0" kern="1200" dirty="0">
                <a:solidFill>
                  <a:schemeClr val="tx1"/>
                </a:solidFill>
                <a:effectLst/>
                <a:latin typeface="+mn-lt"/>
                <a:ea typeface="+mn-ea"/>
                <a:cs typeface="+mn-cs"/>
              </a:rPr>
              <a:t>​</a:t>
            </a:r>
          </a:p>
          <a:p>
            <a:pPr rtl="0" fontAlgn="base"/>
            <a:r>
              <a:rPr lang="fi-FI" sz="1200" b="0" i="0" u="none" strike="noStrike" kern="1200" dirty="0">
                <a:solidFill>
                  <a:schemeClr val="tx1"/>
                </a:solidFill>
                <a:effectLst/>
                <a:latin typeface="+mn-lt"/>
                <a:ea typeface="+mn-ea"/>
                <a:cs typeface="+mn-cs"/>
              </a:rPr>
              <a:t>​</a:t>
            </a:r>
            <a:endParaRPr lang="en-US" sz="1200" b="0" i="0" kern="1200" dirty="0">
              <a:solidFill>
                <a:schemeClr val="tx1"/>
              </a:solidFill>
              <a:effectLst/>
              <a:latin typeface="+mn-lt"/>
              <a:ea typeface="+mn-ea"/>
              <a:cs typeface="+mn-cs"/>
            </a:endParaRPr>
          </a:p>
        </p:txBody>
      </p:sp>
      <p:sp>
        <p:nvSpPr>
          <p:cNvPr id="4" name="Dian numeron paikkamerkki 3"/>
          <p:cNvSpPr>
            <a:spLocks noGrp="1"/>
          </p:cNvSpPr>
          <p:nvPr>
            <p:ph type="sldNum" sz="quarter" idx="5"/>
          </p:nvPr>
        </p:nvSpPr>
        <p:spPr/>
        <p:txBody>
          <a:bodyPr/>
          <a:lstStyle/>
          <a:p>
            <a:fld id="{19B1DBEE-2529-47DF-8872-751B125E255C}" type="slidenum">
              <a:rPr lang="fi-FI" smtClean="0"/>
              <a:t>2</a:t>
            </a:fld>
            <a:endParaRPr lang="fi-FI"/>
          </a:p>
        </p:txBody>
      </p:sp>
    </p:spTree>
    <p:extLst>
      <p:ext uri="{BB962C8B-B14F-4D97-AF65-F5344CB8AC3E}">
        <p14:creationId xmlns:p14="http://schemas.microsoft.com/office/powerpoint/2010/main" val="6125175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rtl="0" fontAlgn="base"/>
            <a:r>
              <a:rPr lang="fi-FI" sz="1200" b="0" i="0" u="none" strike="noStrike" kern="1200" dirty="0">
                <a:solidFill>
                  <a:schemeClr val="tx1"/>
                </a:solidFill>
                <a:effectLst/>
                <a:latin typeface="+mn-lt"/>
                <a:ea typeface="+mn-ea"/>
                <a:cs typeface="+mn-cs"/>
              </a:rPr>
              <a:t>Tehtävä: Alkulämmittelynä kilpailu 3-4 hlön ryhmissä.</a:t>
            </a:r>
            <a:r>
              <a:rPr lang="en-US" sz="1200" b="0" i="0" kern="1200" dirty="0">
                <a:solidFill>
                  <a:schemeClr val="tx1"/>
                </a:solidFill>
                <a:effectLst/>
                <a:latin typeface="+mn-lt"/>
                <a:ea typeface="+mn-ea"/>
                <a:cs typeface="+mn-cs"/>
              </a:rPr>
              <a:t>​</a:t>
            </a:r>
          </a:p>
          <a:p>
            <a:pPr rtl="0" fontAlgn="base"/>
            <a:r>
              <a:rPr lang="fi-FI" sz="1200" b="0" i="0" u="none" strike="noStrike" kern="1200" dirty="0">
                <a:solidFill>
                  <a:schemeClr val="tx1"/>
                </a:solidFill>
                <a:effectLst/>
                <a:latin typeface="+mn-lt"/>
                <a:ea typeface="+mn-ea"/>
                <a:cs typeface="+mn-cs"/>
              </a:rPr>
              <a:t>Kesto: yhteensä 5 min.</a:t>
            </a:r>
            <a:r>
              <a:rPr lang="en-US" sz="1200" b="0" i="0" kern="1200" dirty="0">
                <a:solidFill>
                  <a:schemeClr val="tx1"/>
                </a:solidFill>
                <a:effectLst/>
                <a:latin typeface="+mn-lt"/>
                <a:ea typeface="+mn-ea"/>
                <a:cs typeface="+mn-cs"/>
              </a:rPr>
              <a:t>​</a:t>
            </a:r>
          </a:p>
          <a:p>
            <a:pPr rtl="0" fontAlgn="base"/>
            <a:r>
              <a:rPr lang="fi-FI" sz="1200" b="0" i="0" kern="1200" dirty="0">
                <a:solidFill>
                  <a:schemeClr val="tx1"/>
                </a:solidFill>
                <a:effectLst/>
                <a:latin typeface="+mn-lt"/>
                <a:ea typeface="+mn-ea"/>
                <a:cs typeface="+mn-cs"/>
              </a:rPr>
              <a:t>​</a:t>
            </a:r>
          </a:p>
          <a:p>
            <a:pPr rtl="0" fontAlgn="base"/>
            <a:r>
              <a:rPr lang="fi-FI" sz="1200" b="0" i="0" u="none" strike="noStrike" kern="1200" dirty="0">
                <a:solidFill>
                  <a:schemeClr val="tx1"/>
                </a:solidFill>
                <a:effectLst/>
                <a:latin typeface="+mn-lt"/>
                <a:ea typeface="+mn-ea"/>
                <a:cs typeface="+mn-cs"/>
              </a:rPr>
              <a:t>Kun joukkueet on jaettu ja paperit edessä, siirrytään ohjeistukseen.</a:t>
            </a:r>
            <a:r>
              <a:rPr lang="en-US" sz="1200" b="0" i="0" kern="1200" dirty="0">
                <a:solidFill>
                  <a:schemeClr val="tx1"/>
                </a:solidFill>
                <a:effectLst/>
                <a:latin typeface="+mn-lt"/>
                <a:ea typeface="+mn-ea"/>
                <a:cs typeface="+mn-cs"/>
              </a:rPr>
              <a:t>​</a:t>
            </a:r>
          </a:p>
          <a:p>
            <a:pPr rtl="0" fontAlgn="base"/>
            <a:r>
              <a:rPr lang="fi-FI" sz="1200" b="0" i="0" kern="1200" dirty="0">
                <a:solidFill>
                  <a:schemeClr val="tx1"/>
                </a:solidFill>
                <a:effectLst/>
                <a:latin typeface="+mn-lt"/>
                <a:ea typeface="+mn-ea"/>
                <a:cs typeface="+mn-cs"/>
              </a:rPr>
              <a:t>​</a:t>
            </a:r>
          </a:p>
          <a:p>
            <a:pPr rtl="0" fontAlgn="base"/>
            <a:r>
              <a:rPr lang="fi-FI" sz="1200" b="0" i="0" u="none" strike="noStrike" kern="1200" dirty="0">
                <a:solidFill>
                  <a:schemeClr val="tx1"/>
                </a:solidFill>
                <a:effectLst/>
                <a:latin typeface="+mn-lt"/>
                <a:ea typeface="+mn-ea"/>
                <a:cs typeface="+mn-cs"/>
              </a:rPr>
              <a:t>Kilpailu alkaa. Mietitään kysymystä 3-4 hlön ryhmissä 2 min. ajan.</a:t>
            </a:r>
            <a:r>
              <a:rPr lang="en-US" sz="1200" b="0" i="0" kern="1200" dirty="0">
                <a:solidFill>
                  <a:schemeClr val="tx1"/>
                </a:solidFill>
                <a:effectLst/>
                <a:latin typeface="+mn-lt"/>
                <a:ea typeface="+mn-ea"/>
                <a:cs typeface="+mn-cs"/>
              </a:rPr>
              <a:t>​</a:t>
            </a:r>
          </a:p>
          <a:p>
            <a:pPr rtl="0" fontAlgn="base"/>
            <a:r>
              <a:rPr lang="fi-FI" sz="1200" b="0" i="0" u="none" strike="noStrike" kern="1200" dirty="0">
                <a:solidFill>
                  <a:schemeClr val="tx1"/>
                </a:solidFill>
                <a:effectLst/>
                <a:latin typeface="+mn-lt"/>
                <a:ea typeface="+mn-ea"/>
                <a:cs typeface="+mn-cs"/>
              </a:rPr>
              <a:t>Ohjaaja ottaa aikaa, kynät ylös, kun aika loppuu.</a:t>
            </a:r>
            <a:r>
              <a:rPr lang="en-US" sz="1200" b="0" i="0" kern="1200" dirty="0">
                <a:solidFill>
                  <a:schemeClr val="tx1"/>
                </a:solidFill>
                <a:effectLst/>
                <a:latin typeface="+mn-lt"/>
                <a:ea typeface="+mn-ea"/>
                <a:cs typeface="+mn-cs"/>
              </a:rPr>
              <a:t>​</a:t>
            </a:r>
          </a:p>
          <a:p>
            <a:pPr rtl="0" fontAlgn="base"/>
            <a:r>
              <a:rPr lang="fi-FI" sz="1200" b="0" i="0" kern="1200" dirty="0">
                <a:solidFill>
                  <a:schemeClr val="tx1"/>
                </a:solidFill>
                <a:effectLst/>
                <a:latin typeface="+mn-lt"/>
                <a:ea typeface="+mn-ea"/>
                <a:cs typeface="+mn-cs"/>
              </a:rPr>
              <a:t>​</a:t>
            </a:r>
          </a:p>
          <a:p>
            <a:pPr rtl="0" fontAlgn="base"/>
            <a:r>
              <a:rPr lang="fi-FI" sz="1200" b="0" i="0" u="none" strike="noStrike" kern="1200" dirty="0">
                <a:solidFill>
                  <a:schemeClr val="tx1"/>
                </a:solidFill>
                <a:effectLst/>
                <a:latin typeface="+mn-lt"/>
                <a:ea typeface="+mn-ea"/>
                <a:cs typeface="+mn-cs"/>
              </a:rPr>
              <a:t>Purku: Yksi ryhmä kerrallaan kertoo 1-2 listaamaansa asian. Jokainen ryhmä yliviivaa jo sanotut tehtävät.</a:t>
            </a:r>
            <a:r>
              <a:rPr lang="en-US" sz="1200" b="0" i="0" kern="1200" dirty="0">
                <a:solidFill>
                  <a:schemeClr val="tx1"/>
                </a:solidFill>
                <a:effectLst/>
                <a:latin typeface="+mn-lt"/>
                <a:ea typeface="+mn-ea"/>
                <a:cs typeface="+mn-cs"/>
              </a:rPr>
              <a:t>​</a:t>
            </a:r>
          </a:p>
          <a:p>
            <a:pPr rtl="0" fontAlgn="base"/>
            <a:r>
              <a:rPr lang="fi-FI" sz="1200" b="0" i="0" u="none" strike="noStrike" kern="1200" dirty="0">
                <a:solidFill>
                  <a:schemeClr val="tx1"/>
                </a:solidFill>
                <a:effectLst/>
                <a:latin typeface="+mn-lt"/>
                <a:ea typeface="+mn-ea"/>
                <a:cs typeface="+mn-cs"/>
              </a:rPr>
              <a:t>Ohjaaja toistaa sanotun tehtävän ja kirjoittaa sen ylös (diaan/dokumenttikameraan/</a:t>
            </a:r>
            <a:r>
              <a:rPr lang="fi-FI" sz="1200" b="0" i="0" u="none" strike="noStrike" kern="1200" dirty="0" err="1">
                <a:solidFill>
                  <a:schemeClr val="tx1"/>
                </a:solidFill>
                <a:effectLst/>
                <a:latin typeface="+mn-lt"/>
                <a:ea typeface="+mn-ea"/>
                <a:cs typeface="+mn-cs"/>
              </a:rPr>
              <a:t>fläpille</a:t>
            </a:r>
            <a:r>
              <a:rPr lang="fi-FI" sz="1200" b="0" i="0" u="none" strike="noStrike" kern="1200" dirty="0">
                <a:solidFill>
                  <a:schemeClr val="tx1"/>
                </a:solidFill>
                <a:effectLst/>
                <a:latin typeface="+mn-lt"/>
                <a:ea typeface="+mn-ea"/>
                <a:cs typeface="+mn-cs"/>
              </a:rPr>
              <a:t> tms.)</a:t>
            </a:r>
            <a:r>
              <a:rPr lang="en-US" sz="1200" b="0" i="0" kern="1200" dirty="0">
                <a:solidFill>
                  <a:schemeClr val="tx1"/>
                </a:solidFill>
                <a:effectLst/>
                <a:latin typeface="+mn-lt"/>
                <a:ea typeface="+mn-ea"/>
                <a:cs typeface="+mn-cs"/>
              </a:rPr>
              <a:t>​</a:t>
            </a:r>
          </a:p>
          <a:p>
            <a:pPr rtl="0" fontAlgn="base"/>
            <a:r>
              <a:rPr lang="fi-FI" sz="1200" b="0" i="0" u="none" strike="noStrike" kern="1200" dirty="0">
                <a:solidFill>
                  <a:schemeClr val="tx1"/>
                </a:solidFill>
                <a:effectLst/>
                <a:latin typeface="+mn-lt"/>
                <a:ea typeface="+mn-ea"/>
                <a:cs typeface="+mn-cs"/>
              </a:rPr>
              <a:t>Kierrokset jatkuvat niin kauan, kunnes ei löydy enää uusia tehtäviä, eli joukkueita tippuu pois. Jos ryhmän vastaus on samankaltainen aiemmin sanottujen kanssa, vastausta ei hyväksytä.</a:t>
            </a:r>
            <a:r>
              <a:rPr lang="en-US" sz="1200" b="0" i="0" kern="1200" dirty="0">
                <a:solidFill>
                  <a:schemeClr val="tx1"/>
                </a:solidFill>
                <a:effectLst/>
                <a:latin typeface="+mn-lt"/>
                <a:ea typeface="+mn-ea"/>
                <a:cs typeface="+mn-cs"/>
              </a:rPr>
              <a:t>​</a:t>
            </a:r>
          </a:p>
          <a:p>
            <a:pPr rtl="0" fontAlgn="base"/>
            <a:r>
              <a:rPr lang="fi-FI" sz="1200" b="0" i="0" u="none" strike="noStrike" kern="1200" dirty="0">
                <a:solidFill>
                  <a:schemeClr val="tx1"/>
                </a:solidFill>
                <a:effectLst/>
                <a:latin typeface="+mn-lt"/>
                <a:ea typeface="+mn-ea"/>
                <a:cs typeface="+mn-cs"/>
              </a:rPr>
              <a:t>Ryhmä, joka jää jäljelle, eli on keksinyt eniten tehtäviä, voittaa. </a:t>
            </a:r>
            <a:r>
              <a:rPr lang="en-US" sz="1200" b="0" i="0" kern="1200" dirty="0">
                <a:solidFill>
                  <a:schemeClr val="tx1"/>
                </a:solidFill>
                <a:effectLst/>
                <a:latin typeface="+mn-lt"/>
                <a:ea typeface="+mn-ea"/>
                <a:cs typeface="+mn-cs"/>
              </a:rPr>
              <a:t>​</a:t>
            </a:r>
          </a:p>
          <a:p>
            <a:pPr rtl="0" fontAlgn="base"/>
            <a:r>
              <a:rPr lang="fi-FI" sz="1200" b="0" i="0" kern="1200" dirty="0">
                <a:solidFill>
                  <a:schemeClr val="tx1"/>
                </a:solidFill>
                <a:effectLst/>
                <a:latin typeface="+mn-lt"/>
                <a:ea typeface="+mn-ea"/>
                <a:cs typeface="+mn-cs"/>
              </a:rPr>
              <a:t>​</a:t>
            </a:r>
          </a:p>
          <a:p>
            <a:pPr rtl="0" fontAlgn="base"/>
            <a:r>
              <a:rPr lang="fi-FI" sz="1200" b="0" i="0" u="none" strike="noStrike" kern="1200" dirty="0">
                <a:solidFill>
                  <a:schemeClr val="tx1"/>
                </a:solidFill>
                <a:effectLst/>
                <a:latin typeface="+mn-lt"/>
                <a:ea typeface="+mn-ea"/>
                <a:cs typeface="+mn-cs"/>
              </a:rPr>
              <a:t>Voittajajoukkueelle pieni palkinto.</a:t>
            </a:r>
            <a:r>
              <a:rPr lang="en-US" sz="1200" b="0" i="0" kern="1200" dirty="0">
                <a:solidFill>
                  <a:schemeClr val="tx1"/>
                </a:solidFill>
                <a:effectLst/>
                <a:latin typeface="+mn-lt"/>
                <a:ea typeface="+mn-ea"/>
                <a:cs typeface="+mn-cs"/>
              </a:rPr>
              <a:t>​</a:t>
            </a:r>
          </a:p>
          <a:p>
            <a:pPr rtl="0" fontAlgn="base"/>
            <a:r>
              <a:rPr lang="en-US" sz="1200" b="0" i="0" kern="1200" dirty="0">
                <a:solidFill>
                  <a:schemeClr val="tx1"/>
                </a:solidFill>
                <a:effectLst/>
                <a:latin typeface="+mn-lt"/>
                <a:ea typeface="+mn-ea"/>
                <a:cs typeface="+mn-cs"/>
              </a:rPr>
              <a:t>​</a:t>
            </a:r>
            <a:br>
              <a:rPr lang="en-US" sz="1200" b="0" i="0" kern="1200" dirty="0">
                <a:solidFill>
                  <a:schemeClr val="tx1"/>
                </a:solidFill>
                <a:effectLst/>
                <a:latin typeface="+mn-lt"/>
                <a:ea typeface="+mn-ea"/>
                <a:cs typeface="+mn-cs"/>
              </a:rPr>
            </a:br>
            <a:r>
              <a:rPr lang="fi-FI" sz="1200" b="0" i="0" u="none" strike="noStrike" kern="1200" dirty="0">
                <a:solidFill>
                  <a:schemeClr val="tx1"/>
                </a:solidFill>
                <a:effectLst/>
                <a:latin typeface="+mn-lt"/>
                <a:ea typeface="+mn-ea"/>
                <a:cs typeface="+mn-cs"/>
              </a:rPr>
              <a:t>Orientoivan tehtävän tarkoituksena on hahmottaa, miten erilaisia tehtäviä tuutorilla voi olla.</a:t>
            </a:r>
            <a:r>
              <a:rPr lang="en-US" sz="1200" b="0" i="0" kern="1200" dirty="0">
                <a:solidFill>
                  <a:schemeClr val="tx1"/>
                </a:solidFill>
                <a:effectLst/>
                <a:latin typeface="+mn-lt"/>
                <a:ea typeface="+mn-ea"/>
                <a:cs typeface="+mn-cs"/>
              </a:rPr>
              <a:t>​</a:t>
            </a:r>
          </a:p>
          <a:p>
            <a:pPr rtl="0" fontAlgn="base"/>
            <a:r>
              <a:rPr lang="fi-FI" sz="1200" b="0" i="0" u="none" strike="noStrike" kern="1200" dirty="0">
                <a:solidFill>
                  <a:schemeClr val="tx1"/>
                </a:solidFill>
                <a:effectLst/>
                <a:latin typeface="+mn-lt"/>
                <a:ea typeface="+mn-ea"/>
                <a:cs typeface="+mn-cs"/>
              </a:rPr>
              <a:t>Kilpailun avulla tehtäviä voi kertyä useita kymmeniä.</a:t>
            </a:r>
            <a:r>
              <a:rPr lang="en-US" sz="1200" b="0" i="0" kern="1200" dirty="0">
                <a:solidFill>
                  <a:schemeClr val="tx1"/>
                </a:solidFill>
                <a:effectLst/>
                <a:latin typeface="+mn-lt"/>
                <a:ea typeface="+mn-ea"/>
                <a:cs typeface="+mn-cs"/>
              </a:rPr>
              <a:t>​</a:t>
            </a:r>
          </a:p>
          <a:p>
            <a:pPr rtl="0" fontAlgn="base"/>
            <a:r>
              <a:rPr lang="fi-FI" sz="1200" b="0" i="0" kern="1200" dirty="0">
                <a:solidFill>
                  <a:schemeClr val="tx1"/>
                </a:solidFill>
                <a:effectLst/>
                <a:latin typeface="+mn-lt"/>
                <a:ea typeface="+mn-ea"/>
                <a:cs typeface="+mn-cs"/>
              </a:rPr>
              <a:t>​</a:t>
            </a:r>
          </a:p>
          <a:p>
            <a:pPr rtl="0" fontAlgn="base"/>
            <a:r>
              <a:rPr lang="fi-FI" sz="1200" b="0" i="0" u="none" strike="noStrike" kern="1200" dirty="0">
                <a:solidFill>
                  <a:schemeClr val="tx1"/>
                </a:solidFill>
                <a:effectLst/>
                <a:latin typeface="+mn-lt"/>
                <a:ea typeface="+mn-ea"/>
                <a:cs typeface="+mn-cs"/>
              </a:rPr>
              <a:t>Voit pyytää </a:t>
            </a:r>
            <a:r>
              <a:rPr lang="fi-FI" sz="1200" b="0" i="0" u="none" strike="noStrike" kern="1200" dirty="0" err="1">
                <a:solidFill>
                  <a:schemeClr val="tx1"/>
                </a:solidFill>
                <a:effectLst/>
                <a:latin typeface="+mn-lt"/>
                <a:ea typeface="+mn-ea"/>
                <a:cs typeface="+mn-cs"/>
              </a:rPr>
              <a:t>tuutoreita</a:t>
            </a:r>
            <a:r>
              <a:rPr lang="fi-FI" sz="1200" b="0" i="0" u="none" strike="noStrike" kern="1200" dirty="0">
                <a:solidFill>
                  <a:schemeClr val="tx1"/>
                </a:solidFill>
                <a:effectLst/>
                <a:latin typeface="+mn-lt"/>
                <a:ea typeface="+mn-ea"/>
                <a:cs typeface="+mn-cs"/>
              </a:rPr>
              <a:t> kirjoittamaan itselleen ylös heidän mielestään kolme tärkeintä tehtävää.</a:t>
            </a:r>
            <a:r>
              <a:rPr lang="fi-FI" sz="1200" b="0" i="0" kern="1200" dirty="0">
                <a:solidFill>
                  <a:schemeClr val="tx1"/>
                </a:solidFill>
                <a:effectLst/>
                <a:latin typeface="+mn-lt"/>
                <a:ea typeface="+mn-ea"/>
                <a:cs typeface="+mn-cs"/>
              </a:rPr>
              <a:t>​</a:t>
            </a:r>
          </a:p>
          <a:p>
            <a:pPr rtl="0" fontAlgn="base"/>
            <a:r>
              <a:rPr lang="fi-FI" sz="1200" b="0" i="0" kern="1200" dirty="0">
                <a:solidFill>
                  <a:schemeClr val="tx1"/>
                </a:solidFill>
                <a:effectLst/>
                <a:latin typeface="+mn-lt"/>
                <a:ea typeface="+mn-ea"/>
                <a:cs typeface="+mn-cs"/>
              </a:rPr>
              <a:t>​</a:t>
            </a:r>
          </a:p>
          <a:p>
            <a:endParaRPr lang="fi-FI" dirty="0"/>
          </a:p>
        </p:txBody>
      </p:sp>
      <p:sp>
        <p:nvSpPr>
          <p:cNvPr id="4" name="Dian numeron paikkamerkki 3"/>
          <p:cNvSpPr>
            <a:spLocks noGrp="1"/>
          </p:cNvSpPr>
          <p:nvPr>
            <p:ph type="sldNum" sz="quarter" idx="5"/>
          </p:nvPr>
        </p:nvSpPr>
        <p:spPr/>
        <p:txBody>
          <a:bodyPr/>
          <a:lstStyle/>
          <a:p>
            <a:fld id="{19B1DBEE-2529-47DF-8872-751B125E255C}" type="slidenum">
              <a:rPr lang="fi-FI" smtClean="0"/>
              <a:t>3</a:t>
            </a:fld>
            <a:endParaRPr lang="fi-FI"/>
          </a:p>
        </p:txBody>
      </p:sp>
    </p:spTree>
    <p:extLst>
      <p:ext uri="{BB962C8B-B14F-4D97-AF65-F5344CB8AC3E}">
        <p14:creationId xmlns:p14="http://schemas.microsoft.com/office/powerpoint/2010/main" val="15444693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rtl="0" fontAlgn="base"/>
            <a:r>
              <a:rPr lang="fi-FI" sz="1200" b="0" i="0" u="none" strike="noStrike" kern="1200">
                <a:solidFill>
                  <a:schemeClr val="tx1"/>
                </a:solidFill>
                <a:effectLst/>
                <a:latin typeface="+mn-lt"/>
                <a:ea typeface="+mn-ea"/>
                <a:cs typeface="+mn-cs"/>
              </a:rPr>
              <a:t>Tuutori ymmärtää oman roolinsa ja tehtävänsä suhteessa aloittaviin opiskelijoihin. </a:t>
            </a:r>
            <a:r>
              <a:rPr lang="en-US" sz="1200" b="0" i="0" kern="1200">
                <a:solidFill>
                  <a:schemeClr val="tx1"/>
                </a:solidFill>
                <a:effectLst/>
                <a:latin typeface="+mn-lt"/>
                <a:ea typeface="+mn-ea"/>
                <a:cs typeface="+mn-cs"/>
              </a:rPr>
              <a:t>​</a:t>
            </a:r>
          </a:p>
          <a:p>
            <a:pPr rtl="0" fontAlgn="base"/>
            <a:r>
              <a:rPr lang="fi-FI" sz="1200" b="0" i="0" u="none" strike="noStrike" kern="1200">
                <a:solidFill>
                  <a:schemeClr val="tx1"/>
                </a:solidFill>
                <a:effectLst/>
                <a:latin typeface="+mn-lt"/>
                <a:ea typeface="+mn-ea"/>
                <a:cs typeface="+mn-cs"/>
              </a:rPr>
              <a:t>Tuutori ymmärtää oman roolinsa ja tehtävänsä suhteessa erilaisiin odotuksiin, joita tuutoritoimintaan kohdistuu.</a:t>
            </a:r>
            <a:r>
              <a:rPr lang="en-US" sz="1200" b="0" i="0" kern="1200">
                <a:solidFill>
                  <a:schemeClr val="tx1"/>
                </a:solidFill>
                <a:effectLst/>
                <a:latin typeface="+mn-lt"/>
                <a:ea typeface="+mn-ea"/>
                <a:cs typeface="+mn-cs"/>
              </a:rPr>
              <a:t>​</a:t>
            </a:r>
          </a:p>
          <a:p>
            <a:pPr rtl="0" fontAlgn="base"/>
            <a:r>
              <a:rPr lang="fi-FI" sz="1200" b="0" i="0" kern="1200">
                <a:solidFill>
                  <a:schemeClr val="tx1"/>
                </a:solidFill>
                <a:effectLst/>
                <a:latin typeface="+mn-lt"/>
                <a:ea typeface="+mn-ea"/>
                <a:cs typeface="+mn-cs"/>
              </a:rPr>
              <a:t>​</a:t>
            </a:r>
          </a:p>
          <a:p>
            <a:endParaRPr lang="fi-FI"/>
          </a:p>
        </p:txBody>
      </p:sp>
      <p:sp>
        <p:nvSpPr>
          <p:cNvPr id="4" name="Dian numeron paikkamerkki 3"/>
          <p:cNvSpPr>
            <a:spLocks noGrp="1"/>
          </p:cNvSpPr>
          <p:nvPr>
            <p:ph type="sldNum" sz="quarter" idx="5"/>
          </p:nvPr>
        </p:nvSpPr>
        <p:spPr/>
        <p:txBody>
          <a:bodyPr/>
          <a:lstStyle/>
          <a:p>
            <a:fld id="{19B1DBEE-2529-47DF-8872-751B125E255C}" type="slidenum">
              <a:rPr lang="fi-FI" smtClean="0"/>
              <a:t>4</a:t>
            </a:fld>
            <a:endParaRPr lang="fi-FI"/>
          </a:p>
        </p:txBody>
      </p:sp>
    </p:spTree>
    <p:extLst>
      <p:ext uri="{BB962C8B-B14F-4D97-AF65-F5344CB8AC3E}">
        <p14:creationId xmlns:p14="http://schemas.microsoft.com/office/powerpoint/2010/main" val="39530870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19B1DBEE-2529-47DF-8872-751B125E255C}" type="slidenum">
              <a:rPr lang="fi-FI" smtClean="0"/>
              <a:t>5</a:t>
            </a:fld>
            <a:endParaRPr lang="fi-FI"/>
          </a:p>
        </p:txBody>
      </p:sp>
    </p:spTree>
    <p:extLst>
      <p:ext uri="{BB962C8B-B14F-4D97-AF65-F5344CB8AC3E}">
        <p14:creationId xmlns:p14="http://schemas.microsoft.com/office/powerpoint/2010/main" val="36950454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rtl="0" fontAlgn="base"/>
            <a:r>
              <a:rPr lang="fi-FI" sz="1200" b="0" i="0" u="none" strike="noStrike" kern="1200">
                <a:solidFill>
                  <a:schemeClr val="tx1"/>
                </a:solidFill>
                <a:effectLst/>
                <a:latin typeface="+mn-lt"/>
                <a:ea typeface="+mn-ea"/>
                <a:cs typeface="+mn-cs"/>
              </a:rPr>
              <a:t>Tehtävä: Muistellaan hetki omaa opintojen aloitusta. Voitte keskustella aiheesta pienryhmissä tai vieruskaverin kanssa. </a:t>
            </a:r>
            <a:r>
              <a:rPr lang="en-US" sz="1200" b="0" i="0" kern="1200">
                <a:solidFill>
                  <a:schemeClr val="tx1"/>
                </a:solidFill>
                <a:effectLst/>
                <a:latin typeface="+mn-lt"/>
                <a:ea typeface="+mn-ea"/>
                <a:cs typeface="+mn-cs"/>
              </a:rPr>
              <a:t>​</a:t>
            </a:r>
            <a:br>
              <a:rPr lang="en-US" sz="1200" b="0" i="0" kern="1200">
                <a:solidFill>
                  <a:schemeClr val="tx1"/>
                </a:solidFill>
                <a:effectLst/>
                <a:latin typeface="+mn-lt"/>
                <a:ea typeface="+mn-ea"/>
                <a:cs typeface="+mn-cs"/>
              </a:rPr>
            </a:br>
            <a:r>
              <a:rPr lang="fi-FI" sz="1200" b="0" i="0" u="none" strike="noStrike" kern="1200">
                <a:solidFill>
                  <a:schemeClr val="tx1"/>
                </a:solidFill>
                <a:effectLst/>
                <a:latin typeface="+mn-lt"/>
                <a:ea typeface="+mn-ea"/>
                <a:cs typeface="+mn-cs"/>
              </a:rPr>
              <a:t>Kesto: 1 min./kysymys</a:t>
            </a:r>
            <a:r>
              <a:rPr lang="en-US" sz="1200" b="0" i="0" kern="1200">
                <a:solidFill>
                  <a:schemeClr val="tx1"/>
                </a:solidFill>
                <a:effectLst/>
                <a:latin typeface="+mn-lt"/>
                <a:ea typeface="+mn-ea"/>
                <a:cs typeface="+mn-cs"/>
              </a:rPr>
              <a:t>​</a:t>
            </a:r>
          </a:p>
          <a:p>
            <a:pPr rtl="0" fontAlgn="base"/>
            <a:r>
              <a:rPr lang="en-US" sz="1200" b="0" i="0" kern="1200">
                <a:solidFill>
                  <a:schemeClr val="tx1"/>
                </a:solidFill>
                <a:effectLst/>
                <a:latin typeface="+mn-lt"/>
                <a:ea typeface="+mn-ea"/>
                <a:cs typeface="+mn-cs"/>
              </a:rPr>
              <a:t>​</a:t>
            </a:r>
            <a:br>
              <a:rPr lang="en-US" sz="1200" b="0" i="0" kern="1200">
                <a:solidFill>
                  <a:schemeClr val="tx1"/>
                </a:solidFill>
                <a:effectLst/>
                <a:latin typeface="+mn-lt"/>
                <a:ea typeface="+mn-ea"/>
                <a:cs typeface="+mn-cs"/>
              </a:rPr>
            </a:br>
            <a:r>
              <a:rPr lang="fi-FI" sz="1200" b="0" i="0" u="none" strike="noStrike" kern="1200">
                <a:solidFill>
                  <a:schemeClr val="tx1"/>
                </a:solidFill>
                <a:effectLst/>
                <a:latin typeface="+mn-lt"/>
                <a:ea typeface="+mn-ea"/>
                <a:cs typeface="+mn-cs"/>
              </a:rPr>
              <a:t>Kannattaa kehottaa </a:t>
            </a:r>
            <a:r>
              <a:rPr lang="fi-FI" sz="1200" b="0" i="0" u="none" strike="noStrike" kern="1200" err="1">
                <a:solidFill>
                  <a:schemeClr val="tx1"/>
                </a:solidFill>
                <a:effectLst/>
                <a:latin typeface="+mn-lt"/>
                <a:ea typeface="+mn-ea"/>
                <a:cs typeface="+mn-cs"/>
              </a:rPr>
              <a:t>tuutoreita</a:t>
            </a:r>
            <a:r>
              <a:rPr lang="fi-FI" sz="1200" b="0" i="0" u="none" strike="noStrike" kern="1200">
                <a:solidFill>
                  <a:schemeClr val="tx1"/>
                </a:solidFill>
                <a:effectLst/>
                <a:latin typeface="+mn-lt"/>
                <a:ea typeface="+mn-ea"/>
                <a:cs typeface="+mn-cs"/>
              </a:rPr>
              <a:t> kirjoittamaan muistiin käytyä keskustelua. Poikkeavatko esille tulleet asiat toisistaan vai ovatko ne hyvin samankaltaisia?</a:t>
            </a:r>
            <a:r>
              <a:rPr lang="en-US" sz="1200" b="0" i="0" kern="1200">
                <a:solidFill>
                  <a:schemeClr val="tx1"/>
                </a:solidFill>
                <a:effectLst/>
                <a:latin typeface="+mn-lt"/>
                <a:ea typeface="+mn-ea"/>
                <a:cs typeface="+mn-cs"/>
              </a:rPr>
              <a:t>​</a:t>
            </a:r>
          </a:p>
          <a:p>
            <a:pPr rtl="0" fontAlgn="base"/>
            <a:r>
              <a:rPr lang="fi-FI" sz="1200" b="0" i="0" u="none" strike="noStrike" kern="1200">
                <a:solidFill>
                  <a:schemeClr val="tx1"/>
                </a:solidFill>
                <a:effectLst/>
                <a:latin typeface="+mn-lt"/>
                <a:ea typeface="+mn-ea"/>
                <a:cs typeface="+mn-cs"/>
              </a:rPr>
              <a:t>Voitte jakaa muutaman vastauksen kysymyksiin myös koko ryhmälle.</a:t>
            </a:r>
            <a:r>
              <a:rPr lang="en-US" sz="1200" b="0" i="0" kern="1200">
                <a:solidFill>
                  <a:schemeClr val="tx1"/>
                </a:solidFill>
                <a:effectLst/>
                <a:latin typeface="+mn-lt"/>
                <a:ea typeface="+mn-ea"/>
                <a:cs typeface="+mn-cs"/>
              </a:rPr>
              <a:t>​</a:t>
            </a:r>
            <a:br>
              <a:rPr lang="en-US" sz="1200" b="0" i="0" kern="1200">
                <a:solidFill>
                  <a:schemeClr val="tx1"/>
                </a:solidFill>
                <a:effectLst/>
                <a:latin typeface="+mn-lt"/>
                <a:ea typeface="+mn-ea"/>
                <a:cs typeface="+mn-cs"/>
              </a:rPr>
            </a:br>
            <a:r>
              <a:rPr lang="en-US" sz="1200" b="0" i="0" kern="1200">
                <a:solidFill>
                  <a:schemeClr val="tx1"/>
                </a:solidFill>
                <a:effectLst/>
                <a:latin typeface="+mn-lt"/>
                <a:ea typeface="+mn-ea"/>
                <a:cs typeface="+mn-cs"/>
              </a:rPr>
              <a:t>​</a:t>
            </a:r>
            <a:br>
              <a:rPr lang="en-US" sz="1200" b="0" i="0" kern="1200">
                <a:solidFill>
                  <a:schemeClr val="tx1"/>
                </a:solidFill>
                <a:effectLst/>
                <a:latin typeface="+mn-lt"/>
                <a:ea typeface="+mn-ea"/>
                <a:cs typeface="+mn-cs"/>
              </a:rPr>
            </a:br>
            <a:r>
              <a:rPr lang="fi-FI" sz="1200" b="0" i="0" u="none" strike="noStrike" kern="1200">
                <a:solidFill>
                  <a:schemeClr val="tx1"/>
                </a:solidFill>
                <a:effectLst/>
                <a:latin typeface="+mn-lt"/>
                <a:ea typeface="+mn-ea"/>
                <a:cs typeface="+mn-cs"/>
              </a:rPr>
              <a:t>"Millaisena"-kysymyksiin voit esittää jatkokysymykseksi: ”Oliko helppo lähestyä, olivatko tavoitettavissa?” </a:t>
            </a:r>
            <a:r>
              <a:rPr lang="en-US" sz="1200" b="0" i="0" kern="1200">
                <a:solidFill>
                  <a:schemeClr val="tx1"/>
                </a:solidFill>
                <a:effectLst/>
                <a:latin typeface="+mn-lt"/>
                <a:ea typeface="+mn-ea"/>
                <a:cs typeface="+mn-cs"/>
              </a:rPr>
              <a:t>​</a:t>
            </a:r>
            <a:br>
              <a:rPr lang="en-US" sz="1200" b="0" i="0" kern="1200">
                <a:solidFill>
                  <a:schemeClr val="tx1"/>
                </a:solidFill>
                <a:effectLst/>
                <a:latin typeface="+mn-lt"/>
                <a:ea typeface="+mn-ea"/>
                <a:cs typeface="+mn-cs"/>
              </a:rPr>
            </a:br>
            <a:r>
              <a:rPr lang="fi-FI" sz="1200" b="0" i="0" u="none" strike="noStrike" kern="1200">
                <a:solidFill>
                  <a:schemeClr val="tx1"/>
                </a:solidFill>
                <a:effectLst/>
                <a:latin typeface="+mn-lt"/>
                <a:ea typeface="+mn-ea"/>
                <a:cs typeface="+mn-cs"/>
              </a:rPr>
              <a:t>Mitkä tahot vastaavat opiskelijoiden ohjauksesta korkeakoulussa?</a:t>
            </a:r>
            <a:r>
              <a:rPr lang="en-US" sz="1200" b="0" i="0" kern="1200">
                <a:solidFill>
                  <a:schemeClr val="tx1"/>
                </a:solidFill>
                <a:effectLst/>
                <a:latin typeface="+mn-lt"/>
                <a:ea typeface="+mn-ea"/>
                <a:cs typeface="+mn-cs"/>
              </a:rPr>
              <a:t>​</a:t>
            </a:r>
          </a:p>
          <a:p>
            <a:pPr rtl="0" fontAlgn="base"/>
            <a:r>
              <a:rPr lang="fi-FI" sz="1200" b="0" i="0" kern="1200">
                <a:solidFill>
                  <a:schemeClr val="tx1"/>
                </a:solidFill>
                <a:effectLst/>
                <a:latin typeface="+mn-lt"/>
                <a:ea typeface="+mn-ea"/>
                <a:cs typeface="+mn-cs"/>
              </a:rPr>
              <a:t>​</a:t>
            </a:r>
          </a:p>
          <a:p>
            <a:endParaRPr lang="fi-FI"/>
          </a:p>
        </p:txBody>
      </p:sp>
      <p:sp>
        <p:nvSpPr>
          <p:cNvPr id="4" name="Dian numeron paikkamerkki 3"/>
          <p:cNvSpPr>
            <a:spLocks noGrp="1"/>
          </p:cNvSpPr>
          <p:nvPr>
            <p:ph type="sldNum" sz="quarter" idx="5"/>
          </p:nvPr>
        </p:nvSpPr>
        <p:spPr/>
        <p:txBody>
          <a:bodyPr/>
          <a:lstStyle/>
          <a:p>
            <a:fld id="{19B1DBEE-2529-47DF-8872-751B125E255C}" type="slidenum">
              <a:rPr lang="fi-FI" smtClean="0"/>
              <a:t>7</a:t>
            </a:fld>
            <a:endParaRPr lang="fi-FI"/>
          </a:p>
        </p:txBody>
      </p:sp>
    </p:spTree>
    <p:extLst>
      <p:ext uri="{BB962C8B-B14F-4D97-AF65-F5344CB8AC3E}">
        <p14:creationId xmlns:p14="http://schemas.microsoft.com/office/powerpoint/2010/main" val="39258116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rtl="0" fontAlgn="base"/>
            <a:r>
              <a:rPr lang="fi-FI" sz="1200" b="0" i="0" u="none" strike="noStrike" kern="1200" dirty="0">
                <a:solidFill>
                  <a:schemeClr val="tx1"/>
                </a:solidFill>
                <a:effectLst/>
                <a:latin typeface="+mn-lt"/>
                <a:ea typeface="+mn-ea"/>
                <a:cs typeface="+mn-cs"/>
              </a:rPr>
              <a:t>Tehtävä: Omat motiivit ‒pohdintatehtävä. Ohjeista tuutorit pohtimaan pareittain/pienryhmissä, miksi he ovat mukana tuutoritoiminnassa.</a:t>
            </a:r>
            <a:r>
              <a:rPr lang="en-US" sz="1200" b="0" i="0" kern="1200" dirty="0">
                <a:solidFill>
                  <a:schemeClr val="tx1"/>
                </a:solidFill>
                <a:effectLst/>
                <a:latin typeface="+mn-lt"/>
                <a:ea typeface="+mn-ea"/>
                <a:cs typeface="+mn-cs"/>
              </a:rPr>
              <a:t>​</a:t>
            </a:r>
          </a:p>
          <a:p>
            <a:pPr rtl="0" fontAlgn="base"/>
            <a:r>
              <a:rPr lang="fi-FI" sz="1200" b="0" i="0" u="none" strike="noStrike" kern="1200" dirty="0">
                <a:solidFill>
                  <a:schemeClr val="tx1"/>
                </a:solidFill>
                <a:effectLst/>
                <a:latin typeface="+mn-lt"/>
                <a:ea typeface="+mn-ea"/>
                <a:cs typeface="+mn-cs"/>
              </a:rPr>
              <a:t>Tuutorit voivat kirjoittaa pohdintojaan muistiin tulevaa raportointia varten.</a:t>
            </a:r>
            <a:r>
              <a:rPr lang="fi-FI" sz="1200" b="0" i="0" kern="1200" dirty="0">
                <a:solidFill>
                  <a:schemeClr val="tx1"/>
                </a:solidFill>
                <a:effectLst/>
                <a:latin typeface="+mn-lt"/>
                <a:ea typeface="+mn-ea"/>
                <a:cs typeface="+mn-cs"/>
              </a:rPr>
              <a:t>​</a:t>
            </a:r>
          </a:p>
          <a:p>
            <a:pPr rtl="0" fontAlgn="base"/>
            <a:r>
              <a:rPr lang="fi-FI" sz="1200" b="0" i="0" u="none" strike="noStrike" kern="1200" dirty="0">
                <a:solidFill>
                  <a:schemeClr val="tx1"/>
                </a:solidFill>
                <a:effectLst/>
                <a:latin typeface="+mn-lt"/>
                <a:ea typeface="+mn-ea"/>
                <a:cs typeface="+mn-cs"/>
              </a:rPr>
              <a:t>Kesto: 1 min. + purku halutessasi</a:t>
            </a:r>
            <a:r>
              <a:rPr lang="en-US" sz="1200" b="0" i="0" kern="1200" dirty="0">
                <a:solidFill>
                  <a:schemeClr val="tx1"/>
                </a:solidFill>
                <a:effectLst/>
                <a:latin typeface="+mn-lt"/>
                <a:ea typeface="+mn-ea"/>
                <a:cs typeface="+mn-cs"/>
              </a:rPr>
              <a:t>​</a:t>
            </a:r>
          </a:p>
          <a:p>
            <a:pPr rtl="0" fontAlgn="base"/>
            <a:r>
              <a:rPr lang="fi-FI" sz="1200" b="0" i="0" kern="1200" dirty="0">
                <a:solidFill>
                  <a:schemeClr val="tx1"/>
                </a:solidFill>
                <a:effectLst/>
                <a:latin typeface="+mn-lt"/>
                <a:ea typeface="+mn-ea"/>
                <a:cs typeface="+mn-cs"/>
              </a:rPr>
              <a:t>​</a:t>
            </a:r>
          </a:p>
          <a:p>
            <a:pPr rtl="0" fontAlgn="base"/>
            <a:r>
              <a:rPr lang="fi-FI" sz="1200" b="0" i="0" kern="1200" dirty="0">
                <a:solidFill>
                  <a:schemeClr val="tx1"/>
                </a:solidFill>
                <a:effectLst/>
                <a:latin typeface="+mn-lt"/>
                <a:ea typeface="+mn-ea"/>
                <a:cs typeface="+mn-cs"/>
              </a:rPr>
              <a:t>​</a:t>
            </a:r>
          </a:p>
          <a:p>
            <a:pPr rtl="0" fontAlgn="base"/>
            <a:r>
              <a:rPr lang="fi-FI" sz="1200" b="0" i="0" u="none" strike="noStrike" kern="1200" dirty="0">
                <a:solidFill>
                  <a:schemeClr val="tx1"/>
                </a:solidFill>
                <a:effectLst/>
                <a:latin typeface="+mn-lt"/>
                <a:ea typeface="+mn-ea"/>
                <a:cs typeface="+mn-cs"/>
              </a:rPr>
              <a:t>Esimerkkejä motiiveista: </a:t>
            </a:r>
            <a:r>
              <a:rPr lang="en-US" sz="1200" b="0" i="0" kern="1200" dirty="0">
                <a:solidFill>
                  <a:schemeClr val="tx1"/>
                </a:solidFill>
                <a:effectLst/>
                <a:latin typeface="+mn-lt"/>
                <a:ea typeface="+mn-ea"/>
                <a:cs typeface="+mn-cs"/>
              </a:rPr>
              <a:t>​</a:t>
            </a:r>
          </a:p>
          <a:p>
            <a:pPr rtl="0" fontAlgn="base"/>
            <a:r>
              <a:rPr lang="fi-FI" sz="1200" b="0" i="0" kern="1200" dirty="0">
                <a:solidFill>
                  <a:schemeClr val="tx1"/>
                </a:solidFill>
                <a:effectLst/>
                <a:latin typeface="+mn-lt"/>
                <a:ea typeface="+mn-ea"/>
                <a:cs typeface="+mn-cs"/>
              </a:rPr>
              <a:t>​</a:t>
            </a:r>
          </a:p>
          <a:p>
            <a:pPr rtl="0" fontAlgn="base"/>
            <a:r>
              <a:rPr lang="fi-FI" sz="1200" b="0" i="1" u="none" strike="noStrike" kern="1200" dirty="0">
                <a:solidFill>
                  <a:schemeClr val="tx1"/>
                </a:solidFill>
                <a:effectLst/>
                <a:latin typeface="+mn-lt"/>
                <a:ea typeface="+mn-ea"/>
                <a:cs typeface="+mn-cs"/>
              </a:rPr>
              <a:t>Positiiviset motiivit</a:t>
            </a:r>
            <a:r>
              <a:rPr lang="en-US" sz="1200" b="0" i="0" kern="1200" dirty="0">
                <a:solidFill>
                  <a:schemeClr val="tx1"/>
                </a:solidFill>
                <a:effectLst/>
                <a:latin typeface="+mn-lt"/>
                <a:ea typeface="+mn-ea"/>
                <a:cs typeface="+mn-cs"/>
              </a:rPr>
              <a:t>​</a:t>
            </a:r>
          </a:p>
          <a:p>
            <a:pPr rtl="0" fontAlgn="base"/>
            <a:r>
              <a:rPr lang="fi-FI" sz="1200" b="0" i="0" u="none" strike="noStrike" kern="1200" dirty="0">
                <a:solidFill>
                  <a:schemeClr val="tx1"/>
                </a:solidFill>
                <a:effectLst/>
                <a:latin typeface="+mn-lt"/>
                <a:ea typeface="+mn-ea"/>
                <a:cs typeface="+mn-cs"/>
              </a:rPr>
              <a:t>haluan auttaa ja ohjata </a:t>
            </a:r>
            <a:r>
              <a:rPr lang="en-US" sz="1200" b="0" i="0" kern="1200" dirty="0">
                <a:solidFill>
                  <a:schemeClr val="tx1"/>
                </a:solidFill>
                <a:effectLst/>
                <a:latin typeface="+mn-lt"/>
                <a:ea typeface="+mn-ea"/>
                <a:cs typeface="+mn-cs"/>
              </a:rPr>
              <a:t>​</a:t>
            </a:r>
          </a:p>
          <a:p>
            <a:pPr rtl="0" fontAlgn="base"/>
            <a:r>
              <a:rPr lang="fi-FI" sz="1200" b="0" i="0" u="none" strike="noStrike" kern="1200" dirty="0">
                <a:solidFill>
                  <a:schemeClr val="tx1"/>
                </a:solidFill>
                <a:effectLst/>
                <a:latin typeface="+mn-lt"/>
                <a:ea typeface="+mn-ea"/>
                <a:cs typeface="+mn-cs"/>
              </a:rPr>
              <a:t>haluan oppia (esim. ohjaustaidot) uutta ja saada siitä opintopisteitä</a:t>
            </a:r>
            <a:r>
              <a:rPr lang="en-US" sz="1200" b="0" i="0" kern="1200" dirty="0">
                <a:solidFill>
                  <a:schemeClr val="tx1"/>
                </a:solidFill>
                <a:effectLst/>
                <a:latin typeface="+mn-lt"/>
                <a:ea typeface="+mn-ea"/>
                <a:cs typeface="+mn-cs"/>
              </a:rPr>
              <a:t>​</a:t>
            </a:r>
          </a:p>
          <a:p>
            <a:pPr rtl="0" fontAlgn="base"/>
            <a:r>
              <a:rPr lang="fi-FI" sz="1200" b="0" i="0" u="none" strike="noStrike" kern="1200" dirty="0">
                <a:solidFill>
                  <a:schemeClr val="tx1"/>
                </a:solidFill>
                <a:effectLst/>
                <a:latin typeface="+mn-lt"/>
                <a:ea typeface="+mn-ea"/>
                <a:cs typeface="+mn-cs"/>
              </a:rPr>
              <a:t>Oma tuutori oli niin hyvä että halusin myös tuutoriksi</a:t>
            </a:r>
            <a:endParaRPr lang="en-US" sz="1200" b="0" i="0" kern="1200" dirty="0">
              <a:solidFill>
                <a:schemeClr val="tx1"/>
              </a:solidFill>
              <a:effectLst/>
              <a:latin typeface="+mn-lt"/>
              <a:ea typeface="+mn-ea"/>
              <a:cs typeface="+mn-cs"/>
            </a:endParaRPr>
          </a:p>
          <a:p>
            <a:pPr rtl="0" fontAlgn="base"/>
            <a:r>
              <a:rPr lang="fi-FI" sz="1200" b="0" i="0" u="none" strike="noStrike" kern="1200" dirty="0">
                <a:solidFill>
                  <a:schemeClr val="tx1"/>
                </a:solidFill>
                <a:effectLst/>
                <a:latin typeface="+mn-lt"/>
                <a:ea typeface="+mn-ea"/>
                <a:cs typeface="+mn-cs"/>
              </a:rPr>
              <a:t>Osaaminen/työelämätaidot kehittyy</a:t>
            </a:r>
            <a:endParaRPr lang="en-US" sz="1200" b="0" i="0" kern="1200" dirty="0">
              <a:solidFill>
                <a:schemeClr val="tx1"/>
              </a:solidFill>
              <a:effectLst/>
              <a:latin typeface="+mn-lt"/>
              <a:ea typeface="+mn-ea"/>
              <a:cs typeface="+mn-cs"/>
            </a:endParaRPr>
          </a:p>
          <a:p>
            <a:pPr rtl="0" fontAlgn="base"/>
            <a:r>
              <a:rPr lang="fi-FI" sz="1200" b="0" i="0" kern="1200" dirty="0">
                <a:solidFill>
                  <a:schemeClr val="tx1"/>
                </a:solidFill>
                <a:effectLst/>
                <a:latin typeface="+mn-lt"/>
                <a:ea typeface="+mn-ea"/>
                <a:cs typeface="+mn-cs"/>
              </a:rPr>
              <a:t>​</a:t>
            </a:r>
          </a:p>
          <a:p>
            <a:pPr rtl="0" fontAlgn="base"/>
            <a:r>
              <a:rPr lang="fi-FI" sz="1200" b="0" i="1" u="none" strike="noStrike" kern="1200" dirty="0">
                <a:solidFill>
                  <a:schemeClr val="tx1"/>
                </a:solidFill>
                <a:effectLst/>
                <a:latin typeface="+mn-lt"/>
                <a:ea typeface="+mn-ea"/>
                <a:cs typeface="+mn-cs"/>
              </a:rPr>
              <a:t>Haasteelliset motiivit</a:t>
            </a:r>
            <a:r>
              <a:rPr lang="en-US" sz="1200" b="0" i="0" kern="1200" dirty="0">
                <a:solidFill>
                  <a:schemeClr val="tx1"/>
                </a:solidFill>
                <a:effectLst/>
                <a:latin typeface="+mn-lt"/>
                <a:ea typeface="+mn-ea"/>
                <a:cs typeface="+mn-cs"/>
              </a:rPr>
              <a:t>​</a:t>
            </a:r>
          </a:p>
          <a:p>
            <a:pPr rtl="0" fontAlgn="base"/>
            <a:r>
              <a:rPr lang="fi-FI" sz="1200" b="0" i="0" u="none" strike="noStrike" kern="1200" dirty="0">
                <a:solidFill>
                  <a:schemeClr val="tx1"/>
                </a:solidFill>
                <a:effectLst/>
                <a:latin typeface="+mn-lt"/>
                <a:ea typeface="+mn-ea"/>
                <a:cs typeface="+mn-cs"/>
              </a:rPr>
              <a:t>pakotettuna</a:t>
            </a:r>
            <a:r>
              <a:rPr lang="en-US" sz="1200" b="0" i="0" kern="1200" dirty="0">
                <a:solidFill>
                  <a:schemeClr val="tx1"/>
                </a:solidFill>
                <a:effectLst/>
                <a:latin typeface="+mn-lt"/>
                <a:ea typeface="+mn-ea"/>
                <a:cs typeface="+mn-cs"/>
              </a:rPr>
              <a:t>​</a:t>
            </a:r>
          </a:p>
          <a:p>
            <a:pPr rtl="0" fontAlgn="base"/>
            <a:r>
              <a:rPr lang="fi-FI" sz="1200" b="0" i="0" u="none" strike="noStrike" kern="1200" dirty="0">
                <a:solidFill>
                  <a:schemeClr val="tx1"/>
                </a:solidFill>
                <a:effectLst/>
                <a:latin typeface="+mn-lt"/>
                <a:ea typeface="+mn-ea"/>
                <a:cs typeface="+mn-cs"/>
              </a:rPr>
              <a:t>vain nimikkeen vuoksi</a:t>
            </a:r>
            <a:r>
              <a:rPr lang="en-US" sz="1200" b="0" i="0" kern="1200" dirty="0">
                <a:solidFill>
                  <a:schemeClr val="tx1"/>
                </a:solidFill>
                <a:effectLst/>
                <a:latin typeface="+mn-lt"/>
                <a:ea typeface="+mn-ea"/>
                <a:cs typeface="+mn-cs"/>
              </a:rPr>
              <a:t>​</a:t>
            </a:r>
          </a:p>
          <a:p>
            <a:pPr rtl="0" fontAlgn="base"/>
            <a:r>
              <a:rPr lang="fi-FI" sz="1200" b="0" i="0" u="none" strike="noStrike" kern="1200" dirty="0">
                <a:solidFill>
                  <a:schemeClr val="tx1"/>
                </a:solidFill>
                <a:effectLst/>
                <a:latin typeface="+mn-lt"/>
                <a:ea typeface="+mn-ea"/>
                <a:cs typeface="+mn-cs"/>
              </a:rPr>
              <a:t>haluan korostaa itseäni ja omia tarkoitusperiäni </a:t>
            </a:r>
            <a:r>
              <a:rPr lang="en-US" sz="1200" b="0" i="0" kern="1200" dirty="0">
                <a:solidFill>
                  <a:schemeClr val="tx1"/>
                </a:solidFill>
                <a:effectLst/>
                <a:latin typeface="+mn-lt"/>
                <a:ea typeface="+mn-ea"/>
                <a:cs typeface="+mn-cs"/>
              </a:rPr>
              <a:t>​</a:t>
            </a:r>
          </a:p>
          <a:p>
            <a:pPr rtl="0" fontAlgn="base"/>
            <a:r>
              <a:rPr lang="fi-FI" sz="1200" b="0" i="0" u="none" strike="noStrike" kern="1200" dirty="0">
                <a:solidFill>
                  <a:schemeClr val="tx1"/>
                </a:solidFill>
                <a:effectLst/>
                <a:latin typeface="+mn-lt"/>
                <a:ea typeface="+mn-ea"/>
                <a:cs typeface="+mn-cs"/>
              </a:rPr>
              <a:t>haluan</a:t>
            </a:r>
            <a:r>
              <a:rPr lang="fi-FI" sz="1200" b="1" i="0" u="none" strike="noStrike" kern="1200" dirty="0">
                <a:solidFill>
                  <a:schemeClr val="tx1"/>
                </a:solidFill>
                <a:effectLst/>
                <a:latin typeface="+mn-lt"/>
                <a:ea typeface="+mn-ea"/>
                <a:cs typeface="+mn-cs"/>
              </a:rPr>
              <a:t> vain </a:t>
            </a:r>
            <a:r>
              <a:rPr lang="fi-FI" sz="1200" b="0" i="0" u="none" strike="noStrike" kern="1200" dirty="0">
                <a:solidFill>
                  <a:schemeClr val="tx1"/>
                </a:solidFill>
                <a:effectLst/>
                <a:latin typeface="+mn-lt"/>
                <a:ea typeface="+mn-ea"/>
                <a:cs typeface="+mn-cs"/>
              </a:rPr>
              <a:t>bilettää aloittavien opiskelijoiden kanssa (hauskaa saa olla)</a:t>
            </a:r>
            <a:r>
              <a:rPr lang="fi-FI" sz="1200" b="0" i="0" kern="1200" dirty="0">
                <a:solidFill>
                  <a:schemeClr val="tx1"/>
                </a:solidFill>
                <a:effectLst/>
                <a:latin typeface="+mn-lt"/>
                <a:ea typeface="+mn-ea"/>
                <a:cs typeface="+mn-cs"/>
              </a:rPr>
              <a:t>​</a:t>
            </a:r>
            <a:br>
              <a:rPr lang="fi-FI" sz="1200" b="0" i="0" kern="1200" dirty="0">
                <a:solidFill>
                  <a:schemeClr val="tx1"/>
                </a:solidFill>
                <a:effectLst/>
                <a:latin typeface="+mn-lt"/>
                <a:ea typeface="+mn-ea"/>
                <a:cs typeface="+mn-cs"/>
              </a:rPr>
            </a:br>
            <a:r>
              <a:rPr lang="fi-FI" sz="1200" b="0" i="0" kern="1200" dirty="0">
                <a:solidFill>
                  <a:schemeClr val="tx1"/>
                </a:solidFill>
                <a:effectLst/>
                <a:latin typeface="+mn-lt"/>
                <a:ea typeface="+mn-ea"/>
                <a:cs typeface="+mn-cs"/>
              </a:rPr>
              <a:t>​</a:t>
            </a:r>
          </a:p>
          <a:p>
            <a:endParaRPr lang="fi-FI" dirty="0"/>
          </a:p>
        </p:txBody>
      </p:sp>
      <p:sp>
        <p:nvSpPr>
          <p:cNvPr id="4" name="Dian numeron paikkamerkki 3"/>
          <p:cNvSpPr>
            <a:spLocks noGrp="1"/>
          </p:cNvSpPr>
          <p:nvPr>
            <p:ph type="sldNum" sz="quarter" idx="5"/>
          </p:nvPr>
        </p:nvSpPr>
        <p:spPr/>
        <p:txBody>
          <a:bodyPr/>
          <a:lstStyle/>
          <a:p>
            <a:fld id="{19B1DBEE-2529-47DF-8872-751B125E255C}" type="slidenum">
              <a:rPr lang="fi-FI" smtClean="0"/>
              <a:t>8</a:t>
            </a:fld>
            <a:endParaRPr lang="fi-FI"/>
          </a:p>
        </p:txBody>
      </p:sp>
    </p:spTree>
    <p:extLst>
      <p:ext uri="{BB962C8B-B14F-4D97-AF65-F5344CB8AC3E}">
        <p14:creationId xmlns:p14="http://schemas.microsoft.com/office/powerpoint/2010/main" val="40636264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rtl="0" fontAlgn="base"/>
            <a:r>
              <a:rPr lang="fi-FI" sz="1200" b="0" i="0" u="none" strike="noStrike" kern="1200" dirty="0">
                <a:solidFill>
                  <a:schemeClr val="tx1"/>
                </a:solidFill>
                <a:effectLst/>
                <a:latin typeface="+mn-lt"/>
                <a:ea typeface="+mn-ea"/>
                <a:cs typeface="+mn-cs"/>
              </a:rPr>
              <a:t>Jatkoa edellisen dian pohdinnalle. Ohjaaja voi kysyä käsiäänestyksellä kohta kohdalta, monenko tuutorin kohdalla motivaatiotekijät pitävät paikkansa.</a:t>
            </a:r>
            <a:r>
              <a:rPr lang="en-US" sz="1200" b="0" i="0" kern="1200" dirty="0">
                <a:solidFill>
                  <a:schemeClr val="tx1"/>
                </a:solidFill>
                <a:effectLst/>
                <a:latin typeface="+mn-lt"/>
                <a:ea typeface="+mn-ea"/>
                <a:cs typeface="+mn-cs"/>
              </a:rPr>
              <a:t>​</a:t>
            </a:r>
          </a:p>
          <a:p>
            <a:pPr rtl="0" fontAlgn="base"/>
            <a:r>
              <a:rPr lang="fi-FI" sz="1200" b="0" i="0" kern="1200" dirty="0">
                <a:solidFill>
                  <a:schemeClr val="tx1"/>
                </a:solidFill>
                <a:effectLst/>
                <a:latin typeface="+mn-lt"/>
                <a:ea typeface="+mn-ea"/>
                <a:cs typeface="+mn-cs"/>
              </a:rPr>
              <a:t>​</a:t>
            </a:r>
          </a:p>
          <a:p>
            <a:pPr rtl="0" fontAlgn="base"/>
            <a:r>
              <a:rPr lang="fi-FI" sz="1200" b="0" i="0" u="none" strike="noStrike" kern="1200" dirty="0">
                <a:solidFill>
                  <a:schemeClr val="tx1"/>
                </a:solidFill>
                <a:effectLst/>
                <a:latin typeface="+mn-lt"/>
                <a:ea typeface="+mn-ea"/>
                <a:cs typeface="+mn-cs"/>
              </a:rPr>
              <a:t>Tässä ja seuraavassa diassa kerrotaan tuutoreille, että heidän toiminnastaan on pitkäkantoisia positiivisia seurauksia aina tulevaan työelämään saakka. Tuutoritoiminnassa opitaan esimerkiksi ryhmänohjaustaitoja ja ratkaisukykyä sekä harjoitellaan esiintymis- ja sosiaalisia taitoja. Ne ovat taitoja, joita opiskelijat toivovat oppivansa korkeakouluopintojen aikana.</a:t>
            </a:r>
            <a:r>
              <a:rPr lang="en-US" sz="1200" b="0" i="0" kern="1200" dirty="0">
                <a:solidFill>
                  <a:schemeClr val="tx1"/>
                </a:solidFill>
                <a:effectLst/>
                <a:latin typeface="+mn-lt"/>
                <a:ea typeface="+mn-ea"/>
                <a:cs typeface="+mn-cs"/>
              </a:rPr>
              <a:t>​</a:t>
            </a:r>
          </a:p>
          <a:p>
            <a:pPr rtl="0" fontAlgn="base"/>
            <a:r>
              <a:rPr lang="fi-FI" sz="1200" b="0" i="0" kern="1200" dirty="0">
                <a:solidFill>
                  <a:schemeClr val="tx1"/>
                </a:solidFill>
                <a:effectLst/>
                <a:latin typeface="+mn-lt"/>
                <a:ea typeface="+mn-ea"/>
                <a:cs typeface="+mn-cs"/>
              </a:rPr>
              <a:t>​</a:t>
            </a:r>
          </a:p>
          <a:p>
            <a:pPr fontAlgn="base"/>
            <a:r>
              <a:rPr lang="fi-FI" sz="1200" b="0" i="0" u="none" strike="noStrike" kern="1200" dirty="0">
                <a:solidFill>
                  <a:schemeClr val="tx1"/>
                </a:solidFill>
                <a:effectLst/>
                <a:latin typeface="+mn-lt"/>
                <a:ea typeface="+mn-ea"/>
                <a:cs typeface="+mn-cs"/>
              </a:rPr>
              <a:t>Diaan on koostettu tuutoreilta kerättyjä motivaatiotekijäitä Ohjauksen ja työelämätaitojen kehittäminen korkea-asteella –hankkeesta. </a:t>
            </a:r>
            <a:r>
              <a:rPr lang="fi-FI" sz="1200" b="0" i="0" kern="1200" dirty="0">
                <a:solidFill>
                  <a:schemeClr val="tx1"/>
                </a:solidFill>
                <a:effectLst/>
                <a:latin typeface="+mn-lt"/>
                <a:ea typeface="+mn-ea"/>
                <a:cs typeface="+mn-cs"/>
              </a:rPr>
              <a:t>​</a:t>
            </a:r>
            <a:r>
              <a:rPr lang="fi-FI" sz="1200" b="0" i="0" u="none" strike="noStrike" kern="1200" dirty="0">
                <a:solidFill>
                  <a:schemeClr val="tx1"/>
                </a:solidFill>
                <a:effectLst/>
                <a:latin typeface="+mn-lt"/>
                <a:ea typeface="+mn-ea"/>
                <a:cs typeface="+mn-cs"/>
              </a:rPr>
              <a:t>Hankkeen materiaaliin voi tutustua </a:t>
            </a:r>
            <a:r>
              <a:rPr lang="fi-FI" dirty="0"/>
              <a:t>Jyväskylän yliopiston sivuilla: </a:t>
            </a:r>
            <a:r>
              <a:rPr lang="fi-FI" sz="1200" b="0" i="0" u="sng" strike="noStrike" kern="1200" dirty="0">
                <a:solidFill>
                  <a:schemeClr val="tx1"/>
                </a:solidFill>
                <a:effectLst/>
                <a:latin typeface="+mn-lt"/>
                <a:ea typeface="+mn-ea"/>
                <a:cs typeface="+mn-cs"/>
                <a:hlinkClick r:id="rId3"/>
              </a:rPr>
              <a:t>https://jyx.jyu.fi/bitstream/handle/123456789/47643/978-951-39-4497-1.pdf?sequence=1</a:t>
            </a:r>
            <a:r>
              <a:rPr lang="fi-FI" sz="1200" b="0" i="0" u="none" strike="noStrike" kern="1200" dirty="0">
                <a:solidFill>
                  <a:schemeClr val="tx1"/>
                </a:solidFill>
                <a:effectLst/>
                <a:latin typeface="+mn-lt"/>
                <a:ea typeface="+mn-ea"/>
                <a:cs typeface="+mn-cs"/>
              </a:rPr>
              <a:t> </a:t>
            </a:r>
            <a:r>
              <a:rPr lang="fi-FI" sz="1200" b="0" i="0" kern="1200" dirty="0">
                <a:solidFill>
                  <a:schemeClr val="tx1"/>
                </a:solidFill>
                <a:effectLst/>
                <a:latin typeface="+mn-lt"/>
                <a:ea typeface="+mn-ea"/>
                <a:cs typeface="+mn-cs"/>
              </a:rPr>
              <a:t>​</a:t>
            </a:r>
            <a:endParaRPr lang="fi-FI" sz="1200" b="0" i="0" kern="1200" dirty="0">
              <a:solidFill>
                <a:schemeClr val="tx1"/>
              </a:solidFill>
              <a:effectLst/>
              <a:latin typeface="+mn-lt"/>
              <a:cs typeface="Calibri"/>
            </a:endParaRPr>
          </a:p>
          <a:p>
            <a:endParaRPr lang="fi-FI" dirty="0"/>
          </a:p>
        </p:txBody>
      </p:sp>
      <p:sp>
        <p:nvSpPr>
          <p:cNvPr id="4" name="Dian numeron paikkamerkki 3"/>
          <p:cNvSpPr>
            <a:spLocks noGrp="1"/>
          </p:cNvSpPr>
          <p:nvPr>
            <p:ph type="sldNum" sz="quarter" idx="5"/>
          </p:nvPr>
        </p:nvSpPr>
        <p:spPr/>
        <p:txBody>
          <a:bodyPr/>
          <a:lstStyle/>
          <a:p>
            <a:fld id="{19B1DBEE-2529-47DF-8872-751B125E255C}" type="slidenum">
              <a:rPr lang="fi-FI" smtClean="0"/>
              <a:t>9</a:t>
            </a:fld>
            <a:endParaRPr lang="fi-FI"/>
          </a:p>
        </p:txBody>
      </p:sp>
    </p:spTree>
    <p:extLst>
      <p:ext uri="{BB962C8B-B14F-4D97-AF65-F5344CB8AC3E}">
        <p14:creationId xmlns:p14="http://schemas.microsoft.com/office/powerpoint/2010/main" val="3526589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rtl="0" fontAlgn="base"/>
            <a:r>
              <a:rPr lang="fi-FI" sz="1200" b="0" i="0" u="none" strike="noStrike" kern="1200">
                <a:solidFill>
                  <a:schemeClr val="tx1"/>
                </a:solidFill>
                <a:effectLst/>
                <a:latin typeface="+mn-lt"/>
                <a:ea typeface="+mn-ea"/>
                <a:cs typeface="+mn-cs"/>
              </a:rPr>
              <a:t>Tehtävä: Ohjeista tuutorit pohtimaan pareittain/pienryhmissä, miksi he ovat mukana tuutoritoiminnassa.</a:t>
            </a:r>
            <a:r>
              <a:rPr lang="en-US" sz="1200" b="0" i="0" kern="1200">
                <a:solidFill>
                  <a:schemeClr val="tx1"/>
                </a:solidFill>
                <a:effectLst/>
                <a:latin typeface="+mn-lt"/>
                <a:ea typeface="+mn-ea"/>
                <a:cs typeface="+mn-cs"/>
              </a:rPr>
              <a:t>​</a:t>
            </a:r>
          </a:p>
          <a:p>
            <a:pPr rtl="0" fontAlgn="base"/>
            <a:r>
              <a:rPr lang="fi-FI" sz="1200" b="0" i="0" u="none" strike="noStrike" kern="1200">
                <a:solidFill>
                  <a:schemeClr val="tx1"/>
                </a:solidFill>
                <a:effectLst/>
                <a:latin typeface="+mn-lt"/>
                <a:ea typeface="+mn-ea"/>
                <a:cs typeface="+mn-cs"/>
              </a:rPr>
              <a:t>Oppimistoiveista voi muodostaa tavoitteet omalle tuutoritoiminnalle: mitä haluan oppia?</a:t>
            </a:r>
            <a:r>
              <a:rPr lang="en-US" sz="1200" b="0" i="0" kern="1200">
                <a:solidFill>
                  <a:schemeClr val="tx1"/>
                </a:solidFill>
                <a:effectLst/>
                <a:latin typeface="+mn-lt"/>
                <a:ea typeface="+mn-ea"/>
                <a:cs typeface="+mn-cs"/>
              </a:rPr>
              <a:t>​</a:t>
            </a:r>
          </a:p>
          <a:p>
            <a:pPr rtl="0" fontAlgn="base"/>
            <a:r>
              <a:rPr lang="fi-FI" sz="1200" b="0" i="0" u="none" strike="noStrike" kern="1200">
                <a:solidFill>
                  <a:schemeClr val="tx1"/>
                </a:solidFill>
                <a:effectLst/>
                <a:latin typeface="+mn-lt"/>
                <a:ea typeface="+mn-ea"/>
                <a:cs typeface="+mn-cs"/>
              </a:rPr>
              <a:t>Tuutorit voivat kirjoittaa pohdintojaan muistiin tulevaa raportointia varten.</a:t>
            </a:r>
            <a:r>
              <a:rPr lang="en-US" sz="1200" b="0" i="0" kern="1200">
                <a:solidFill>
                  <a:schemeClr val="tx1"/>
                </a:solidFill>
                <a:effectLst/>
                <a:latin typeface="+mn-lt"/>
                <a:ea typeface="+mn-ea"/>
                <a:cs typeface="+mn-cs"/>
              </a:rPr>
              <a:t>​</a:t>
            </a:r>
          </a:p>
          <a:p>
            <a:pPr rtl="0" fontAlgn="base"/>
            <a:r>
              <a:rPr lang="fi-FI" sz="1200" b="0" i="0" u="none" strike="noStrike" kern="1200">
                <a:solidFill>
                  <a:schemeClr val="tx1"/>
                </a:solidFill>
                <a:effectLst/>
                <a:latin typeface="+mn-lt"/>
                <a:ea typeface="+mn-ea"/>
                <a:cs typeface="+mn-cs"/>
              </a:rPr>
              <a:t>Kesto: 1 min. + purku</a:t>
            </a:r>
            <a:r>
              <a:rPr lang="en-US" sz="1200" b="0" i="0" kern="1200">
                <a:solidFill>
                  <a:schemeClr val="tx1"/>
                </a:solidFill>
                <a:effectLst/>
                <a:latin typeface="+mn-lt"/>
                <a:ea typeface="+mn-ea"/>
                <a:cs typeface="+mn-cs"/>
              </a:rPr>
              <a:t>​</a:t>
            </a:r>
          </a:p>
          <a:p>
            <a:endParaRPr lang="fi-FI"/>
          </a:p>
        </p:txBody>
      </p:sp>
      <p:sp>
        <p:nvSpPr>
          <p:cNvPr id="4" name="Dian numeron paikkamerkki 3"/>
          <p:cNvSpPr>
            <a:spLocks noGrp="1"/>
          </p:cNvSpPr>
          <p:nvPr>
            <p:ph type="sldNum" sz="quarter" idx="5"/>
          </p:nvPr>
        </p:nvSpPr>
        <p:spPr/>
        <p:txBody>
          <a:bodyPr/>
          <a:lstStyle/>
          <a:p>
            <a:fld id="{19B1DBEE-2529-47DF-8872-751B125E255C}" type="slidenum">
              <a:rPr lang="fi-FI" smtClean="0"/>
              <a:t>10</a:t>
            </a:fld>
            <a:endParaRPr lang="fi-FI"/>
          </a:p>
        </p:txBody>
      </p:sp>
    </p:spTree>
    <p:extLst>
      <p:ext uri="{BB962C8B-B14F-4D97-AF65-F5344CB8AC3E}">
        <p14:creationId xmlns:p14="http://schemas.microsoft.com/office/powerpoint/2010/main" val="352510245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tsikkodia">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B323D95-BD22-471B-9737-B52DFD97CC31}"/>
              </a:ext>
            </a:extLst>
          </p:cNvPr>
          <p:cNvSpPr/>
          <p:nvPr userDrawn="1"/>
        </p:nvSpPr>
        <p:spPr>
          <a:xfrm>
            <a:off x="243348" y="221226"/>
            <a:ext cx="11710220" cy="638605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pic>
        <p:nvPicPr>
          <p:cNvPr id="11" name="Graphic 10">
            <a:extLst>
              <a:ext uri="{FF2B5EF4-FFF2-40B4-BE49-F238E27FC236}">
                <a16:creationId xmlns:a16="http://schemas.microsoft.com/office/drawing/2014/main" id="{DF2AA9B2-296B-4EA7-89A1-18E3BBAA66A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27433" y="7240"/>
            <a:ext cx="4040900" cy="4057822"/>
          </a:xfrm>
          <a:prstGeom prst="rect">
            <a:avLst/>
          </a:prstGeom>
        </p:spPr>
      </p:pic>
      <p:sp>
        <p:nvSpPr>
          <p:cNvPr id="2" name="Otsikko 1">
            <a:extLst>
              <a:ext uri="{FF2B5EF4-FFF2-40B4-BE49-F238E27FC236}">
                <a16:creationId xmlns:a16="http://schemas.microsoft.com/office/drawing/2014/main" id="{9CD11F6C-F3F6-4118-89CE-9F0DEC3ED7D8}"/>
              </a:ext>
            </a:extLst>
          </p:cNvPr>
          <p:cNvSpPr>
            <a:spLocks noGrp="1"/>
          </p:cNvSpPr>
          <p:nvPr>
            <p:ph type="ctrTitle" hasCustomPrompt="1"/>
          </p:nvPr>
        </p:nvSpPr>
        <p:spPr>
          <a:xfrm>
            <a:off x="810714" y="1243054"/>
            <a:ext cx="4040901" cy="2095053"/>
          </a:xfrm>
        </p:spPr>
        <p:txBody>
          <a:bodyPr anchor="ctr">
            <a:normAutofit/>
          </a:bodyPr>
          <a:lstStyle>
            <a:lvl1pPr algn="ctr">
              <a:defRPr sz="4500" b="1">
                <a:solidFill>
                  <a:srgbClr val="39A1B1"/>
                </a:solidFill>
                <a:latin typeface="+mn-lt"/>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8" name="Otsikko 1">
            <a:extLst>
              <a:ext uri="{FF2B5EF4-FFF2-40B4-BE49-F238E27FC236}">
                <a16:creationId xmlns:a16="http://schemas.microsoft.com/office/drawing/2014/main" id="{8B1E04D6-383D-4B93-BA9D-F06D143E1A2B}"/>
              </a:ext>
            </a:extLst>
          </p:cNvPr>
          <p:cNvSpPr txBox="1">
            <a:spLocks/>
          </p:cNvSpPr>
          <p:nvPr userDrawn="1"/>
        </p:nvSpPr>
        <p:spPr>
          <a:xfrm>
            <a:off x="8417954" y="840583"/>
            <a:ext cx="3821595" cy="41940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5000" b="1" kern="1200">
                <a:solidFill>
                  <a:schemeClr val="accent2"/>
                </a:solidFill>
                <a:latin typeface="+mn-lt"/>
                <a:ea typeface="+mj-ea"/>
                <a:cs typeface="+mj-cs"/>
              </a:defRPr>
            </a:lvl1pPr>
          </a:lstStyle>
          <a:p>
            <a:pPr algn="l"/>
            <a:r>
              <a:rPr lang="fi-FI" sz="2800" dirty="0">
                <a:solidFill>
                  <a:schemeClr val="bg1"/>
                </a:solidFill>
              </a:rPr>
              <a:t>TUUTORIKOULUTUS</a:t>
            </a:r>
          </a:p>
        </p:txBody>
      </p:sp>
      <p:pic>
        <p:nvPicPr>
          <p:cNvPr id="10" name="Picture 9" descr="A picture containing clock, drawing&#10;&#10;Description automatically generated">
            <a:extLst>
              <a:ext uri="{FF2B5EF4-FFF2-40B4-BE49-F238E27FC236}">
                <a16:creationId xmlns:a16="http://schemas.microsoft.com/office/drawing/2014/main" id="{AA58C10D-AAD6-472A-87AC-9919B8B543DA}"/>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510130" y="564818"/>
            <a:ext cx="838717" cy="838717"/>
          </a:xfrm>
          <a:prstGeom prst="rect">
            <a:avLst/>
          </a:prstGeom>
        </p:spPr>
      </p:pic>
      <p:pic>
        <p:nvPicPr>
          <p:cNvPr id="12" name="Picture 11" descr="Neljä hahmoa työskentelemässä pöydän ääressä">
            <a:extLst>
              <a:ext uri="{FF2B5EF4-FFF2-40B4-BE49-F238E27FC236}">
                <a16:creationId xmlns:a16="http://schemas.microsoft.com/office/drawing/2014/main" id="{EC2907B0-32CA-429E-B2CD-6B53B5FE05E9}"/>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5198892" y="2844800"/>
            <a:ext cx="6283478" cy="3255661"/>
          </a:xfrm>
          <a:prstGeom prst="rect">
            <a:avLst/>
          </a:prstGeom>
        </p:spPr>
      </p:pic>
    </p:spTree>
    <p:extLst>
      <p:ext uri="{BB962C8B-B14F-4D97-AF65-F5344CB8AC3E}">
        <p14:creationId xmlns:p14="http://schemas.microsoft.com/office/powerpoint/2010/main" val="11263238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tsikko ja sisältö">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F7D4B7C2-160F-4C2A-8889-C4247D3665B7}"/>
              </a:ext>
            </a:extLst>
          </p:cNvPr>
          <p:cNvSpPr/>
          <p:nvPr userDrawn="1"/>
        </p:nvSpPr>
        <p:spPr>
          <a:xfrm>
            <a:off x="0" y="0"/>
            <a:ext cx="12192000" cy="6858000"/>
          </a:xfrm>
          <a:prstGeom prst="rect">
            <a:avLst/>
          </a:prstGeom>
          <a:solidFill>
            <a:schemeClr val="tx2">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solidFill>
                <a:schemeClr val="accent4"/>
              </a:solidFill>
            </a:endParaRPr>
          </a:p>
        </p:txBody>
      </p:sp>
      <p:sp>
        <p:nvSpPr>
          <p:cNvPr id="14" name="Rectangle 13">
            <a:extLst>
              <a:ext uri="{FF2B5EF4-FFF2-40B4-BE49-F238E27FC236}">
                <a16:creationId xmlns:a16="http://schemas.microsoft.com/office/drawing/2014/main" id="{8A0A3CEB-93FA-4E33-9CC3-761E52F4C0E2}"/>
              </a:ext>
            </a:extLst>
          </p:cNvPr>
          <p:cNvSpPr/>
          <p:nvPr userDrawn="1"/>
        </p:nvSpPr>
        <p:spPr>
          <a:xfrm>
            <a:off x="243348" y="222739"/>
            <a:ext cx="11710220" cy="63832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11" name="Otsikko 1">
            <a:extLst>
              <a:ext uri="{FF2B5EF4-FFF2-40B4-BE49-F238E27FC236}">
                <a16:creationId xmlns:a16="http://schemas.microsoft.com/office/drawing/2014/main" id="{3D695610-6D03-4F9A-A141-FD9E9E3B4B18}"/>
              </a:ext>
            </a:extLst>
          </p:cNvPr>
          <p:cNvSpPr>
            <a:spLocks noGrp="1"/>
          </p:cNvSpPr>
          <p:nvPr>
            <p:ph type="title"/>
          </p:nvPr>
        </p:nvSpPr>
        <p:spPr>
          <a:xfrm>
            <a:off x="838200" y="578495"/>
            <a:ext cx="10515600" cy="958577"/>
          </a:xfrm>
        </p:spPr>
        <p:txBody>
          <a:bodyPr>
            <a:normAutofit/>
          </a:bodyPr>
          <a:lstStyle>
            <a:lvl1pPr>
              <a:defRPr sz="4500" b="1">
                <a:solidFill>
                  <a:srgbClr val="39A1B1"/>
                </a:solidFill>
                <a:latin typeface="+mn-lt"/>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12" name="Sisällön paikkamerkki 2">
            <a:extLst>
              <a:ext uri="{FF2B5EF4-FFF2-40B4-BE49-F238E27FC236}">
                <a16:creationId xmlns:a16="http://schemas.microsoft.com/office/drawing/2014/main" id="{C1A0EE6B-9E72-4DE7-968B-D0585BA6D29C}"/>
              </a:ext>
            </a:extLst>
          </p:cNvPr>
          <p:cNvSpPr>
            <a:spLocks noGrp="1"/>
          </p:cNvSpPr>
          <p:nvPr>
            <p:ph idx="1"/>
          </p:nvPr>
        </p:nvSpPr>
        <p:spPr>
          <a:xfrm>
            <a:off x="853225" y="1753360"/>
            <a:ext cx="10547465" cy="4801267"/>
          </a:xfrm>
        </p:spPr>
        <p:txBody>
          <a:bodyPr/>
          <a:lstStyle>
            <a:lvl1pPr>
              <a:buClr>
                <a:schemeClr val="tx2"/>
              </a:buClr>
              <a:buSzPct val="120000"/>
              <a:defRPr/>
            </a:lvl1pPr>
            <a:lvl2pPr marL="685800" indent="-288000">
              <a:buClr>
                <a:schemeClr val="tx2"/>
              </a:buClr>
              <a:buSzPct val="120000"/>
              <a:buFont typeface="Arial" panose="020B0604020202020204" pitchFamily="34" charset="0"/>
              <a:buChar char="•"/>
              <a:defRPr/>
            </a:lvl2pPr>
          </a:lstStyle>
          <a:p>
            <a:pPr lvl="0"/>
            <a:r>
              <a:rPr lang="fi-FI" dirty="0"/>
              <a:t>Muokkaa tekstin perustyylejä napsauttamalla</a:t>
            </a:r>
          </a:p>
          <a:p>
            <a:pPr lvl="1"/>
            <a:r>
              <a:rPr lang="fi-FI" dirty="0"/>
              <a:t>toinen taso</a:t>
            </a:r>
          </a:p>
        </p:txBody>
      </p:sp>
    </p:spTree>
    <p:extLst>
      <p:ext uri="{BB962C8B-B14F-4D97-AF65-F5344CB8AC3E}">
        <p14:creationId xmlns:p14="http://schemas.microsoft.com/office/powerpoint/2010/main" val="19742858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Otsikko ja sisältö">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CD4D1DD-2C05-477E-B71A-CB554FB0D130}"/>
              </a:ext>
            </a:extLst>
          </p:cNvPr>
          <p:cNvSpPr/>
          <p:nvPr userDrawn="1"/>
        </p:nvSpPr>
        <p:spPr>
          <a:xfrm>
            <a:off x="243348" y="221226"/>
            <a:ext cx="11710220" cy="6386051"/>
          </a:xfrm>
          <a:prstGeom prst="rect">
            <a:avLst/>
          </a:prstGeom>
          <a:solidFill>
            <a:srgbClr val="8564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11" name="Otsikko 1">
            <a:extLst>
              <a:ext uri="{FF2B5EF4-FFF2-40B4-BE49-F238E27FC236}">
                <a16:creationId xmlns:a16="http://schemas.microsoft.com/office/drawing/2014/main" id="{3D695610-6D03-4F9A-A141-FD9E9E3B4B18}"/>
              </a:ext>
            </a:extLst>
          </p:cNvPr>
          <p:cNvSpPr>
            <a:spLocks noGrp="1"/>
          </p:cNvSpPr>
          <p:nvPr>
            <p:ph type="title"/>
          </p:nvPr>
        </p:nvSpPr>
        <p:spPr>
          <a:xfrm>
            <a:off x="838200" y="578495"/>
            <a:ext cx="8980404" cy="958577"/>
          </a:xfrm>
        </p:spPr>
        <p:txBody>
          <a:bodyPr>
            <a:normAutofit/>
          </a:bodyPr>
          <a:lstStyle>
            <a:lvl1pPr>
              <a:defRPr sz="4500" b="1">
                <a:solidFill>
                  <a:schemeClr val="bg1"/>
                </a:solidFill>
              </a:defRPr>
            </a:lvl1pPr>
          </a:lstStyle>
          <a:p>
            <a:r>
              <a:rPr lang="fi-FI"/>
              <a:t>Muokkaa ots. perustyyl. napsautt.</a:t>
            </a:r>
          </a:p>
        </p:txBody>
      </p:sp>
      <p:sp>
        <p:nvSpPr>
          <p:cNvPr id="12" name="Sisällön paikkamerkki 2">
            <a:extLst>
              <a:ext uri="{FF2B5EF4-FFF2-40B4-BE49-F238E27FC236}">
                <a16:creationId xmlns:a16="http://schemas.microsoft.com/office/drawing/2014/main" id="{C1A0EE6B-9E72-4DE7-968B-D0585BA6D29C}"/>
              </a:ext>
            </a:extLst>
          </p:cNvPr>
          <p:cNvSpPr>
            <a:spLocks noGrp="1"/>
          </p:cNvSpPr>
          <p:nvPr>
            <p:ph idx="1"/>
          </p:nvPr>
        </p:nvSpPr>
        <p:spPr>
          <a:xfrm>
            <a:off x="853225" y="1753360"/>
            <a:ext cx="10547465" cy="4801267"/>
          </a:xfrm>
        </p:spPr>
        <p:txBody>
          <a:bodyPr/>
          <a:lstStyle>
            <a:lvl1pPr>
              <a:buClr>
                <a:schemeClr val="bg1"/>
              </a:buClr>
              <a:buSzPct val="120000"/>
              <a:defRPr>
                <a:solidFill>
                  <a:schemeClr val="bg1"/>
                </a:solidFill>
              </a:defRPr>
            </a:lvl1pPr>
            <a:lvl2pPr marL="685800" indent="-288000">
              <a:buClr>
                <a:schemeClr val="bg1"/>
              </a:buClr>
              <a:buSzPct val="120000"/>
              <a:buFont typeface="Arial" panose="020B0604020202020204" pitchFamily="34" charset="0"/>
              <a:buChar char="•"/>
              <a:defRPr>
                <a:solidFill>
                  <a:schemeClr val="bg1"/>
                </a:solidFill>
              </a:defRPr>
            </a:lvl2pPr>
          </a:lstStyle>
          <a:p>
            <a:pPr lvl="0"/>
            <a:r>
              <a:rPr lang="fi-FI"/>
              <a:t>Muokkaa tekstin perustyylejä napsauttamalla</a:t>
            </a:r>
          </a:p>
          <a:p>
            <a:pPr lvl="1"/>
            <a:r>
              <a:rPr lang="fi-FI"/>
              <a:t>toinen taso</a:t>
            </a:r>
          </a:p>
        </p:txBody>
      </p:sp>
      <p:pic>
        <p:nvPicPr>
          <p:cNvPr id="2" name="Graphic 1" descr="Tehtävä">
            <a:extLst>
              <a:ext uri="{FF2B5EF4-FFF2-40B4-BE49-F238E27FC236}">
                <a16:creationId xmlns:a16="http://schemas.microsoft.com/office/drawing/2014/main" id="{D99BEF8E-FE8B-4AE3-8AF9-8787B499A1F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800000">
            <a:off x="10441157" y="605179"/>
            <a:ext cx="1009878" cy="1307662"/>
          </a:xfrm>
          <a:prstGeom prst="rect">
            <a:avLst/>
          </a:prstGeom>
        </p:spPr>
      </p:pic>
    </p:spTree>
    <p:extLst>
      <p:ext uri="{BB962C8B-B14F-4D97-AF65-F5344CB8AC3E}">
        <p14:creationId xmlns:p14="http://schemas.microsoft.com/office/powerpoint/2010/main" val="20850487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Mukautettu asettelu">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52792D0-DF22-4C38-A3CC-887846AAF961}"/>
              </a:ext>
            </a:extLst>
          </p:cNvPr>
          <p:cNvSpPr/>
          <p:nvPr userDrawn="1"/>
        </p:nvSpPr>
        <p:spPr>
          <a:xfrm>
            <a:off x="243348" y="221226"/>
            <a:ext cx="11710220" cy="638605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solidFill>
                <a:srgbClr val="7ECAD5"/>
              </a:solidFill>
            </a:endParaRPr>
          </a:p>
        </p:txBody>
      </p:sp>
      <p:sp>
        <p:nvSpPr>
          <p:cNvPr id="7" name="Otsikko 1">
            <a:extLst>
              <a:ext uri="{FF2B5EF4-FFF2-40B4-BE49-F238E27FC236}">
                <a16:creationId xmlns:a16="http://schemas.microsoft.com/office/drawing/2014/main" id="{2990069F-1EFC-436A-8709-AF0947EA718E}"/>
              </a:ext>
            </a:extLst>
          </p:cNvPr>
          <p:cNvSpPr>
            <a:spLocks noGrp="1"/>
          </p:cNvSpPr>
          <p:nvPr>
            <p:ph type="title"/>
          </p:nvPr>
        </p:nvSpPr>
        <p:spPr>
          <a:xfrm>
            <a:off x="238432" y="2381865"/>
            <a:ext cx="11710220" cy="1961535"/>
          </a:xfrm>
        </p:spPr>
        <p:txBody>
          <a:bodyPr>
            <a:normAutofit/>
          </a:bodyPr>
          <a:lstStyle>
            <a:lvl1pPr algn="ctr">
              <a:defRPr sz="6000" b="1">
                <a:solidFill>
                  <a:schemeClr val="bg1"/>
                </a:solidFill>
                <a:latin typeface="+mn-lt"/>
              </a:defRPr>
            </a:lvl1pPr>
          </a:lstStyle>
          <a:p>
            <a:r>
              <a:rPr lang="fi-FI"/>
              <a:t>Muokkaa ots. perustyyl. napsautt.</a:t>
            </a:r>
          </a:p>
        </p:txBody>
      </p:sp>
      <p:pic>
        <p:nvPicPr>
          <p:cNvPr id="4" name="Picture 3">
            <a:extLst>
              <a:ext uri="{FF2B5EF4-FFF2-40B4-BE49-F238E27FC236}">
                <a16:creationId xmlns:a16="http://schemas.microsoft.com/office/drawing/2014/main" id="{CB594F26-AEE7-4F78-8041-28B11A8439BA}"/>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8432" y="235197"/>
            <a:ext cx="4884713" cy="1580348"/>
          </a:xfrm>
          <a:prstGeom prst="rect">
            <a:avLst/>
          </a:prstGeom>
        </p:spPr>
      </p:pic>
    </p:spTree>
    <p:extLst>
      <p:ext uri="{BB962C8B-B14F-4D97-AF65-F5344CB8AC3E}">
        <p14:creationId xmlns:p14="http://schemas.microsoft.com/office/powerpoint/2010/main" val="28089834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Mukautettu asettelu">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584551-A250-41BF-9693-0127B5FD0558}"/>
              </a:ext>
            </a:extLst>
          </p:cNvPr>
          <p:cNvSpPr/>
          <p:nvPr userDrawn="1"/>
        </p:nvSpPr>
        <p:spPr>
          <a:xfrm>
            <a:off x="243348" y="221226"/>
            <a:ext cx="11710220" cy="6386051"/>
          </a:xfrm>
          <a:prstGeom prst="rect">
            <a:avLst/>
          </a:prstGeom>
          <a:solidFill>
            <a:srgbClr val="8564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pic>
        <p:nvPicPr>
          <p:cNvPr id="5" name="Graphic 4" descr="Tehtävä">
            <a:extLst>
              <a:ext uri="{FF2B5EF4-FFF2-40B4-BE49-F238E27FC236}">
                <a16:creationId xmlns:a16="http://schemas.microsoft.com/office/drawing/2014/main" id="{1B4E1AE4-A457-43D2-8479-A720DFCE825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800000">
            <a:off x="10441157" y="605179"/>
            <a:ext cx="1009878" cy="1307662"/>
          </a:xfrm>
          <a:prstGeom prst="rect">
            <a:avLst/>
          </a:prstGeom>
        </p:spPr>
      </p:pic>
      <p:sp>
        <p:nvSpPr>
          <p:cNvPr id="7" name="Otsikko 1">
            <a:extLst>
              <a:ext uri="{FF2B5EF4-FFF2-40B4-BE49-F238E27FC236}">
                <a16:creationId xmlns:a16="http://schemas.microsoft.com/office/drawing/2014/main" id="{2990069F-1EFC-436A-8709-AF0947EA718E}"/>
              </a:ext>
            </a:extLst>
          </p:cNvPr>
          <p:cNvSpPr>
            <a:spLocks noGrp="1"/>
          </p:cNvSpPr>
          <p:nvPr>
            <p:ph type="title"/>
          </p:nvPr>
        </p:nvSpPr>
        <p:spPr>
          <a:xfrm>
            <a:off x="238432" y="2381865"/>
            <a:ext cx="11710220" cy="1961535"/>
          </a:xfrm>
        </p:spPr>
        <p:txBody>
          <a:bodyPr>
            <a:normAutofit/>
          </a:bodyPr>
          <a:lstStyle>
            <a:lvl1pPr algn="ctr">
              <a:defRPr sz="6000" b="1">
                <a:solidFill>
                  <a:schemeClr val="bg1"/>
                </a:solidFill>
                <a:latin typeface="+mn-lt"/>
              </a:defRPr>
            </a:lvl1pPr>
          </a:lstStyle>
          <a:p>
            <a:r>
              <a:rPr lang="fi-FI"/>
              <a:t>Muokkaa ots. perustyyl. napsautt.</a:t>
            </a:r>
          </a:p>
        </p:txBody>
      </p:sp>
    </p:spTree>
    <p:extLst>
      <p:ext uri="{BB962C8B-B14F-4D97-AF65-F5344CB8AC3E}">
        <p14:creationId xmlns:p14="http://schemas.microsoft.com/office/powerpoint/2010/main" val="16976567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Otsikko ja sisältö">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CD4D1DD-2C05-477E-B71A-CB554FB0D130}"/>
              </a:ext>
            </a:extLst>
          </p:cNvPr>
          <p:cNvSpPr/>
          <p:nvPr userDrawn="1"/>
        </p:nvSpPr>
        <p:spPr>
          <a:xfrm>
            <a:off x="243348" y="221226"/>
            <a:ext cx="11710220" cy="6386051"/>
          </a:xfrm>
          <a:prstGeom prst="rect">
            <a:avLst/>
          </a:prstGeom>
          <a:solidFill>
            <a:srgbClr val="8564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11" name="Otsikko 1">
            <a:extLst>
              <a:ext uri="{FF2B5EF4-FFF2-40B4-BE49-F238E27FC236}">
                <a16:creationId xmlns:a16="http://schemas.microsoft.com/office/drawing/2014/main" id="{3D695610-6D03-4F9A-A141-FD9E9E3B4B18}"/>
              </a:ext>
            </a:extLst>
          </p:cNvPr>
          <p:cNvSpPr>
            <a:spLocks noGrp="1"/>
          </p:cNvSpPr>
          <p:nvPr>
            <p:ph type="title"/>
          </p:nvPr>
        </p:nvSpPr>
        <p:spPr>
          <a:xfrm>
            <a:off x="838200" y="578495"/>
            <a:ext cx="8980404" cy="958577"/>
          </a:xfrm>
        </p:spPr>
        <p:txBody>
          <a:bodyPr>
            <a:normAutofit/>
          </a:bodyPr>
          <a:lstStyle>
            <a:lvl1pPr>
              <a:defRPr sz="4500" b="1">
                <a:solidFill>
                  <a:schemeClr val="bg1"/>
                </a:solidFill>
              </a:defRPr>
            </a:lvl1pPr>
          </a:lstStyle>
          <a:p>
            <a:r>
              <a:rPr lang="fi-FI"/>
              <a:t>Muokkaa ots. perustyyl. napsautt.</a:t>
            </a:r>
          </a:p>
        </p:txBody>
      </p:sp>
      <p:sp>
        <p:nvSpPr>
          <p:cNvPr id="12" name="Sisällön paikkamerkki 2">
            <a:extLst>
              <a:ext uri="{FF2B5EF4-FFF2-40B4-BE49-F238E27FC236}">
                <a16:creationId xmlns:a16="http://schemas.microsoft.com/office/drawing/2014/main" id="{C1A0EE6B-9E72-4DE7-968B-D0585BA6D29C}"/>
              </a:ext>
            </a:extLst>
          </p:cNvPr>
          <p:cNvSpPr>
            <a:spLocks noGrp="1"/>
          </p:cNvSpPr>
          <p:nvPr>
            <p:ph idx="1"/>
          </p:nvPr>
        </p:nvSpPr>
        <p:spPr>
          <a:xfrm>
            <a:off x="853225" y="1753360"/>
            <a:ext cx="10547465" cy="4801267"/>
          </a:xfrm>
        </p:spPr>
        <p:txBody>
          <a:bodyPr/>
          <a:lstStyle>
            <a:lvl1pPr>
              <a:buClr>
                <a:schemeClr val="bg1"/>
              </a:buClr>
              <a:buSzPct val="120000"/>
              <a:defRPr>
                <a:solidFill>
                  <a:schemeClr val="bg1"/>
                </a:solidFill>
              </a:defRPr>
            </a:lvl1pPr>
            <a:lvl2pPr marL="685800" indent="-288000">
              <a:buClr>
                <a:schemeClr val="bg1"/>
              </a:buClr>
              <a:buSzPct val="120000"/>
              <a:buFont typeface="Arial" panose="020B0604020202020204" pitchFamily="34" charset="0"/>
              <a:buChar char="•"/>
              <a:defRPr>
                <a:solidFill>
                  <a:schemeClr val="bg1"/>
                </a:solidFill>
              </a:defRPr>
            </a:lvl2pPr>
          </a:lstStyle>
          <a:p>
            <a:pPr lvl="0"/>
            <a:r>
              <a:rPr lang="fi-FI"/>
              <a:t>Muokkaa tekstin perustyylejä napsauttamalla</a:t>
            </a:r>
          </a:p>
          <a:p>
            <a:pPr lvl="1"/>
            <a:r>
              <a:rPr lang="fi-FI"/>
              <a:t>toinen taso</a:t>
            </a:r>
          </a:p>
        </p:txBody>
      </p:sp>
      <p:pic>
        <p:nvPicPr>
          <p:cNvPr id="2" name="Graphic 1" descr="Tehtävä">
            <a:extLst>
              <a:ext uri="{FF2B5EF4-FFF2-40B4-BE49-F238E27FC236}">
                <a16:creationId xmlns:a16="http://schemas.microsoft.com/office/drawing/2014/main" id="{D99BEF8E-FE8B-4AE3-8AF9-8787B499A1F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800000">
            <a:off x="10441157" y="605179"/>
            <a:ext cx="1009878" cy="1307662"/>
          </a:xfrm>
          <a:prstGeom prst="rect">
            <a:avLst/>
          </a:prstGeom>
        </p:spPr>
      </p:pic>
    </p:spTree>
    <p:extLst>
      <p:ext uri="{BB962C8B-B14F-4D97-AF65-F5344CB8AC3E}">
        <p14:creationId xmlns:p14="http://schemas.microsoft.com/office/powerpoint/2010/main" val="35334176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Mukautettu asettelu">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584551-A250-41BF-9693-0127B5FD0558}"/>
              </a:ext>
            </a:extLst>
          </p:cNvPr>
          <p:cNvSpPr/>
          <p:nvPr userDrawn="1"/>
        </p:nvSpPr>
        <p:spPr>
          <a:xfrm>
            <a:off x="243348" y="221226"/>
            <a:ext cx="11710220" cy="6386051"/>
          </a:xfrm>
          <a:prstGeom prst="rect">
            <a:avLst/>
          </a:prstGeom>
          <a:solidFill>
            <a:srgbClr val="8564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pic>
        <p:nvPicPr>
          <p:cNvPr id="5" name="Graphic 4" descr="Tehtävä">
            <a:extLst>
              <a:ext uri="{FF2B5EF4-FFF2-40B4-BE49-F238E27FC236}">
                <a16:creationId xmlns:a16="http://schemas.microsoft.com/office/drawing/2014/main" id="{1B4E1AE4-A457-43D2-8479-A720DFCE825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800000">
            <a:off x="10441157" y="605179"/>
            <a:ext cx="1009878" cy="1307662"/>
          </a:xfrm>
          <a:prstGeom prst="rect">
            <a:avLst/>
          </a:prstGeom>
        </p:spPr>
      </p:pic>
      <p:sp>
        <p:nvSpPr>
          <p:cNvPr id="7" name="Otsikko 1">
            <a:extLst>
              <a:ext uri="{FF2B5EF4-FFF2-40B4-BE49-F238E27FC236}">
                <a16:creationId xmlns:a16="http://schemas.microsoft.com/office/drawing/2014/main" id="{2990069F-1EFC-436A-8709-AF0947EA718E}"/>
              </a:ext>
            </a:extLst>
          </p:cNvPr>
          <p:cNvSpPr>
            <a:spLocks noGrp="1"/>
          </p:cNvSpPr>
          <p:nvPr>
            <p:ph type="title"/>
          </p:nvPr>
        </p:nvSpPr>
        <p:spPr>
          <a:xfrm>
            <a:off x="238432" y="2381865"/>
            <a:ext cx="11710220" cy="1961535"/>
          </a:xfrm>
        </p:spPr>
        <p:txBody>
          <a:bodyPr>
            <a:normAutofit/>
          </a:bodyPr>
          <a:lstStyle>
            <a:lvl1pPr algn="ctr">
              <a:defRPr sz="6000" b="1">
                <a:solidFill>
                  <a:schemeClr val="bg1"/>
                </a:solidFill>
                <a:latin typeface="+mn-lt"/>
              </a:defRPr>
            </a:lvl1pPr>
          </a:lstStyle>
          <a:p>
            <a:r>
              <a:rPr lang="fi-FI"/>
              <a:t>Muokkaa ots. perustyyl. napsautt.</a:t>
            </a:r>
          </a:p>
        </p:txBody>
      </p:sp>
    </p:spTree>
    <p:extLst>
      <p:ext uri="{BB962C8B-B14F-4D97-AF65-F5344CB8AC3E}">
        <p14:creationId xmlns:p14="http://schemas.microsoft.com/office/powerpoint/2010/main" val="34184914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3_Otsikko ja sisältö_F">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CD4D1DD-2C05-477E-B71A-CB554FB0D130}"/>
              </a:ext>
            </a:extLst>
          </p:cNvPr>
          <p:cNvSpPr/>
          <p:nvPr/>
        </p:nvSpPr>
        <p:spPr>
          <a:xfrm>
            <a:off x="243348" y="221226"/>
            <a:ext cx="11710220" cy="6386051"/>
          </a:xfrm>
          <a:prstGeom prst="rect">
            <a:avLst/>
          </a:prstGeom>
          <a:solidFill>
            <a:srgbClr val="8564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11" name="Otsikko 1">
            <a:extLst>
              <a:ext uri="{FF2B5EF4-FFF2-40B4-BE49-F238E27FC236}">
                <a16:creationId xmlns:a16="http://schemas.microsoft.com/office/drawing/2014/main" id="{3D695610-6D03-4F9A-A141-FD9E9E3B4B18}"/>
              </a:ext>
            </a:extLst>
          </p:cNvPr>
          <p:cNvSpPr>
            <a:spLocks noGrp="1"/>
          </p:cNvSpPr>
          <p:nvPr>
            <p:ph type="title"/>
          </p:nvPr>
        </p:nvSpPr>
        <p:spPr>
          <a:xfrm>
            <a:off x="838200" y="578495"/>
            <a:ext cx="8980404" cy="958577"/>
          </a:xfrm>
        </p:spPr>
        <p:txBody>
          <a:bodyPr>
            <a:normAutofit/>
          </a:bodyPr>
          <a:lstStyle>
            <a:lvl1pPr>
              <a:defRPr sz="4500" b="1">
                <a:solidFill>
                  <a:schemeClr val="bg1"/>
                </a:solidFill>
              </a:defRPr>
            </a:lvl1pPr>
          </a:lstStyle>
          <a:p>
            <a:r>
              <a:rPr lang="fi-FI"/>
              <a:t>Muokkaa ots. perustyyl. napsautt.</a:t>
            </a:r>
          </a:p>
        </p:txBody>
      </p:sp>
      <p:sp>
        <p:nvSpPr>
          <p:cNvPr id="12" name="Sisällön paikkamerkki 2">
            <a:extLst>
              <a:ext uri="{FF2B5EF4-FFF2-40B4-BE49-F238E27FC236}">
                <a16:creationId xmlns:a16="http://schemas.microsoft.com/office/drawing/2014/main" id="{C1A0EE6B-9E72-4DE7-968B-D0585BA6D29C}"/>
              </a:ext>
            </a:extLst>
          </p:cNvPr>
          <p:cNvSpPr>
            <a:spLocks noGrp="1"/>
          </p:cNvSpPr>
          <p:nvPr>
            <p:ph idx="1"/>
          </p:nvPr>
        </p:nvSpPr>
        <p:spPr>
          <a:xfrm>
            <a:off x="853225" y="1753360"/>
            <a:ext cx="10547465" cy="4801267"/>
          </a:xfrm>
        </p:spPr>
        <p:txBody>
          <a:bodyPr/>
          <a:lstStyle>
            <a:lvl1pPr>
              <a:buClr>
                <a:schemeClr val="bg1"/>
              </a:buClr>
              <a:buSzPct val="120000"/>
              <a:defRPr>
                <a:solidFill>
                  <a:schemeClr val="bg1"/>
                </a:solidFill>
              </a:defRPr>
            </a:lvl1pPr>
            <a:lvl2pPr marL="685800" indent="-288000">
              <a:buClr>
                <a:schemeClr val="bg1"/>
              </a:buClr>
              <a:buSzPct val="120000"/>
              <a:buFont typeface="Arial" panose="020B0604020202020204" pitchFamily="34" charset="0"/>
              <a:buChar char="•"/>
              <a:defRPr>
                <a:solidFill>
                  <a:schemeClr val="bg1"/>
                </a:solidFill>
              </a:defRPr>
            </a:lvl2pPr>
          </a:lstStyle>
          <a:p>
            <a:pPr lvl="0"/>
            <a:r>
              <a:rPr lang="fi-FI"/>
              <a:t>Muokkaa tekstin perustyylejä napsauttamalla</a:t>
            </a:r>
          </a:p>
          <a:p>
            <a:pPr lvl="1"/>
            <a:r>
              <a:rPr lang="fi-FI"/>
              <a:t>toinen taso</a:t>
            </a:r>
          </a:p>
        </p:txBody>
      </p:sp>
      <p:pic>
        <p:nvPicPr>
          <p:cNvPr id="2" name="Graphic 1" descr="Tehtävä sopii myös fukseille">
            <a:extLst>
              <a:ext uri="{FF2B5EF4-FFF2-40B4-BE49-F238E27FC236}">
                <a16:creationId xmlns:a16="http://schemas.microsoft.com/office/drawing/2014/main" id="{D99BEF8E-FE8B-4AE3-8AF9-8787B499A1F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800000">
            <a:off x="10441157" y="605179"/>
            <a:ext cx="1009878" cy="1307662"/>
          </a:xfrm>
          <a:prstGeom prst="rect">
            <a:avLst/>
          </a:prstGeom>
        </p:spPr>
      </p:pic>
      <p:sp>
        <p:nvSpPr>
          <p:cNvPr id="7" name="Otsikko 1">
            <a:extLst>
              <a:ext uri="{FF2B5EF4-FFF2-40B4-BE49-F238E27FC236}">
                <a16:creationId xmlns:a16="http://schemas.microsoft.com/office/drawing/2014/main" id="{FECBAF95-F74A-4D60-8830-94608AA636F7}"/>
              </a:ext>
            </a:extLst>
          </p:cNvPr>
          <p:cNvSpPr txBox="1">
            <a:spLocks/>
          </p:cNvSpPr>
          <p:nvPr userDrawn="1"/>
        </p:nvSpPr>
        <p:spPr>
          <a:xfrm>
            <a:off x="10428481" y="993062"/>
            <a:ext cx="849119" cy="95857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500" b="1" kern="1200">
                <a:solidFill>
                  <a:schemeClr val="bg1"/>
                </a:solidFill>
                <a:latin typeface="+mn-lt"/>
                <a:ea typeface="+mj-ea"/>
                <a:cs typeface="+mj-cs"/>
              </a:defRPr>
            </a:lvl1pPr>
          </a:lstStyle>
          <a:p>
            <a:pPr algn="ctr"/>
            <a:r>
              <a:rPr lang="en-US" sz="4000" dirty="0">
                <a:solidFill>
                  <a:schemeClr val="accent1"/>
                </a:solidFill>
              </a:rPr>
              <a:t>F</a:t>
            </a:r>
            <a:endParaRPr lang="fi-FI" sz="4000" dirty="0">
              <a:solidFill>
                <a:schemeClr val="accent1"/>
              </a:solidFill>
            </a:endParaRPr>
          </a:p>
        </p:txBody>
      </p:sp>
    </p:spTree>
    <p:extLst>
      <p:ext uri="{BB962C8B-B14F-4D97-AF65-F5344CB8AC3E}">
        <p14:creationId xmlns:p14="http://schemas.microsoft.com/office/powerpoint/2010/main" val="34934739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3_Mukautettu asettelu_F">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584551-A250-41BF-9693-0127B5FD0558}"/>
              </a:ext>
            </a:extLst>
          </p:cNvPr>
          <p:cNvSpPr/>
          <p:nvPr/>
        </p:nvSpPr>
        <p:spPr>
          <a:xfrm>
            <a:off x="243348" y="221226"/>
            <a:ext cx="11710220" cy="6386051"/>
          </a:xfrm>
          <a:prstGeom prst="rect">
            <a:avLst/>
          </a:prstGeom>
          <a:solidFill>
            <a:srgbClr val="8564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pic>
        <p:nvPicPr>
          <p:cNvPr id="5" name="Graphic 4" descr="Tehtävä sopii myös fukseille">
            <a:extLst>
              <a:ext uri="{FF2B5EF4-FFF2-40B4-BE49-F238E27FC236}">
                <a16:creationId xmlns:a16="http://schemas.microsoft.com/office/drawing/2014/main" id="{1B4E1AE4-A457-43D2-8479-A720DFCE825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800000">
            <a:off x="10441157" y="605179"/>
            <a:ext cx="1009878" cy="1307662"/>
          </a:xfrm>
          <a:prstGeom prst="rect">
            <a:avLst/>
          </a:prstGeom>
        </p:spPr>
      </p:pic>
      <p:sp>
        <p:nvSpPr>
          <p:cNvPr id="7" name="Otsikko 1">
            <a:extLst>
              <a:ext uri="{FF2B5EF4-FFF2-40B4-BE49-F238E27FC236}">
                <a16:creationId xmlns:a16="http://schemas.microsoft.com/office/drawing/2014/main" id="{2990069F-1EFC-436A-8709-AF0947EA718E}"/>
              </a:ext>
            </a:extLst>
          </p:cNvPr>
          <p:cNvSpPr>
            <a:spLocks noGrp="1"/>
          </p:cNvSpPr>
          <p:nvPr>
            <p:ph type="title"/>
          </p:nvPr>
        </p:nvSpPr>
        <p:spPr>
          <a:xfrm>
            <a:off x="238432" y="2381865"/>
            <a:ext cx="11710220" cy="1961535"/>
          </a:xfrm>
        </p:spPr>
        <p:txBody>
          <a:bodyPr>
            <a:normAutofit/>
          </a:bodyPr>
          <a:lstStyle>
            <a:lvl1pPr algn="ctr">
              <a:defRPr sz="6000" b="1">
                <a:solidFill>
                  <a:schemeClr val="bg1"/>
                </a:solidFill>
                <a:latin typeface="+mn-lt"/>
              </a:defRPr>
            </a:lvl1pPr>
          </a:lstStyle>
          <a:p>
            <a:r>
              <a:rPr lang="fi-FI"/>
              <a:t>Muokkaa ots. perustyyl. napsautt.</a:t>
            </a:r>
          </a:p>
        </p:txBody>
      </p:sp>
      <p:sp>
        <p:nvSpPr>
          <p:cNvPr id="6" name="Otsikko 1">
            <a:extLst>
              <a:ext uri="{FF2B5EF4-FFF2-40B4-BE49-F238E27FC236}">
                <a16:creationId xmlns:a16="http://schemas.microsoft.com/office/drawing/2014/main" id="{3F9C25DC-D7DE-4BE1-8169-B62640358757}"/>
              </a:ext>
            </a:extLst>
          </p:cNvPr>
          <p:cNvSpPr txBox="1">
            <a:spLocks/>
          </p:cNvSpPr>
          <p:nvPr userDrawn="1"/>
        </p:nvSpPr>
        <p:spPr>
          <a:xfrm>
            <a:off x="10428481" y="993062"/>
            <a:ext cx="849119" cy="95857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500" b="1" kern="1200">
                <a:solidFill>
                  <a:schemeClr val="bg1"/>
                </a:solidFill>
                <a:latin typeface="+mn-lt"/>
                <a:ea typeface="+mj-ea"/>
                <a:cs typeface="+mj-cs"/>
              </a:defRPr>
            </a:lvl1pPr>
          </a:lstStyle>
          <a:p>
            <a:pPr algn="ctr"/>
            <a:r>
              <a:rPr lang="en-US" sz="4000" dirty="0">
                <a:solidFill>
                  <a:schemeClr val="accent1"/>
                </a:solidFill>
              </a:rPr>
              <a:t>F</a:t>
            </a:r>
            <a:endParaRPr lang="fi-FI" sz="4000" dirty="0">
              <a:solidFill>
                <a:schemeClr val="accent1"/>
              </a:solidFill>
            </a:endParaRPr>
          </a:p>
        </p:txBody>
      </p:sp>
    </p:spTree>
    <p:extLst>
      <p:ext uri="{BB962C8B-B14F-4D97-AF65-F5344CB8AC3E}">
        <p14:creationId xmlns:p14="http://schemas.microsoft.com/office/powerpoint/2010/main" val="13213635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E482F0F-B781-4D67-8C08-0162C72ED3DE}"/>
              </a:ext>
            </a:extLst>
          </p:cNvPr>
          <p:cNvSpPr/>
          <p:nvPr userDrawn="1"/>
        </p:nvSpPr>
        <p:spPr>
          <a:xfrm>
            <a:off x="243348" y="222739"/>
            <a:ext cx="11710220" cy="63832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2" name="Otsikon paikkamerkki 1">
            <a:extLst>
              <a:ext uri="{FF2B5EF4-FFF2-40B4-BE49-F238E27FC236}">
                <a16:creationId xmlns:a16="http://schemas.microsoft.com/office/drawing/2014/main" id="{F6C6B498-3E4C-4323-8248-09F9A86D1E5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Tekstin paikkamerkki 2">
            <a:extLst>
              <a:ext uri="{FF2B5EF4-FFF2-40B4-BE49-F238E27FC236}">
                <a16:creationId xmlns:a16="http://schemas.microsoft.com/office/drawing/2014/main" id="{AE45DEB1-B38E-44A1-B677-573B8E3404D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dirty="0"/>
              <a:t>Muokkaa tekstin perustyylejä</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Päivämäärän paikkamerkki 3">
            <a:extLst>
              <a:ext uri="{FF2B5EF4-FFF2-40B4-BE49-F238E27FC236}">
                <a16:creationId xmlns:a16="http://schemas.microsoft.com/office/drawing/2014/main" id="{7895112B-40C8-4D2C-88E5-96448E766C3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8DCFEF-6123-43F7-A16B-E0B0950DF819}" type="datetimeFigureOut">
              <a:rPr lang="fi-FI" smtClean="0"/>
              <a:t>23.04.2021</a:t>
            </a:fld>
            <a:endParaRPr lang="fi-FI"/>
          </a:p>
        </p:txBody>
      </p:sp>
      <p:sp>
        <p:nvSpPr>
          <p:cNvPr id="5" name="Alatunnisteen paikkamerkki 4">
            <a:extLst>
              <a:ext uri="{FF2B5EF4-FFF2-40B4-BE49-F238E27FC236}">
                <a16:creationId xmlns:a16="http://schemas.microsoft.com/office/drawing/2014/main" id="{E4C2E41B-6ADA-4BA2-8BE5-F286F5E5E9B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
        <p:nvSpPr>
          <p:cNvPr id="6" name="Dian numeron paikkamerkki 5">
            <a:extLst>
              <a:ext uri="{FF2B5EF4-FFF2-40B4-BE49-F238E27FC236}">
                <a16:creationId xmlns:a16="http://schemas.microsoft.com/office/drawing/2014/main" id="{54381D9E-F160-4E60-8161-FAB3A524AA6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6F085E-3A8E-4055-BB30-45B5673F5341}" type="slidenum">
              <a:rPr lang="fi-FI" smtClean="0"/>
              <a:t>‹#›</a:t>
            </a:fld>
            <a:endParaRPr lang="fi-FI"/>
          </a:p>
        </p:txBody>
      </p:sp>
    </p:spTree>
    <p:extLst>
      <p:ext uri="{BB962C8B-B14F-4D97-AF65-F5344CB8AC3E}">
        <p14:creationId xmlns:p14="http://schemas.microsoft.com/office/powerpoint/2010/main" val="20822387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2" r:id="rId3"/>
    <p:sldLayoutId id="2147483661" r:id="rId4"/>
    <p:sldLayoutId id="2147483663" r:id="rId5"/>
    <p:sldLayoutId id="2147483664" r:id="rId6"/>
    <p:sldLayoutId id="2147483665" r:id="rId7"/>
    <p:sldLayoutId id="2147483666" r:id="rId8"/>
    <p:sldLayoutId id="2147483667" r:id="rId9"/>
  </p:sldLayoutIdLst>
  <p:txStyles>
    <p:titleStyle>
      <a:lvl1pPr algn="l" defTabSz="914400" rtl="0" eaLnBrk="1" latinLnBrk="0" hangingPunct="1">
        <a:lnSpc>
          <a:spcPct val="90000"/>
        </a:lnSpc>
        <a:spcBef>
          <a:spcPct val="0"/>
        </a:spcBef>
        <a:buNone/>
        <a:defRPr sz="4500" b="1" kern="1200">
          <a:solidFill>
            <a:srgbClr val="39A1B1"/>
          </a:solidFill>
          <a:latin typeface="+mn-lt"/>
          <a:ea typeface="+mj-ea"/>
          <a:cs typeface="+mj-cs"/>
        </a:defRPr>
      </a:lvl1pPr>
    </p:titleStyle>
    <p:bodyStyle>
      <a:lvl1pPr marL="228600" indent="-228600" algn="l" defTabSz="914400" rtl="0" eaLnBrk="1" latinLnBrk="0" hangingPunct="1">
        <a:lnSpc>
          <a:spcPct val="90000"/>
        </a:lnSpc>
        <a:spcBef>
          <a:spcPts val="1000"/>
        </a:spcBef>
        <a:buClr>
          <a:schemeClr val="tx2"/>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tx2"/>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tx2"/>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2"/>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ehyt.fi/tuote/osaava-tuutori-opiskelijatuutorin-tehtavakirja/"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www.ehyt.fi/kupla" TargetMode="External"/></Relationships>
</file>

<file path=ppt/slides/_rels/slide10.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 Id="rId9" Type="http://schemas.openxmlformats.org/officeDocument/2006/relationships/image" Target="../media/image12.sv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10" Type="http://schemas.openxmlformats.org/officeDocument/2006/relationships/image" Target="../media/image15.png"/><Relationship Id="rId4" Type="http://schemas.openxmlformats.org/officeDocument/2006/relationships/diagramLayout" Target="../diagrams/layout7.xml"/><Relationship Id="rId9" Type="http://schemas.openxmlformats.org/officeDocument/2006/relationships/image" Target="../media/image14.sv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6.png"/><Relationship Id="rId7" Type="http://schemas.openxmlformats.org/officeDocument/2006/relationships/image" Target="../media/image19.jpe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10" Type="http://schemas.openxmlformats.org/officeDocument/2006/relationships/image" Target="../media/image22.jpeg"/><Relationship Id="rId4" Type="http://schemas.openxmlformats.org/officeDocument/2006/relationships/hyperlink" Target="http://creativecommons.org/licenses/by/4.0/" TargetMode="External"/><Relationship Id="rId9" Type="http://schemas.openxmlformats.org/officeDocument/2006/relationships/image" Target="../media/image21.jpeg"/></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sv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445E08A-BF50-4A93-A360-E5FB7A658357}"/>
              </a:ext>
            </a:extLst>
          </p:cNvPr>
          <p:cNvSpPr>
            <a:spLocks noGrp="1"/>
          </p:cNvSpPr>
          <p:nvPr>
            <p:ph type="title"/>
          </p:nvPr>
        </p:nvSpPr>
        <p:spPr/>
        <p:txBody>
          <a:bodyPr/>
          <a:lstStyle/>
          <a:p>
            <a:r>
              <a:rPr lang="fi-FI" dirty="0"/>
              <a:t>Ohjeita kouluttajalle</a:t>
            </a:r>
          </a:p>
        </p:txBody>
      </p:sp>
      <p:sp>
        <p:nvSpPr>
          <p:cNvPr id="3" name="Sisällön paikkamerkki 2">
            <a:extLst>
              <a:ext uri="{FF2B5EF4-FFF2-40B4-BE49-F238E27FC236}">
                <a16:creationId xmlns:a16="http://schemas.microsoft.com/office/drawing/2014/main" id="{53272301-D81B-408E-9146-62EDE0470887}"/>
              </a:ext>
            </a:extLst>
          </p:cNvPr>
          <p:cNvSpPr>
            <a:spLocks noGrp="1"/>
          </p:cNvSpPr>
          <p:nvPr>
            <p:ph idx="1"/>
          </p:nvPr>
        </p:nvSpPr>
        <p:spPr/>
        <p:txBody>
          <a:bodyPr/>
          <a:lstStyle/>
          <a:p>
            <a:r>
              <a:rPr lang="fi-FI" dirty="0"/>
              <a:t>KUPLA-tuutorikoulutus 1/6. Versio</a:t>
            </a:r>
            <a:r>
              <a:rPr lang="fi-FI" dirty="0">
                <a:cs typeface="Calibri"/>
              </a:rPr>
              <a:t> 2.2, julkaistu 23.4.2021, parannettu esityksen saavutettavuutta. </a:t>
            </a:r>
          </a:p>
          <a:p>
            <a:r>
              <a:rPr lang="fi-FI" dirty="0"/>
              <a:t>Kouluttajan ohjeet löytyvät diojen muistiinpanoista (</a:t>
            </a:r>
            <a:r>
              <a:rPr lang="fi-FI" dirty="0" err="1"/>
              <a:t>speaker</a:t>
            </a:r>
            <a:r>
              <a:rPr lang="fi-FI" dirty="0"/>
              <a:t> </a:t>
            </a:r>
            <a:r>
              <a:rPr lang="fi-FI" dirty="0" err="1"/>
              <a:t>notes</a:t>
            </a:r>
            <a:r>
              <a:rPr lang="fi-FI" dirty="0"/>
              <a:t>). Tuutoreille voit jakaa esitystä PDF-muodossa.</a:t>
            </a:r>
          </a:p>
          <a:p>
            <a:r>
              <a:rPr lang="fi-FI" dirty="0"/>
              <a:t>Kyseessä ei ole tuutorin itseopiskelumateriaali, toki tuutorina voit materiaalia selailla ja siitä inspiroitua. Opiskelijatuutorin tehtäväkirjan löydät </a:t>
            </a:r>
            <a:r>
              <a:rPr lang="fi-FI" dirty="0">
                <a:hlinkClick r:id="rId3"/>
              </a:rPr>
              <a:t>täältä</a:t>
            </a:r>
            <a:r>
              <a:rPr lang="fi-FI" dirty="0"/>
              <a:t>.</a:t>
            </a:r>
          </a:p>
          <a:p>
            <a:r>
              <a:rPr lang="fi-FI" dirty="0"/>
              <a:t>Muut KUPLA-materiaalit löydät </a:t>
            </a:r>
            <a:r>
              <a:rPr lang="fi-FI" dirty="0">
                <a:hlinkClick r:id="rId4"/>
              </a:rPr>
              <a:t>www.ehyt.fi/kupla</a:t>
            </a:r>
            <a:endParaRPr lang="fi-FI" dirty="0"/>
          </a:p>
          <a:p>
            <a:endParaRPr lang="fi-FI" dirty="0"/>
          </a:p>
        </p:txBody>
      </p:sp>
    </p:spTree>
    <p:extLst>
      <p:ext uri="{BB962C8B-B14F-4D97-AF65-F5344CB8AC3E}">
        <p14:creationId xmlns:p14="http://schemas.microsoft.com/office/powerpoint/2010/main" val="14064763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tsikko 5">
            <a:extLst>
              <a:ext uri="{FF2B5EF4-FFF2-40B4-BE49-F238E27FC236}">
                <a16:creationId xmlns:a16="http://schemas.microsoft.com/office/drawing/2014/main" id="{319ED50B-2482-4D62-A442-D8755D73EE3E}"/>
              </a:ext>
            </a:extLst>
          </p:cNvPr>
          <p:cNvSpPr>
            <a:spLocks noGrp="1"/>
          </p:cNvSpPr>
          <p:nvPr>
            <p:ph type="title"/>
          </p:nvPr>
        </p:nvSpPr>
        <p:spPr/>
        <p:txBody>
          <a:bodyPr/>
          <a:lstStyle/>
          <a:p>
            <a:r>
              <a:rPr lang="fi-FI" sz="4500" b="1" kern="1200" dirty="0">
                <a:solidFill>
                  <a:srgbClr val="8564C8"/>
                </a:solidFill>
                <a:effectLst/>
                <a:latin typeface="Calibri" panose="020F0502020204030204" pitchFamily="34" charset="0"/>
                <a:ea typeface="+mj-ea"/>
                <a:cs typeface="+mj-cs"/>
              </a:rPr>
              <a:t>Tehtävä</a:t>
            </a:r>
            <a:endParaRPr lang="fi-FI" dirty="0"/>
          </a:p>
        </p:txBody>
      </p:sp>
      <p:graphicFrame>
        <p:nvGraphicFramePr>
          <p:cNvPr id="4" name="Sisällön paikkamerkki 3" descr="Mitä haluan oppia tuutorina?">
            <a:extLst>
              <a:ext uri="{FF2B5EF4-FFF2-40B4-BE49-F238E27FC236}">
                <a16:creationId xmlns:a16="http://schemas.microsoft.com/office/drawing/2014/main" id="{E5FD9171-E363-443C-AA7A-AD5DFA185910}"/>
              </a:ext>
            </a:extLst>
          </p:cNvPr>
          <p:cNvGraphicFramePr>
            <a:graphicFrameLocks noGrp="1"/>
          </p:cNvGraphicFramePr>
          <p:nvPr>
            <p:ph idx="1"/>
            <p:extLst>
              <p:ext uri="{D42A27DB-BD31-4B8C-83A1-F6EECF244321}">
                <p14:modId xmlns:p14="http://schemas.microsoft.com/office/powerpoint/2010/main" val="2392598540"/>
              </p:ext>
            </p:extLst>
          </p:nvPr>
        </p:nvGraphicFramePr>
        <p:xfrm>
          <a:off x="1767016" y="1742303"/>
          <a:ext cx="8859795" cy="48124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Graphic 3" descr="Opiskelija katsoo peiliin.">
            <a:extLst>
              <a:ext uri="{FF2B5EF4-FFF2-40B4-BE49-F238E27FC236}">
                <a16:creationId xmlns:a16="http://schemas.microsoft.com/office/drawing/2014/main" id="{853D1B84-3243-465B-9833-EC6375CF29F1}"/>
              </a:ext>
              <a:ext uri="{C183D7F6-B498-43B3-948B-1728B52AA6E4}">
                <adec:decorative xmlns:adec="http://schemas.microsoft.com/office/drawing/2017/decorative" val="0"/>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71801" y="3429000"/>
            <a:ext cx="1990429" cy="2863205"/>
          </a:xfrm>
          <a:prstGeom prst="rect">
            <a:avLst/>
          </a:prstGeom>
        </p:spPr>
      </p:pic>
    </p:spTree>
    <p:extLst>
      <p:ext uri="{BB962C8B-B14F-4D97-AF65-F5344CB8AC3E}">
        <p14:creationId xmlns:p14="http://schemas.microsoft.com/office/powerpoint/2010/main" val="33156253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D1E0450-3C48-4856-B51E-91077792C60B}"/>
              </a:ext>
            </a:extLst>
          </p:cNvPr>
          <p:cNvSpPr>
            <a:spLocks noGrp="1"/>
          </p:cNvSpPr>
          <p:nvPr>
            <p:ph type="title"/>
          </p:nvPr>
        </p:nvSpPr>
        <p:spPr/>
        <p:txBody>
          <a:bodyPr/>
          <a:lstStyle/>
          <a:p>
            <a:r>
              <a:rPr lang="fi-FI" dirty="0"/>
              <a:t>Tuutorit kertovat oppineensa toiminnassa​</a:t>
            </a:r>
          </a:p>
        </p:txBody>
      </p:sp>
      <p:sp>
        <p:nvSpPr>
          <p:cNvPr id="3" name="Sisällön paikkamerkki 2">
            <a:extLst>
              <a:ext uri="{FF2B5EF4-FFF2-40B4-BE49-F238E27FC236}">
                <a16:creationId xmlns:a16="http://schemas.microsoft.com/office/drawing/2014/main" id="{12B396F9-E205-46E3-AD94-4E686B9CEBAD}"/>
              </a:ext>
            </a:extLst>
          </p:cNvPr>
          <p:cNvSpPr>
            <a:spLocks noGrp="1"/>
          </p:cNvSpPr>
          <p:nvPr>
            <p:ph idx="1"/>
          </p:nvPr>
        </p:nvSpPr>
        <p:spPr>
          <a:xfrm>
            <a:off x="853225" y="2000496"/>
            <a:ext cx="4336613" cy="3510618"/>
          </a:xfrm>
        </p:spPr>
        <p:txBody>
          <a:bodyPr>
            <a:normAutofit lnSpcReduction="10000"/>
          </a:bodyPr>
          <a:lstStyle/>
          <a:p>
            <a:r>
              <a:rPr lang="fi-FI" dirty="0"/>
              <a:t>Esiintymistä ​</a:t>
            </a:r>
          </a:p>
          <a:p>
            <a:r>
              <a:rPr lang="fi-FI" dirty="0"/>
              <a:t>Vuorovaikutustaitoja​</a:t>
            </a:r>
          </a:p>
          <a:p>
            <a:r>
              <a:rPr lang="fi-FI" dirty="0"/>
              <a:t>Ryhmänohjaustaitoja​</a:t>
            </a:r>
          </a:p>
          <a:p>
            <a:r>
              <a:rPr lang="fi-FI" dirty="0"/>
              <a:t>Organisointitaitoja​</a:t>
            </a:r>
          </a:p>
          <a:p>
            <a:r>
              <a:rPr lang="fi-FI" dirty="0"/>
              <a:t>Suunnittelua​</a:t>
            </a:r>
          </a:p>
          <a:p>
            <a:r>
              <a:rPr lang="fi-FI" dirty="0"/>
              <a:t>Kokonaisuuden hallintaa​</a:t>
            </a:r>
          </a:p>
          <a:p>
            <a:r>
              <a:rPr lang="fi-FI" dirty="0"/>
              <a:t>Oman alan sisältöjä​</a:t>
            </a:r>
          </a:p>
        </p:txBody>
      </p:sp>
      <p:sp>
        <p:nvSpPr>
          <p:cNvPr id="5" name="Nuoli: Oikea 4">
            <a:extLst>
              <a:ext uri="{FF2B5EF4-FFF2-40B4-BE49-F238E27FC236}">
                <a16:creationId xmlns:a16="http://schemas.microsoft.com/office/drawing/2014/main" id="{6A45D6DB-8D21-43CE-87D6-EABEF40F85CB}"/>
              </a:ext>
              <a:ext uri="{C183D7F6-B498-43B3-948B-1728B52AA6E4}">
                <adec:decorative xmlns:adec="http://schemas.microsoft.com/office/drawing/2017/decorative" val="1"/>
              </a:ext>
            </a:extLst>
          </p:cNvPr>
          <p:cNvSpPr/>
          <p:nvPr/>
        </p:nvSpPr>
        <p:spPr>
          <a:xfrm rot="10800000">
            <a:off x="6385809" y="2353455"/>
            <a:ext cx="4100959" cy="2218545"/>
          </a:xfrm>
          <a:prstGeom prst="rightArrow">
            <a:avLst/>
          </a:prstGeom>
          <a:solidFill>
            <a:srgbClr val="7ECA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 name="Sisällön paikkamerkki 2">
            <a:extLst>
              <a:ext uri="{FF2B5EF4-FFF2-40B4-BE49-F238E27FC236}">
                <a16:creationId xmlns:a16="http://schemas.microsoft.com/office/drawing/2014/main" id="{F1D9B2BC-B3D0-4B90-91D0-87724F65F9B8}"/>
              </a:ext>
            </a:extLst>
          </p:cNvPr>
          <p:cNvSpPr txBox="1">
            <a:spLocks/>
          </p:cNvSpPr>
          <p:nvPr/>
        </p:nvSpPr>
        <p:spPr>
          <a:xfrm>
            <a:off x="7480092" y="3252865"/>
            <a:ext cx="2957249" cy="61298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tx2"/>
              </a:buClr>
              <a:buSzPct val="120000"/>
              <a:buFont typeface="Arial" panose="020B0604020202020204" pitchFamily="34" charset="0"/>
              <a:buChar char="•"/>
              <a:defRPr sz="2800" kern="1200">
                <a:solidFill>
                  <a:schemeClr val="tx1"/>
                </a:solidFill>
                <a:latin typeface="+mn-lt"/>
                <a:ea typeface="+mn-ea"/>
                <a:cs typeface="+mn-cs"/>
              </a:defRPr>
            </a:lvl1pPr>
            <a:lvl2pPr marL="685800" indent="-288000" algn="l" defTabSz="914400" rtl="0" eaLnBrk="1" latinLnBrk="0" hangingPunct="1">
              <a:lnSpc>
                <a:spcPct val="90000"/>
              </a:lnSpc>
              <a:spcBef>
                <a:spcPts val="500"/>
              </a:spcBef>
              <a:buClr>
                <a:schemeClr val="tx2"/>
              </a:buClr>
              <a:buSzPct val="120000"/>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tx2"/>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2"/>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i-FI" sz="3000" b="1" dirty="0">
                <a:solidFill>
                  <a:prstClr val="white"/>
                </a:solidFill>
                <a:ea typeface="+mj-ea"/>
                <a:cs typeface="+mj-cs"/>
              </a:rPr>
              <a:t>Työelämätaitoja</a:t>
            </a:r>
            <a:endParaRPr lang="fi-FI" sz="3000" dirty="0"/>
          </a:p>
        </p:txBody>
      </p:sp>
      <p:sp>
        <p:nvSpPr>
          <p:cNvPr id="4" name="Suorakulmio 3">
            <a:extLst>
              <a:ext uri="{FF2B5EF4-FFF2-40B4-BE49-F238E27FC236}">
                <a16:creationId xmlns:a16="http://schemas.microsoft.com/office/drawing/2014/main" id="{8C4E6E77-8A42-4DC9-8069-D0204371AF0B}"/>
              </a:ext>
            </a:extLst>
          </p:cNvPr>
          <p:cNvSpPr/>
          <p:nvPr/>
        </p:nvSpPr>
        <p:spPr>
          <a:xfrm>
            <a:off x="4621428" y="5974538"/>
            <a:ext cx="7191632" cy="369332"/>
          </a:xfrm>
          <a:prstGeom prst="rect">
            <a:avLst/>
          </a:prstGeom>
        </p:spPr>
        <p:txBody>
          <a:bodyPr wrap="square">
            <a:spAutoFit/>
          </a:bodyPr>
          <a:lstStyle/>
          <a:p>
            <a:r>
              <a:rPr lang="fi-FI"/>
              <a:t>Lähde: Ohjauksen ja työelämätaitojen kehittäminen korkea-asteella -hanke ​</a:t>
            </a:r>
          </a:p>
        </p:txBody>
      </p:sp>
    </p:spTree>
    <p:extLst>
      <p:ext uri="{BB962C8B-B14F-4D97-AF65-F5344CB8AC3E}">
        <p14:creationId xmlns:p14="http://schemas.microsoft.com/office/powerpoint/2010/main" val="658119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BDB980E-067C-4C7B-A3EB-43186A902B54}"/>
              </a:ext>
            </a:extLst>
          </p:cNvPr>
          <p:cNvSpPr>
            <a:spLocks noGrp="1"/>
          </p:cNvSpPr>
          <p:nvPr>
            <p:ph type="title"/>
          </p:nvPr>
        </p:nvSpPr>
        <p:spPr/>
        <p:txBody>
          <a:bodyPr/>
          <a:lstStyle/>
          <a:p>
            <a:r>
              <a:rPr lang="fi-FI" dirty="0"/>
              <a:t>Tuutorin rooli</a:t>
            </a:r>
          </a:p>
        </p:txBody>
      </p:sp>
    </p:spTree>
    <p:extLst>
      <p:ext uri="{BB962C8B-B14F-4D97-AF65-F5344CB8AC3E}">
        <p14:creationId xmlns:p14="http://schemas.microsoft.com/office/powerpoint/2010/main" val="23897948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iruutu 4">
            <a:extLst>
              <a:ext uri="{FF2B5EF4-FFF2-40B4-BE49-F238E27FC236}">
                <a16:creationId xmlns:a16="http://schemas.microsoft.com/office/drawing/2014/main" id="{3FA5936F-343A-43C1-8B0B-1858D5D33731}"/>
              </a:ext>
            </a:extLst>
          </p:cNvPr>
          <p:cNvSpPr txBox="1"/>
          <p:nvPr/>
        </p:nvSpPr>
        <p:spPr>
          <a:xfrm>
            <a:off x="501805" y="390293"/>
            <a:ext cx="2520175" cy="379141"/>
          </a:xfrm>
          <a:prstGeom prst="rect">
            <a:avLst/>
          </a:prstGeom>
          <a:noFill/>
        </p:spPr>
        <p:txBody>
          <a:bodyPr wrap="square" rtlCol="0">
            <a:spAutoFit/>
          </a:bodyPr>
          <a:lstStyle/>
          <a:p>
            <a:r>
              <a:rPr lang="fi-FI" dirty="0">
                <a:solidFill>
                  <a:schemeClr val="accent1"/>
                </a:solidFill>
              </a:rPr>
              <a:t>Tehtävä</a:t>
            </a:r>
          </a:p>
        </p:txBody>
      </p:sp>
      <p:sp>
        <p:nvSpPr>
          <p:cNvPr id="2" name="Otsikko 1">
            <a:extLst>
              <a:ext uri="{FF2B5EF4-FFF2-40B4-BE49-F238E27FC236}">
                <a16:creationId xmlns:a16="http://schemas.microsoft.com/office/drawing/2014/main" id="{D691D639-8914-4755-BC4E-13216E865D2D}"/>
              </a:ext>
            </a:extLst>
          </p:cNvPr>
          <p:cNvSpPr>
            <a:spLocks noGrp="1"/>
          </p:cNvSpPr>
          <p:nvPr>
            <p:ph type="title"/>
          </p:nvPr>
        </p:nvSpPr>
        <p:spPr>
          <a:xfrm>
            <a:off x="222422" y="578495"/>
            <a:ext cx="11726562" cy="958577"/>
          </a:xfrm>
        </p:spPr>
        <p:txBody>
          <a:bodyPr/>
          <a:lstStyle/>
          <a:p>
            <a:pPr algn="ctr"/>
            <a:r>
              <a:rPr lang="fi-FI" dirty="0"/>
              <a:t>Mikä merkitys </a:t>
            </a:r>
            <a:r>
              <a:rPr lang="fi-FI" dirty="0" err="1"/>
              <a:t>tuutoroinnilla</a:t>
            </a:r>
            <a:r>
              <a:rPr lang="fi-FI" dirty="0"/>
              <a:t> on?</a:t>
            </a:r>
          </a:p>
        </p:txBody>
      </p:sp>
      <p:graphicFrame>
        <p:nvGraphicFramePr>
          <p:cNvPr id="4" name="Sisällön paikkamerkki 3" descr="Tuutorille​&#10;&#10;Fuksille?&#10;​&#10;Opiskelijajärjestöille?​&#10;&#10;Korkeakoululle?​&#10;&#10;Opiskelijakulttuurille?​">
            <a:extLst>
              <a:ext uri="{FF2B5EF4-FFF2-40B4-BE49-F238E27FC236}">
                <a16:creationId xmlns:a16="http://schemas.microsoft.com/office/drawing/2014/main" id="{BEB3D554-CC3E-460B-8FA0-7330B7F3F590}"/>
              </a:ext>
              <a:ext uri="{C183D7F6-B498-43B3-948B-1728B52AA6E4}">
                <adec:decorative xmlns:adec="http://schemas.microsoft.com/office/drawing/2017/decorative" val="0"/>
              </a:ext>
            </a:extLst>
          </p:cNvPr>
          <p:cNvGraphicFramePr>
            <a:graphicFrameLocks noGrp="1"/>
          </p:cNvGraphicFramePr>
          <p:nvPr>
            <p:ph idx="1"/>
            <p:extLst>
              <p:ext uri="{D42A27DB-BD31-4B8C-83A1-F6EECF244321}">
                <p14:modId xmlns:p14="http://schemas.microsoft.com/office/powerpoint/2010/main" val="3058927555"/>
              </p:ext>
            </p:extLst>
          </p:nvPr>
        </p:nvGraphicFramePr>
        <p:xfrm>
          <a:off x="3474244" y="1629032"/>
          <a:ext cx="5243512" cy="44381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170804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1B855E5-0F61-466F-91A4-99144EC56D02}"/>
              </a:ext>
            </a:extLst>
          </p:cNvPr>
          <p:cNvSpPr>
            <a:spLocks noGrp="1"/>
          </p:cNvSpPr>
          <p:nvPr>
            <p:ph type="title"/>
          </p:nvPr>
        </p:nvSpPr>
        <p:spPr/>
        <p:txBody>
          <a:bodyPr/>
          <a:lstStyle/>
          <a:p>
            <a:r>
              <a:rPr lang="fi-FI" dirty="0"/>
              <a:t>Tuutori tutustuttaa opiskelijakulttuuriin​</a:t>
            </a:r>
          </a:p>
        </p:txBody>
      </p:sp>
      <p:sp>
        <p:nvSpPr>
          <p:cNvPr id="3" name="Sisällön paikkamerkki 2">
            <a:extLst>
              <a:ext uri="{FF2B5EF4-FFF2-40B4-BE49-F238E27FC236}">
                <a16:creationId xmlns:a16="http://schemas.microsoft.com/office/drawing/2014/main" id="{43C34E63-E3ED-4B97-83AB-A4DC328FBD3C}"/>
              </a:ext>
            </a:extLst>
          </p:cNvPr>
          <p:cNvSpPr>
            <a:spLocks noGrp="1"/>
          </p:cNvSpPr>
          <p:nvPr>
            <p:ph idx="1"/>
          </p:nvPr>
        </p:nvSpPr>
        <p:spPr>
          <a:xfrm>
            <a:off x="853225" y="1680519"/>
            <a:ext cx="10547465" cy="4874108"/>
          </a:xfrm>
        </p:spPr>
        <p:txBody>
          <a:bodyPr>
            <a:normAutofit/>
          </a:bodyPr>
          <a:lstStyle/>
          <a:p>
            <a:pPr>
              <a:lnSpc>
                <a:spcPct val="100000"/>
              </a:lnSpc>
            </a:pPr>
            <a:r>
              <a:rPr lang="fi-FI" sz="2600" dirty="0"/>
              <a:t>Opiskelijakulttuurit leviävät ihmisten välisessä kanssakäymisessä ja yhdessä olemisessa. Kulttuuri opitaan ja siihen myös kasvetaan sisään.​</a:t>
            </a:r>
          </a:p>
          <a:p>
            <a:pPr>
              <a:lnSpc>
                <a:spcPct val="100000"/>
              </a:lnSpc>
            </a:pPr>
            <a:r>
              <a:rPr lang="fi-FI" sz="2600" dirty="0"/>
              <a:t>Tapahtumien, lakin ja haalarin lisäksi se liittyy identiteettiin, huumoriin, käsityksiin, arvoihin ja toimintatapoihin.​</a:t>
            </a:r>
          </a:p>
          <a:p>
            <a:pPr>
              <a:lnSpc>
                <a:spcPct val="100000"/>
              </a:lnSpc>
            </a:pPr>
            <a:r>
              <a:rPr lang="fi-FI" sz="2600" dirty="0"/>
              <a:t>Tuutorilla on uutta opiskelijaa enemmän valtaa ja mahdollisuuksia muokata, varioida, kyseenalaistaa tai muuttaa paikallista opiskelijakulttuuria. ​</a:t>
            </a:r>
          </a:p>
          <a:p>
            <a:pPr>
              <a:lnSpc>
                <a:spcPct val="100000"/>
              </a:lnSpc>
            </a:pPr>
            <a:r>
              <a:rPr lang="fi-FI" sz="2600" dirty="0"/>
              <a:t>Pysähdy välillä miettimään, miksi opiskelijakulttuuri on sellaista kuin on​ ja miksi toimitaan niin kuin toimitaan. Onko tarvetta muutokselle?​</a:t>
            </a:r>
          </a:p>
        </p:txBody>
      </p:sp>
    </p:spTree>
    <p:extLst>
      <p:ext uri="{BB962C8B-B14F-4D97-AF65-F5344CB8AC3E}">
        <p14:creationId xmlns:p14="http://schemas.microsoft.com/office/powerpoint/2010/main" val="494457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820AFC8-4240-4210-A2B0-9B3DFB2A09BB}"/>
              </a:ext>
            </a:extLst>
          </p:cNvPr>
          <p:cNvSpPr>
            <a:spLocks noGrp="1"/>
          </p:cNvSpPr>
          <p:nvPr>
            <p:ph type="title"/>
          </p:nvPr>
        </p:nvSpPr>
        <p:spPr/>
        <p:txBody>
          <a:bodyPr/>
          <a:lstStyle/>
          <a:p>
            <a:r>
              <a:rPr lang="fi-FI" dirty="0"/>
              <a:t>Tuutorin arvot ja etiikka​</a:t>
            </a:r>
          </a:p>
        </p:txBody>
      </p:sp>
      <p:sp>
        <p:nvSpPr>
          <p:cNvPr id="3" name="Sisällön paikkamerkki 2">
            <a:extLst>
              <a:ext uri="{FF2B5EF4-FFF2-40B4-BE49-F238E27FC236}">
                <a16:creationId xmlns:a16="http://schemas.microsoft.com/office/drawing/2014/main" id="{164B1A11-57B5-40B6-9F5E-DF94206818F1}"/>
              </a:ext>
            </a:extLst>
          </p:cNvPr>
          <p:cNvSpPr>
            <a:spLocks noGrp="1"/>
          </p:cNvSpPr>
          <p:nvPr>
            <p:ph idx="1"/>
          </p:nvPr>
        </p:nvSpPr>
        <p:spPr>
          <a:xfrm>
            <a:off x="853225" y="1537072"/>
            <a:ext cx="10547465" cy="5017555"/>
          </a:xfrm>
        </p:spPr>
        <p:txBody>
          <a:bodyPr>
            <a:normAutofit fontScale="92500" lnSpcReduction="10000"/>
          </a:bodyPr>
          <a:lstStyle/>
          <a:p>
            <a:pPr marL="0" indent="0">
              <a:buNone/>
            </a:pPr>
            <a:r>
              <a:rPr lang="fi-FI" dirty="0"/>
              <a:t>Tuutori​</a:t>
            </a:r>
          </a:p>
          <a:p>
            <a:r>
              <a:rPr lang="fi-FI" dirty="0"/>
              <a:t>osallistuu ohjaamiseen vapaaehtoisesti ja suunnitelmallisesti​, huolehtii myös toiminnan raportoinnista​</a:t>
            </a:r>
          </a:p>
          <a:p>
            <a:r>
              <a:rPr lang="fi-FI" dirty="0"/>
              <a:t>pohtii omaa rooliaan, myös sitä mitä </a:t>
            </a:r>
            <a:r>
              <a:rPr lang="fi-FI" dirty="0" err="1"/>
              <a:t>tuutorointi</a:t>
            </a:r>
            <a:r>
              <a:rPr lang="fi-FI" dirty="0"/>
              <a:t> on ja mitä se ei ole​</a:t>
            </a:r>
          </a:p>
          <a:p>
            <a:r>
              <a:rPr lang="fi-FI" dirty="0"/>
              <a:t>reflektoi omaa toimintaansa tuutorina​​</a:t>
            </a:r>
          </a:p>
          <a:p>
            <a:r>
              <a:rPr lang="fi-FI" dirty="0"/>
              <a:t>muistaa vaitiolovelvollisuuden, ei kerro eteenpäin luottamuksellisia asioita​</a:t>
            </a:r>
          </a:p>
          <a:p>
            <a:r>
              <a:rPr lang="fi-FI" dirty="0"/>
              <a:t>ei tee katteettomia tai turhia lupauksia, on luottamuksen arvoinen​</a:t>
            </a:r>
          </a:p>
          <a:p>
            <a:r>
              <a:rPr lang="fi-FI" dirty="0"/>
              <a:t>näkee itsensä edustamansa oppialan edustajana ja käyntikorttina​​</a:t>
            </a:r>
          </a:p>
          <a:p>
            <a:r>
              <a:rPr lang="fi-FI" dirty="0"/>
              <a:t>ohjaa eteenpäin tarvittaessa​​</a:t>
            </a:r>
          </a:p>
          <a:p>
            <a:r>
              <a:rPr lang="fi-FI" dirty="0"/>
              <a:t>on kiinnostunut omasta ja muiden jaksamisesta​​</a:t>
            </a:r>
          </a:p>
          <a:p>
            <a:r>
              <a:rPr lang="fi-FI" dirty="0"/>
              <a:t>muokkaa opiskelijakulttuuria omalla käyttäytymisellään ja teoillaan</a:t>
            </a:r>
          </a:p>
          <a:p>
            <a:endParaRPr lang="fi-FI" dirty="0"/>
          </a:p>
          <a:p>
            <a:pPr marL="0" indent="0">
              <a:buNone/>
            </a:pPr>
            <a:endParaRPr lang="fi-FI" dirty="0"/>
          </a:p>
        </p:txBody>
      </p:sp>
    </p:spTree>
    <p:extLst>
      <p:ext uri="{BB962C8B-B14F-4D97-AF65-F5344CB8AC3E}">
        <p14:creationId xmlns:p14="http://schemas.microsoft.com/office/powerpoint/2010/main" val="7848947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iruutu 4">
            <a:extLst>
              <a:ext uri="{FF2B5EF4-FFF2-40B4-BE49-F238E27FC236}">
                <a16:creationId xmlns:a16="http://schemas.microsoft.com/office/drawing/2014/main" id="{669E8FFD-E1B8-4F30-950D-AAD6F7E73845}"/>
              </a:ext>
            </a:extLst>
          </p:cNvPr>
          <p:cNvSpPr txBox="1"/>
          <p:nvPr/>
        </p:nvSpPr>
        <p:spPr>
          <a:xfrm>
            <a:off x="501805" y="390293"/>
            <a:ext cx="2520175" cy="379141"/>
          </a:xfrm>
          <a:prstGeom prst="rect">
            <a:avLst/>
          </a:prstGeom>
          <a:noFill/>
        </p:spPr>
        <p:txBody>
          <a:bodyPr wrap="square" rtlCol="0">
            <a:spAutoFit/>
          </a:bodyPr>
          <a:lstStyle/>
          <a:p>
            <a:r>
              <a:rPr lang="fi-FI" dirty="0">
                <a:solidFill>
                  <a:schemeClr val="accent1"/>
                </a:solidFill>
              </a:rPr>
              <a:t>Tehtävä</a:t>
            </a:r>
          </a:p>
        </p:txBody>
      </p:sp>
      <p:sp>
        <p:nvSpPr>
          <p:cNvPr id="2" name="Otsikko 1">
            <a:extLst>
              <a:ext uri="{FF2B5EF4-FFF2-40B4-BE49-F238E27FC236}">
                <a16:creationId xmlns:a16="http://schemas.microsoft.com/office/drawing/2014/main" id="{81E9CBCE-A628-4CDB-9957-A3769DD74DB7}"/>
              </a:ext>
            </a:extLst>
          </p:cNvPr>
          <p:cNvSpPr>
            <a:spLocks noGrp="1"/>
          </p:cNvSpPr>
          <p:nvPr>
            <p:ph type="title"/>
          </p:nvPr>
        </p:nvSpPr>
        <p:spPr>
          <a:xfrm>
            <a:off x="257431" y="553782"/>
            <a:ext cx="11679195" cy="958577"/>
          </a:xfrm>
        </p:spPr>
        <p:txBody>
          <a:bodyPr/>
          <a:lstStyle/>
          <a:p>
            <a:pPr algn="ctr"/>
            <a:r>
              <a:rPr lang="fi-FI" dirty="0"/>
              <a:t>Roolimalli?</a:t>
            </a:r>
          </a:p>
        </p:txBody>
      </p:sp>
      <p:graphicFrame>
        <p:nvGraphicFramePr>
          <p:cNvPr id="4" name="Sisällön paikkamerkki 3" descr="Onko tuutori roolimalli?​&#10;&#10;Kuka päättää, onko tuutori roolimalli?​&#10;&#10;Miten olla hyvä roolimalli?​">
            <a:extLst>
              <a:ext uri="{FF2B5EF4-FFF2-40B4-BE49-F238E27FC236}">
                <a16:creationId xmlns:a16="http://schemas.microsoft.com/office/drawing/2014/main" id="{431B0715-EBAB-4CD0-ABAC-A9766B13B017}"/>
              </a:ext>
              <a:ext uri="{C183D7F6-B498-43B3-948B-1728B52AA6E4}">
                <adec:decorative xmlns:adec="http://schemas.microsoft.com/office/drawing/2017/decorative" val="0"/>
              </a:ext>
            </a:extLst>
          </p:cNvPr>
          <p:cNvGraphicFramePr>
            <a:graphicFrameLocks noGrp="1"/>
          </p:cNvGraphicFramePr>
          <p:nvPr>
            <p:ph idx="1"/>
            <p:extLst>
              <p:ext uri="{D42A27DB-BD31-4B8C-83A1-F6EECF244321}">
                <p14:modId xmlns:p14="http://schemas.microsoft.com/office/powerpoint/2010/main" val="2743593409"/>
              </p:ext>
            </p:extLst>
          </p:nvPr>
        </p:nvGraphicFramePr>
        <p:xfrm>
          <a:off x="2704006" y="1747137"/>
          <a:ext cx="6783987" cy="42829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31838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B6D24C64-BA37-44F4-8CDF-F8F396C46A5F}"/>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graphicEl>
                                              <a:dgm id="{BCFD418E-2DFF-4FB7-AD9E-12F99F93E844}"/>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graphicEl>
                                              <a:dgm id="{8E99328B-57B1-41AB-9DE9-78A3B295E97E}"/>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a:extLst>
              <a:ext uri="{FF2B5EF4-FFF2-40B4-BE49-F238E27FC236}">
                <a16:creationId xmlns:a16="http://schemas.microsoft.com/office/drawing/2014/main" id="{9CD6255C-C84F-4BC0-A764-2A40CBBFCD0C}"/>
              </a:ext>
            </a:extLst>
          </p:cNvPr>
          <p:cNvSpPr>
            <a:spLocks noGrp="1"/>
          </p:cNvSpPr>
          <p:nvPr>
            <p:ph type="title"/>
          </p:nvPr>
        </p:nvSpPr>
        <p:spPr/>
        <p:txBody>
          <a:bodyPr/>
          <a:lstStyle/>
          <a:p>
            <a:r>
              <a:rPr lang="fi-FI" dirty="0"/>
              <a:t>Tuutorin roolin rajaaminen</a:t>
            </a:r>
          </a:p>
        </p:txBody>
      </p:sp>
      <p:sp>
        <p:nvSpPr>
          <p:cNvPr id="5" name="Sisällön paikkamerkki 4">
            <a:extLst>
              <a:ext uri="{FF2B5EF4-FFF2-40B4-BE49-F238E27FC236}">
                <a16:creationId xmlns:a16="http://schemas.microsoft.com/office/drawing/2014/main" id="{FF55BF98-DD02-4490-8979-5293D95EC695}"/>
              </a:ext>
            </a:extLst>
          </p:cNvPr>
          <p:cNvSpPr>
            <a:spLocks noGrp="1"/>
          </p:cNvSpPr>
          <p:nvPr>
            <p:ph idx="1"/>
          </p:nvPr>
        </p:nvSpPr>
        <p:spPr>
          <a:xfrm>
            <a:off x="853225" y="1753360"/>
            <a:ext cx="10729175" cy="4801267"/>
          </a:xfrm>
        </p:spPr>
        <p:txBody>
          <a:bodyPr>
            <a:normAutofit/>
          </a:bodyPr>
          <a:lstStyle/>
          <a:p>
            <a:pPr marL="514350" indent="-514350">
              <a:buFont typeface="+mj-lt"/>
              <a:buAutoNum type="arabicPeriod"/>
            </a:pPr>
            <a:r>
              <a:rPr lang="fi-FI" dirty="0"/>
              <a:t>Fuksi näkee tuutorin helposti tuutorina myös silloin kun hän ei toimi tuutorin roolissa.</a:t>
            </a:r>
          </a:p>
          <a:p>
            <a:pPr marL="514350" indent="-514350">
              <a:spcAft>
                <a:spcPts val="1200"/>
              </a:spcAft>
              <a:buFont typeface="+mj-lt"/>
              <a:buAutoNum type="arabicPeriod"/>
            </a:pPr>
            <a:r>
              <a:rPr lang="fi-FI" dirty="0"/>
              <a:t>Joku fukseista voi olla tuutoria kohtaan  ”yli-innokas tai ripustautuva”. </a:t>
            </a:r>
            <a:endParaRPr lang="fi-FI" dirty="0">
              <a:cs typeface="Calibri Light"/>
            </a:endParaRPr>
          </a:p>
          <a:p>
            <a:pPr fontAlgn="base">
              <a:spcAft>
                <a:spcPts val="1200"/>
              </a:spcAft>
              <a:buFont typeface="Wingdings,Sans-Serif" panose="020B0604020202020204" pitchFamily="34" charset="0"/>
              <a:buChar char="à"/>
            </a:pPr>
            <a:r>
              <a:rPr lang="fi-FI" dirty="0">
                <a:cs typeface="Calibri Light"/>
              </a:rPr>
              <a:t> Kerro ääneen milloin </a:t>
            </a:r>
            <a:r>
              <a:rPr lang="fi-FI" dirty="0" err="1">
                <a:cs typeface="Calibri Light"/>
              </a:rPr>
              <a:t>tuutoroit</a:t>
            </a:r>
            <a:r>
              <a:rPr lang="fi-FI" dirty="0">
                <a:cs typeface="Calibri Light"/>
              </a:rPr>
              <a:t> ja milloin et </a:t>
            </a:r>
            <a:r>
              <a:rPr lang="fi-FI" dirty="0" err="1">
                <a:cs typeface="Calibri Light"/>
              </a:rPr>
              <a:t>tuutoroi</a:t>
            </a:r>
            <a:endParaRPr lang="fi-FI" dirty="0"/>
          </a:p>
          <a:p>
            <a:r>
              <a:rPr lang="fi-FI" dirty="0"/>
              <a:t>Et voi olla fuksien saatavilla 24/7 ja pyrkiä ratkaisemaan heidän kaikkia ongelmiaan. Ohjaa fuksia tiedon/avun äärelle.</a:t>
            </a:r>
          </a:p>
          <a:p>
            <a:r>
              <a:rPr lang="fi-FI" dirty="0"/>
              <a:t>Puhu muiden </a:t>
            </a:r>
            <a:r>
              <a:rPr lang="fi-FI" dirty="0" err="1"/>
              <a:t>tuutoreiden</a:t>
            </a:r>
            <a:r>
              <a:rPr lang="fi-FI" dirty="0"/>
              <a:t> kanssa kun kohtaat haastavia tilanteita. Mitä vinkkejä muilla on annettavaksi?</a:t>
            </a:r>
          </a:p>
          <a:p>
            <a:r>
              <a:rPr lang="fi-FI" dirty="0"/>
              <a:t>Pyydä apua </a:t>
            </a:r>
            <a:r>
              <a:rPr lang="fi-FI" dirty="0" err="1"/>
              <a:t>tuutoroinnin</a:t>
            </a:r>
            <a:r>
              <a:rPr lang="fi-FI" dirty="0"/>
              <a:t> koordinoijalta.</a:t>
            </a:r>
          </a:p>
        </p:txBody>
      </p:sp>
    </p:spTree>
    <p:extLst>
      <p:ext uri="{BB962C8B-B14F-4D97-AF65-F5344CB8AC3E}">
        <p14:creationId xmlns:p14="http://schemas.microsoft.com/office/powerpoint/2010/main" val="9983776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E3825A0-1415-49AC-AFA8-7135A3914BD3}"/>
              </a:ext>
            </a:extLst>
          </p:cNvPr>
          <p:cNvSpPr>
            <a:spLocks noGrp="1"/>
          </p:cNvSpPr>
          <p:nvPr>
            <p:ph type="title"/>
          </p:nvPr>
        </p:nvSpPr>
        <p:spPr>
          <a:xfrm>
            <a:off x="838200" y="578496"/>
            <a:ext cx="3508332" cy="1801450"/>
          </a:xfrm>
        </p:spPr>
        <p:txBody>
          <a:bodyPr>
            <a:normAutofit/>
          </a:bodyPr>
          <a:lstStyle/>
          <a:p>
            <a:r>
              <a:rPr lang="fi-FI" dirty="0" err="1"/>
              <a:t>Tuutoroinnin</a:t>
            </a:r>
            <a:r>
              <a:rPr lang="fi-FI" dirty="0"/>
              <a:t> ydintekijät</a:t>
            </a:r>
          </a:p>
        </p:txBody>
      </p:sp>
      <p:graphicFrame>
        <p:nvGraphicFramePr>
          <p:cNvPr id="11" name="Sisällön paikkamerkki 3">
            <a:extLst>
              <a:ext uri="{FF2B5EF4-FFF2-40B4-BE49-F238E27FC236}">
                <a16:creationId xmlns:a16="http://schemas.microsoft.com/office/drawing/2014/main" id="{71ACC421-42B3-461E-BAD8-51307E45DA87}"/>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941649658"/>
              </p:ext>
            </p:extLst>
          </p:nvPr>
        </p:nvGraphicFramePr>
        <p:xfrm>
          <a:off x="1465943" y="509857"/>
          <a:ext cx="10392228" cy="56201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TextBox 12">
            <a:extLst>
              <a:ext uri="{FF2B5EF4-FFF2-40B4-BE49-F238E27FC236}">
                <a16:creationId xmlns:a16="http://schemas.microsoft.com/office/drawing/2014/main" id="{170964D9-CB5A-46B1-A22F-0A48D510A960}"/>
              </a:ext>
            </a:extLst>
          </p:cNvPr>
          <p:cNvSpPr txBox="1"/>
          <p:nvPr/>
        </p:nvSpPr>
        <p:spPr>
          <a:xfrm>
            <a:off x="4376211" y="5138256"/>
            <a:ext cx="1784950" cy="707886"/>
          </a:xfrm>
          <a:prstGeom prst="rect">
            <a:avLst/>
          </a:prstGeom>
          <a:noFill/>
        </p:spPr>
        <p:txBody>
          <a:bodyPr wrap="square" rtlCol="0">
            <a:spAutoFit/>
          </a:bodyPr>
          <a:lstStyle/>
          <a:p>
            <a:pPr algn="ctr"/>
            <a:r>
              <a:rPr lang="en-US" sz="2000" b="1" dirty="0">
                <a:solidFill>
                  <a:srgbClr val="7030A0"/>
                </a:solidFill>
              </a:rPr>
              <a:t>1. Suunnittelet etukäteen</a:t>
            </a:r>
            <a:endParaRPr lang="en-FI" sz="2000" b="1" dirty="0">
              <a:solidFill>
                <a:srgbClr val="7030A0"/>
              </a:solidFill>
            </a:endParaRPr>
          </a:p>
        </p:txBody>
      </p:sp>
      <p:sp>
        <p:nvSpPr>
          <p:cNvPr id="15" name="TextBox 14">
            <a:extLst>
              <a:ext uri="{FF2B5EF4-FFF2-40B4-BE49-F238E27FC236}">
                <a16:creationId xmlns:a16="http://schemas.microsoft.com/office/drawing/2014/main" id="{44371123-2011-48FC-9ED5-EA15F81A50ED}"/>
              </a:ext>
            </a:extLst>
          </p:cNvPr>
          <p:cNvSpPr txBox="1"/>
          <p:nvPr/>
        </p:nvSpPr>
        <p:spPr>
          <a:xfrm>
            <a:off x="5877144" y="1839558"/>
            <a:ext cx="1611085" cy="1323439"/>
          </a:xfrm>
          <a:prstGeom prst="rect">
            <a:avLst/>
          </a:prstGeom>
          <a:noFill/>
        </p:spPr>
        <p:txBody>
          <a:bodyPr wrap="square" rtlCol="0">
            <a:spAutoFit/>
          </a:bodyPr>
          <a:lstStyle/>
          <a:p>
            <a:pPr algn="ctr"/>
            <a:r>
              <a:rPr lang="en-US" sz="2000" b="1" dirty="0">
                <a:solidFill>
                  <a:srgbClr val="7030A0"/>
                </a:solidFill>
              </a:rPr>
              <a:t>2. Reagoit tilanteisiin ja muokkaat toimintaa</a:t>
            </a:r>
            <a:endParaRPr lang="en-FI" sz="2000" b="1" dirty="0">
              <a:solidFill>
                <a:srgbClr val="7030A0"/>
              </a:solidFill>
            </a:endParaRPr>
          </a:p>
        </p:txBody>
      </p:sp>
      <p:sp>
        <p:nvSpPr>
          <p:cNvPr id="14" name="TextBox 13">
            <a:extLst>
              <a:ext uri="{FF2B5EF4-FFF2-40B4-BE49-F238E27FC236}">
                <a16:creationId xmlns:a16="http://schemas.microsoft.com/office/drawing/2014/main" id="{35B2C47F-8A03-445A-950E-A1E7109EDAA2}"/>
              </a:ext>
            </a:extLst>
          </p:cNvPr>
          <p:cNvSpPr txBox="1"/>
          <p:nvPr/>
        </p:nvSpPr>
        <p:spPr>
          <a:xfrm>
            <a:off x="7255327" y="5072808"/>
            <a:ext cx="1611085" cy="707886"/>
          </a:xfrm>
          <a:prstGeom prst="rect">
            <a:avLst/>
          </a:prstGeom>
          <a:noFill/>
        </p:spPr>
        <p:txBody>
          <a:bodyPr wrap="square" rtlCol="0">
            <a:spAutoFit/>
          </a:bodyPr>
          <a:lstStyle/>
          <a:p>
            <a:pPr algn="ctr"/>
            <a:r>
              <a:rPr lang="en-US" sz="2000" b="1" dirty="0">
                <a:solidFill>
                  <a:srgbClr val="7030A0"/>
                </a:solidFill>
              </a:rPr>
              <a:t>3. Arvioit jälkikäteen</a:t>
            </a:r>
            <a:endParaRPr lang="en-FI" sz="2000" b="1" dirty="0">
              <a:solidFill>
                <a:srgbClr val="7030A0"/>
              </a:solidFill>
            </a:endParaRPr>
          </a:p>
        </p:txBody>
      </p:sp>
      <p:sp>
        <p:nvSpPr>
          <p:cNvPr id="9" name="TextBox 14">
            <a:extLst>
              <a:ext uri="{FF2B5EF4-FFF2-40B4-BE49-F238E27FC236}">
                <a16:creationId xmlns:a16="http://schemas.microsoft.com/office/drawing/2014/main" id="{76E17446-6536-4D6A-AA86-3F65DDC2A91A}"/>
              </a:ext>
            </a:extLst>
          </p:cNvPr>
          <p:cNvSpPr txBox="1"/>
          <p:nvPr/>
        </p:nvSpPr>
        <p:spPr>
          <a:xfrm>
            <a:off x="5723524" y="3724327"/>
            <a:ext cx="1895340" cy="1015663"/>
          </a:xfrm>
          <a:prstGeom prst="rect">
            <a:avLst/>
          </a:prstGeom>
          <a:noFill/>
        </p:spPr>
        <p:txBody>
          <a:bodyPr wrap="square" rtlCol="0">
            <a:spAutoFit/>
          </a:bodyPr>
          <a:lstStyle/>
          <a:p>
            <a:pPr algn="ctr"/>
            <a:r>
              <a:rPr lang="fi-FI" sz="2000" b="1" dirty="0">
                <a:solidFill>
                  <a:schemeClr val="bg1"/>
                </a:solidFill>
              </a:rPr>
              <a:t>Teet parhaasi. Toivot toisille hyvää.</a:t>
            </a:r>
            <a:endParaRPr lang="en-FI" sz="2000" b="1" dirty="0">
              <a:solidFill>
                <a:schemeClr val="bg1"/>
              </a:solidFill>
            </a:endParaRPr>
          </a:p>
        </p:txBody>
      </p:sp>
      <p:pic>
        <p:nvPicPr>
          <p:cNvPr id="12" name="Graphic 11">
            <a:extLst>
              <a:ext uri="{FF2B5EF4-FFF2-40B4-BE49-F238E27FC236}">
                <a16:creationId xmlns:a16="http://schemas.microsoft.com/office/drawing/2014/main" id="{BB49EA3D-36DD-4B8B-A165-AF9197742DAF}"/>
              </a:ext>
              <a:ext uri="{C183D7F6-B498-43B3-948B-1728B52AA6E4}">
                <adec:decorative xmlns:adec="http://schemas.microsoft.com/office/drawing/2017/decorative" val="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131004" y="2851200"/>
            <a:ext cx="2137682" cy="3293332"/>
          </a:xfrm>
          <a:prstGeom prst="rect">
            <a:avLst/>
          </a:prstGeom>
        </p:spPr>
      </p:pic>
      <p:pic>
        <p:nvPicPr>
          <p:cNvPr id="16" name="Picture 15">
            <a:extLst>
              <a:ext uri="{FF2B5EF4-FFF2-40B4-BE49-F238E27FC236}">
                <a16:creationId xmlns:a16="http://schemas.microsoft.com/office/drawing/2014/main" id="{08F881EB-B65C-4047-8880-2E3F94BCB404}"/>
              </a:ext>
              <a:ext uri="{C183D7F6-B498-43B3-948B-1728B52AA6E4}">
                <adec:decorative xmlns:adec="http://schemas.microsoft.com/office/drawing/2017/decorative" val="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978306" y="2910740"/>
            <a:ext cx="1895340" cy="3330383"/>
          </a:xfrm>
          <a:prstGeom prst="rect">
            <a:avLst/>
          </a:prstGeom>
        </p:spPr>
      </p:pic>
    </p:spTree>
    <p:extLst>
      <p:ext uri="{BB962C8B-B14F-4D97-AF65-F5344CB8AC3E}">
        <p14:creationId xmlns:p14="http://schemas.microsoft.com/office/powerpoint/2010/main" val="16023944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4698666-8D01-4102-996B-22F74F7A82C0}"/>
              </a:ext>
            </a:extLst>
          </p:cNvPr>
          <p:cNvSpPr>
            <a:spLocks noGrp="1"/>
          </p:cNvSpPr>
          <p:nvPr>
            <p:ph type="title"/>
          </p:nvPr>
        </p:nvSpPr>
        <p:spPr/>
        <p:txBody>
          <a:bodyPr/>
          <a:lstStyle/>
          <a:p>
            <a:r>
              <a:rPr lang="fi-FI" dirty="0"/>
              <a:t>Yhteenveto</a:t>
            </a:r>
          </a:p>
        </p:txBody>
      </p:sp>
      <p:sp>
        <p:nvSpPr>
          <p:cNvPr id="3" name="Sisällön paikkamerkki 2">
            <a:extLst>
              <a:ext uri="{FF2B5EF4-FFF2-40B4-BE49-F238E27FC236}">
                <a16:creationId xmlns:a16="http://schemas.microsoft.com/office/drawing/2014/main" id="{3415C769-4B24-459B-B431-D735E7D55B33}"/>
              </a:ext>
            </a:extLst>
          </p:cNvPr>
          <p:cNvSpPr>
            <a:spLocks noGrp="1"/>
          </p:cNvSpPr>
          <p:nvPr>
            <p:ph idx="1"/>
          </p:nvPr>
        </p:nvSpPr>
        <p:spPr>
          <a:xfrm>
            <a:off x="853225" y="1566620"/>
            <a:ext cx="10786840" cy="5017555"/>
          </a:xfrm>
        </p:spPr>
        <p:txBody>
          <a:bodyPr>
            <a:normAutofit/>
          </a:bodyPr>
          <a:lstStyle/>
          <a:p>
            <a:pPr marL="0" indent="0">
              <a:buNone/>
            </a:pPr>
            <a:r>
              <a:rPr lang="fi-FI" sz="2600" dirty="0"/>
              <a:t>Tuutori on​</a:t>
            </a:r>
          </a:p>
          <a:p>
            <a:pPr lvl="1"/>
            <a:r>
              <a:rPr lang="fi-FI" sz="2600" dirty="0"/>
              <a:t>fuksin tärkein kontakti ja neuvonantaja​</a:t>
            </a:r>
          </a:p>
          <a:p>
            <a:pPr lvl="1"/>
            <a:r>
              <a:rPr lang="fi-FI" sz="2600" dirty="0"/>
              <a:t>ohjaamassa aikuisia​</a:t>
            </a:r>
          </a:p>
          <a:p>
            <a:pPr lvl="1"/>
            <a:r>
              <a:rPr lang="fi-FI" sz="2600" dirty="0"/>
              <a:t>vertainen, jolla on ajantasaista kokemusta opiskelun ensimmäisestä vuodesta​</a:t>
            </a:r>
          </a:p>
          <a:p>
            <a:pPr lvl="1"/>
            <a:r>
              <a:rPr lang="fi-FI" sz="2600" dirty="0"/>
              <a:t>opiskelijakulttuuriin perehdyttäjä ja yhteisöön kiinnittäjä​</a:t>
            </a:r>
          </a:p>
          <a:p>
            <a:pPr lvl="1"/>
            <a:r>
              <a:rPr lang="fi-FI" sz="2600" dirty="0"/>
              <a:t>omakohtaisten opiskelutaitojen ja kokemustiedon välittäjä​​</a:t>
            </a:r>
          </a:p>
          <a:p>
            <a:pPr lvl="1"/>
            <a:r>
              <a:rPr lang="fi-FI" sz="2600" dirty="0"/>
              <a:t>henkilö, joka ottaa asioista selvää ja tarvittaessa ohjaa eteenpäin ​​</a:t>
            </a:r>
          </a:p>
          <a:p>
            <a:pPr lvl="1"/>
            <a:r>
              <a:rPr lang="fi-FI" sz="2600" dirty="0"/>
              <a:t>sekä annetun että ansaitun aseman käyttäjä.​</a:t>
            </a:r>
          </a:p>
          <a:p>
            <a:pPr lvl="2"/>
            <a:r>
              <a:rPr lang="fi-FI" sz="2600" dirty="0"/>
              <a:t>Korkeakoulu/opiskelijajärjestö antaa tuutorille vallan ohjata uusia opiskelijoita​ ‒ noudattamalla hyvää etiikkaa toiminnassa tuutori myös ansaitsee asemansa.​</a:t>
            </a:r>
          </a:p>
        </p:txBody>
      </p:sp>
    </p:spTree>
    <p:extLst>
      <p:ext uri="{BB962C8B-B14F-4D97-AF65-F5344CB8AC3E}">
        <p14:creationId xmlns:p14="http://schemas.microsoft.com/office/powerpoint/2010/main" val="13760412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9" descr="Kupla-hankkeen tuutorikoulutus.">
            <a:extLst>
              <a:ext uri="{FF2B5EF4-FFF2-40B4-BE49-F238E27FC236}">
                <a16:creationId xmlns:a16="http://schemas.microsoft.com/office/drawing/2014/main" id="{CC5883BF-AA4D-4632-9D3D-62D14B1377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10130" y="564818"/>
            <a:ext cx="838717" cy="838717"/>
          </a:xfrm>
          <a:prstGeom prst="rect">
            <a:avLst/>
          </a:prstGeom>
        </p:spPr>
      </p:pic>
      <p:sp>
        <p:nvSpPr>
          <p:cNvPr id="2" name="Title 1">
            <a:extLst>
              <a:ext uri="{FF2B5EF4-FFF2-40B4-BE49-F238E27FC236}">
                <a16:creationId xmlns:a16="http://schemas.microsoft.com/office/drawing/2014/main" id="{5F93761A-0ACA-443D-A1D3-203B89D2770B}"/>
              </a:ext>
            </a:extLst>
          </p:cNvPr>
          <p:cNvSpPr>
            <a:spLocks noGrp="1"/>
          </p:cNvSpPr>
          <p:nvPr>
            <p:ph type="ctrTitle"/>
          </p:nvPr>
        </p:nvSpPr>
        <p:spPr/>
        <p:txBody>
          <a:bodyPr/>
          <a:lstStyle/>
          <a:p>
            <a:r>
              <a:rPr lang="fi-FI" dirty="0"/>
              <a:t>Tuutorin rooli</a:t>
            </a:r>
          </a:p>
        </p:txBody>
      </p:sp>
    </p:spTree>
    <p:extLst>
      <p:ext uri="{BB962C8B-B14F-4D97-AF65-F5344CB8AC3E}">
        <p14:creationId xmlns:p14="http://schemas.microsoft.com/office/powerpoint/2010/main" val="29716154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a:extLst>
              <a:ext uri="{FF2B5EF4-FFF2-40B4-BE49-F238E27FC236}">
                <a16:creationId xmlns:a16="http://schemas.microsoft.com/office/drawing/2014/main" id="{3F3FF0B3-6110-4E28-81BB-F02F31D59AF1}"/>
              </a:ext>
            </a:extLst>
          </p:cNvPr>
          <p:cNvSpPr>
            <a:spLocks noGrp="1"/>
          </p:cNvSpPr>
          <p:nvPr>
            <p:ph type="title"/>
          </p:nvPr>
        </p:nvSpPr>
        <p:spPr/>
        <p:txBody>
          <a:bodyPr>
            <a:normAutofit fontScale="90000"/>
          </a:bodyPr>
          <a:lstStyle/>
          <a:p>
            <a:r>
              <a:rPr lang="fi-FI" dirty="0"/>
              <a:t>KUPLA - opiskelijat päihdekulttuurin </a:t>
            </a:r>
            <a:br>
              <a:rPr lang="fi-FI" dirty="0"/>
            </a:br>
            <a:r>
              <a:rPr lang="fi-FI" dirty="0"/>
              <a:t>uudistajina</a:t>
            </a:r>
          </a:p>
        </p:txBody>
      </p:sp>
      <p:pic>
        <p:nvPicPr>
          <p:cNvPr id="6" name="Picture 5" descr="Kupla-hankkeen logo.">
            <a:extLst>
              <a:ext uri="{FF2B5EF4-FFF2-40B4-BE49-F238E27FC236}">
                <a16:creationId xmlns:a16="http://schemas.microsoft.com/office/drawing/2014/main" id="{419A59F9-C15E-444C-9520-99669E8AF7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43977" y="362207"/>
            <a:ext cx="1032493" cy="1032493"/>
          </a:xfrm>
          <a:prstGeom prst="rect">
            <a:avLst/>
          </a:prstGeom>
        </p:spPr>
      </p:pic>
      <p:sp>
        <p:nvSpPr>
          <p:cNvPr id="5" name="Sisällön paikkamerkki 4">
            <a:extLst>
              <a:ext uri="{FF2B5EF4-FFF2-40B4-BE49-F238E27FC236}">
                <a16:creationId xmlns:a16="http://schemas.microsoft.com/office/drawing/2014/main" id="{00B687FE-A11A-486F-B21D-F375A728AF42}"/>
              </a:ext>
            </a:extLst>
          </p:cNvPr>
          <p:cNvSpPr>
            <a:spLocks noGrp="1"/>
          </p:cNvSpPr>
          <p:nvPr>
            <p:ph idx="1"/>
          </p:nvPr>
        </p:nvSpPr>
        <p:spPr>
          <a:xfrm>
            <a:off x="853225" y="1753361"/>
            <a:ext cx="10547465" cy="3850054"/>
          </a:xfrm>
        </p:spPr>
        <p:txBody>
          <a:bodyPr vert="horz" lIns="91440" tIns="45720" rIns="91440" bIns="45720" rtlCol="0" anchor="t">
            <a:normAutofit lnSpcReduction="10000"/>
          </a:bodyPr>
          <a:lstStyle/>
          <a:p>
            <a:pPr fontAlgn="base"/>
            <a:r>
              <a:rPr lang="fi-FI" sz="2600" dirty="0"/>
              <a:t>Koulutuksen on tuottanut EHYT ry:n ja </a:t>
            </a:r>
            <a:r>
              <a:rPr lang="fi-FI" sz="2600" dirty="0" err="1"/>
              <a:t>Nyyti</a:t>
            </a:r>
            <a:r>
              <a:rPr lang="fi-FI" sz="2600" dirty="0"/>
              <a:t> ry:n yhteinen KUPLA – opiskelijat päihdekulttuurin uudistajina -hanke. Hanke toimi vuosina 2018-2020. </a:t>
            </a:r>
          </a:p>
          <a:p>
            <a:pPr fontAlgn="base"/>
            <a:r>
              <a:rPr lang="fi-FI" sz="2600" dirty="0"/>
              <a:t>Hankkeen yhteistyökumppaneina olivat SYL, SAMOK, OLL sekä YTHS. </a:t>
            </a:r>
          </a:p>
          <a:p>
            <a:pPr fontAlgn="base"/>
            <a:r>
              <a:rPr lang="fi-FI" sz="2600" dirty="0"/>
              <a:t>Tämä teos on lisensoitu Creative </a:t>
            </a:r>
            <a:r>
              <a:rPr lang="fi-FI" sz="2600" dirty="0" err="1"/>
              <a:t>Commons</a:t>
            </a:r>
            <a:r>
              <a:rPr lang="fi-FI" sz="2600" dirty="0"/>
              <a:t> Nimeä 4.0 Kansainvälinen -lisenssillä. Tarkastele lisenssiä </a:t>
            </a:r>
            <a:r>
              <a:rPr lang="fi-FI" sz="2600" dirty="0">
                <a:hlinkClick r:id="rId4"/>
              </a:rPr>
              <a:t>Creative </a:t>
            </a:r>
            <a:r>
              <a:rPr lang="fi-FI" sz="2600" dirty="0" err="1">
                <a:hlinkClick r:id="rId4"/>
              </a:rPr>
              <a:t>Commonsin</a:t>
            </a:r>
            <a:r>
              <a:rPr lang="fi-FI" sz="2600" dirty="0">
                <a:hlinkClick r:id="rId4"/>
              </a:rPr>
              <a:t> sivuilla</a:t>
            </a:r>
            <a:r>
              <a:rPr lang="fi-FI" sz="2600" dirty="0"/>
              <a:t>.  </a:t>
            </a:r>
            <a:endParaRPr lang="fi-FI" sz="2600" dirty="0">
              <a:cs typeface="Calibri"/>
            </a:endParaRPr>
          </a:p>
          <a:p>
            <a:pPr fontAlgn="base"/>
            <a:r>
              <a:rPr lang="fi-FI" sz="2600" dirty="0"/>
              <a:t>Tätä koulutusta saa käyttää, jakaa ja muokata vapaasti, mikäli mainitsee </a:t>
            </a:r>
            <a:r>
              <a:rPr lang="fi-FI" sz="2600" dirty="0" err="1"/>
              <a:t>KUPLAn</a:t>
            </a:r>
            <a:r>
              <a:rPr lang="fi-FI" sz="2600" dirty="0"/>
              <a:t> alkuperäisenä tekijänä. </a:t>
            </a:r>
          </a:p>
          <a:p>
            <a:pPr fontAlgn="base"/>
            <a:r>
              <a:rPr lang="fi-FI" sz="2600" dirty="0"/>
              <a:t>KUPLA-hankkeen muut materiaalit ovat löydettävissä EHYT ry:n sivuilta, www.ehyt.fi</a:t>
            </a:r>
          </a:p>
          <a:p>
            <a:endParaRPr lang="fi-FI" dirty="0"/>
          </a:p>
        </p:txBody>
      </p:sp>
      <p:pic>
        <p:nvPicPr>
          <p:cNvPr id="12" name="Picture 2" descr="Ehyt ry:n logo.">
            <a:extLst>
              <a:ext uri="{FF2B5EF4-FFF2-40B4-BE49-F238E27FC236}">
                <a16:creationId xmlns:a16="http://schemas.microsoft.com/office/drawing/2014/main" id="{E3B9D998-775A-4357-A0FB-23A015D0C65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43" y="5737347"/>
            <a:ext cx="1047750" cy="70485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Nyyti ry:n logo.">
            <a:extLst>
              <a:ext uri="{FF2B5EF4-FFF2-40B4-BE49-F238E27FC236}">
                <a16:creationId xmlns:a16="http://schemas.microsoft.com/office/drawing/2014/main" id="{49FD2069-73BB-4CC7-A9F1-78C93D07354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96301" y="5702923"/>
            <a:ext cx="771525" cy="80962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2" descr="Suomen ylioppilaskuntien liiton logo.">
            <a:extLst>
              <a:ext uri="{FF2B5EF4-FFF2-40B4-BE49-F238E27FC236}">
                <a16:creationId xmlns:a16="http://schemas.microsoft.com/office/drawing/2014/main" id="{8ECAD4DD-70D0-4895-B38A-BEAD801583D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79780" y="5771062"/>
            <a:ext cx="8382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4" descr="Suomen opiskelijakuntien liiton logo.">
            <a:extLst>
              <a:ext uri="{FF2B5EF4-FFF2-40B4-BE49-F238E27FC236}">
                <a16:creationId xmlns:a16="http://schemas.microsoft.com/office/drawing/2014/main" id="{A943D4DA-7DF4-491E-93A6-A2DA285F731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211925" y="5745786"/>
            <a:ext cx="2562225" cy="7239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6" descr="Opiskelijoiden liikuntaliiton logo.">
            <a:extLst>
              <a:ext uri="{FF2B5EF4-FFF2-40B4-BE49-F238E27FC236}">
                <a16:creationId xmlns:a16="http://schemas.microsoft.com/office/drawing/2014/main" id="{962A8CC4-F16B-4BDF-B2AC-C361D12ED1A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962040" y="5660061"/>
            <a:ext cx="952500" cy="79057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0" descr="Ylioppilaiden terveydenhoitosäätiön logo.">
            <a:extLst>
              <a:ext uri="{FF2B5EF4-FFF2-40B4-BE49-F238E27FC236}">
                <a16:creationId xmlns:a16="http://schemas.microsoft.com/office/drawing/2014/main" id="{978B9F9B-30B9-4766-86A3-1E15738398CD}"/>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290320" y="5660061"/>
            <a:ext cx="3486150" cy="809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81869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iruutu 2">
            <a:extLst>
              <a:ext uri="{FF2B5EF4-FFF2-40B4-BE49-F238E27FC236}">
                <a16:creationId xmlns:a16="http://schemas.microsoft.com/office/drawing/2014/main" id="{68BE700C-1EB4-40BD-832D-B15A59D2AA43}"/>
              </a:ext>
            </a:extLst>
          </p:cNvPr>
          <p:cNvSpPr txBox="1"/>
          <p:nvPr/>
        </p:nvSpPr>
        <p:spPr>
          <a:xfrm>
            <a:off x="501805" y="390293"/>
            <a:ext cx="2520175" cy="379141"/>
          </a:xfrm>
          <a:prstGeom prst="rect">
            <a:avLst/>
          </a:prstGeom>
          <a:noFill/>
        </p:spPr>
        <p:txBody>
          <a:bodyPr wrap="square" rtlCol="0">
            <a:spAutoFit/>
          </a:bodyPr>
          <a:lstStyle/>
          <a:p>
            <a:r>
              <a:rPr lang="fi-FI" dirty="0">
                <a:solidFill>
                  <a:schemeClr val="accent1"/>
                </a:solidFill>
              </a:rPr>
              <a:t>Tehtävä</a:t>
            </a:r>
          </a:p>
        </p:txBody>
      </p:sp>
      <p:sp>
        <p:nvSpPr>
          <p:cNvPr id="2" name="Otsikko 1">
            <a:extLst>
              <a:ext uri="{FF2B5EF4-FFF2-40B4-BE49-F238E27FC236}">
                <a16:creationId xmlns:a16="http://schemas.microsoft.com/office/drawing/2014/main" id="{252E3533-4527-4CAD-A119-A67278F89430}"/>
              </a:ext>
            </a:extLst>
          </p:cNvPr>
          <p:cNvSpPr>
            <a:spLocks noGrp="1"/>
          </p:cNvSpPr>
          <p:nvPr>
            <p:ph type="title"/>
          </p:nvPr>
        </p:nvSpPr>
        <p:spPr>
          <a:xfrm>
            <a:off x="2032000" y="578495"/>
            <a:ext cx="8128000" cy="958577"/>
          </a:xfrm>
        </p:spPr>
        <p:txBody>
          <a:bodyPr/>
          <a:lstStyle/>
          <a:p>
            <a:pPr algn="ctr"/>
            <a:r>
              <a:rPr lang="fi-FI" dirty="0"/>
              <a:t>Kilpailu</a:t>
            </a:r>
          </a:p>
        </p:txBody>
      </p:sp>
      <p:graphicFrame>
        <p:nvGraphicFramePr>
          <p:cNvPr id="11" name="Kaaviokuva 10" descr="Kilpailu 3-4 hlön ryhmissä​&#10;&#10;Listatkaa mahdollisimman monta tuutorin tehtävää, aikaa 2 min.">
            <a:extLst>
              <a:ext uri="{FF2B5EF4-FFF2-40B4-BE49-F238E27FC236}">
                <a16:creationId xmlns:a16="http://schemas.microsoft.com/office/drawing/2014/main" id="{467D432D-A95B-4354-A76A-FD2E2EC7EB80}"/>
              </a:ext>
            </a:extLst>
          </p:cNvPr>
          <p:cNvGraphicFramePr/>
          <p:nvPr>
            <p:extLst>
              <p:ext uri="{D42A27DB-BD31-4B8C-83A1-F6EECF244321}">
                <p14:modId xmlns:p14="http://schemas.microsoft.com/office/powerpoint/2010/main" val="3705274427"/>
              </p:ext>
            </p:extLst>
          </p:nvPr>
        </p:nvGraphicFramePr>
        <p:xfrm>
          <a:off x="2032000" y="2150075"/>
          <a:ext cx="8128000" cy="34861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52980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graphicEl>
                                              <a:dgm id="{36B23AF0-2B2D-4C80-AB5C-D5F3C0578857}"/>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graphicEl>
                                              <a:dgm id="{CB95D95C-272E-4934-A730-6170CF2FA87C}"/>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p:bldSub>
          <a:bldDgm bld="one"/>
        </p:bldSub>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244A622-0BFD-4972-8F58-AF13012A1AB6}"/>
              </a:ext>
            </a:extLst>
          </p:cNvPr>
          <p:cNvSpPr>
            <a:spLocks noGrp="1"/>
          </p:cNvSpPr>
          <p:nvPr>
            <p:ph type="title"/>
          </p:nvPr>
        </p:nvSpPr>
        <p:spPr/>
        <p:txBody>
          <a:bodyPr/>
          <a:lstStyle/>
          <a:p>
            <a:r>
              <a:rPr lang="fi-FI" dirty="0"/>
              <a:t>Koulutuksen tavoite</a:t>
            </a:r>
          </a:p>
        </p:txBody>
      </p:sp>
      <p:sp>
        <p:nvSpPr>
          <p:cNvPr id="3" name="Sisällön paikkamerkki 2">
            <a:extLst>
              <a:ext uri="{FF2B5EF4-FFF2-40B4-BE49-F238E27FC236}">
                <a16:creationId xmlns:a16="http://schemas.microsoft.com/office/drawing/2014/main" id="{8B2C7E93-E316-450F-8A08-0C629B52E426}"/>
              </a:ext>
            </a:extLst>
          </p:cNvPr>
          <p:cNvSpPr>
            <a:spLocks noGrp="1"/>
          </p:cNvSpPr>
          <p:nvPr>
            <p:ph idx="1"/>
          </p:nvPr>
        </p:nvSpPr>
        <p:spPr/>
        <p:txBody>
          <a:bodyPr/>
          <a:lstStyle/>
          <a:p>
            <a:pPr fontAlgn="base"/>
            <a:r>
              <a:rPr lang="fi-FI" dirty="0"/>
              <a:t>Pohtia omia motiivejaan toimia tuutorina.</a:t>
            </a:r>
            <a:r>
              <a:rPr lang="en-US" dirty="0"/>
              <a:t>​</a:t>
            </a:r>
          </a:p>
          <a:p>
            <a:pPr fontAlgn="base"/>
            <a:r>
              <a:rPr lang="fi-FI" dirty="0"/>
              <a:t>Ymmärtää oma roolinsa, tehtävänsä ja vastuunsa tuutorina.</a:t>
            </a:r>
            <a:r>
              <a:rPr lang="en-US" dirty="0"/>
              <a:t>​</a:t>
            </a:r>
          </a:p>
          <a:p>
            <a:pPr fontAlgn="base"/>
            <a:r>
              <a:rPr lang="fi-FI" dirty="0"/>
              <a:t>Pohtia omia tavoitteitaan </a:t>
            </a:r>
            <a:r>
              <a:rPr lang="fi-FI" dirty="0" err="1"/>
              <a:t>tuutoroinnin</a:t>
            </a:r>
            <a:r>
              <a:rPr lang="fi-FI" dirty="0"/>
              <a:t> suhteen.</a:t>
            </a:r>
            <a:r>
              <a:rPr lang="en-US" dirty="0"/>
              <a:t>​</a:t>
            </a:r>
          </a:p>
        </p:txBody>
      </p:sp>
      <p:pic>
        <p:nvPicPr>
          <p:cNvPr id="5" name="Graphic 5" descr="Kaksi hahmoa opiskelijahaalareissa heittää ylävitoset.">
            <a:extLst>
              <a:ext uri="{FF2B5EF4-FFF2-40B4-BE49-F238E27FC236}">
                <a16:creationId xmlns:a16="http://schemas.microsoft.com/office/drawing/2014/main" id="{9404D3C3-861E-434C-A09F-83601985690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216950" y="3022599"/>
            <a:ext cx="2954106" cy="3162301"/>
          </a:xfrm>
          <a:prstGeom prst="rect">
            <a:avLst/>
          </a:prstGeom>
        </p:spPr>
      </p:pic>
    </p:spTree>
    <p:extLst>
      <p:ext uri="{BB962C8B-B14F-4D97-AF65-F5344CB8AC3E}">
        <p14:creationId xmlns:p14="http://schemas.microsoft.com/office/powerpoint/2010/main" val="18373639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681F7C-3D99-4CD2-8816-4963898A5D96}"/>
              </a:ext>
            </a:extLst>
          </p:cNvPr>
          <p:cNvSpPr>
            <a:spLocks noGrp="1"/>
          </p:cNvSpPr>
          <p:nvPr>
            <p:ph type="title"/>
          </p:nvPr>
        </p:nvSpPr>
        <p:spPr>
          <a:xfrm>
            <a:off x="238432" y="1403965"/>
            <a:ext cx="11710220" cy="907435"/>
          </a:xfrm>
        </p:spPr>
        <p:txBody>
          <a:bodyPr>
            <a:normAutofit/>
          </a:bodyPr>
          <a:lstStyle/>
          <a:p>
            <a:r>
              <a:rPr lang="en-US" sz="4500" dirty="0" err="1"/>
              <a:t>Koulutuksen</a:t>
            </a:r>
            <a:r>
              <a:rPr lang="en-US" sz="4500" dirty="0"/>
              <a:t> </a:t>
            </a:r>
            <a:r>
              <a:rPr lang="en-US" sz="4500" dirty="0" err="1"/>
              <a:t>aiheet</a:t>
            </a:r>
            <a:endParaRPr lang="fi-FI" sz="4500" dirty="0"/>
          </a:p>
        </p:txBody>
      </p:sp>
      <p:grpSp>
        <p:nvGrpSpPr>
          <p:cNvPr id="3" name="Group 2" descr="Tuutorin motiivit">
            <a:extLst>
              <a:ext uri="{FF2B5EF4-FFF2-40B4-BE49-F238E27FC236}">
                <a16:creationId xmlns:a16="http://schemas.microsoft.com/office/drawing/2014/main" id="{662B627E-2A85-4556-8F4E-157C5847893F}"/>
              </a:ext>
              <a:ext uri="{C183D7F6-B498-43B3-948B-1728B52AA6E4}">
                <adec:decorative xmlns:adec="http://schemas.microsoft.com/office/drawing/2017/decorative" val="0"/>
              </a:ext>
            </a:extLst>
          </p:cNvPr>
          <p:cNvGrpSpPr/>
          <p:nvPr/>
        </p:nvGrpSpPr>
        <p:grpSpPr>
          <a:xfrm>
            <a:off x="1821542" y="2487874"/>
            <a:ext cx="8561676" cy="801426"/>
            <a:chOff x="0" y="2548862"/>
            <a:chExt cx="4746173" cy="1113840"/>
          </a:xfrm>
        </p:grpSpPr>
        <p:sp>
          <p:nvSpPr>
            <p:cNvPr id="4" name="Rectangle: Rounded Corners 3">
              <a:extLst>
                <a:ext uri="{FF2B5EF4-FFF2-40B4-BE49-F238E27FC236}">
                  <a16:creationId xmlns:a16="http://schemas.microsoft.com/office/drawing/2014/main" id="{C9BF6518-4D42-4E8F-BB0B-7597CB7C774A}"/>
                </a:ext>
              </a:extLst>
            </p:cNvPr>
            <p:cNvSpPr/>
            <p:nvPr/>
          </p:nvSpPr>
          <p:spPr>
            <a:xfrm>
              <a:off x="0" y="2548862"/>
              <a:ext cx="4746173" cy="1113840"/>
            </a:xfrm>
            <a:prstGeom prst="roundRect">
              <a:avLst/>
            </a:prstGeom>
            <a:solidFill>
              <a:schemeClr val="bg1"/>
            </a:solidFill>
          </p:spPr>
          <p:style>
            <a:lnRef idx="2">
              <a:schemeClr val="lt1">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sp>
        <p:sp>
          <p:nvSpPr>
            <p:cNvPr id="5" name="Rectangle: Rounded Corners 4">
              <a:extLst>
                <a:ext uri="{FF2B5EF4-FFF2-40B4-BE49-F238E27FC236}">
                  <a16:creationId xmlns:a16="http://schemas.microsoft.com/office/drawing/2014/main" id="{EE07DBF7-EF3C-4E91-BC3A-CE6B0299CB5A}"/>
                </a:ext>
              </a:extLst>
            </p:cNvPr>
            <p:cNvSpPr txBox="1"/>
            <p:nvPr/>
          </p:nvSpPr>
          <p:spPr>
            <a:xfrm>
              <a:off x="54373" y="2603235"/>
              <a:ext cx="4637427" cy="100509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3000" b="1" dirty="0" err="1">
                  <a:solidFill>
                    <a:srgbClr val="39A1B1"/>
                  </a:solidFill>
                </a:rPr>
                <a:t>Tuutorin</a:t>
              </a:r>
              <a:r>
                <a:rPr lang="en-US" sz="3000" b="1" dirty="0">
                  <a:solidFill>
                    <a:srgbClr val="39A1B1"/>
                  </a:solidFill>
                </a:rPr>
                <a:t> </a:t>
              </a:r>
              <a:r>
                <a:rPr lang="en-US" sz="3000" b="1" dirty="0" err="1">
                  <a:solidFill>
                    <a:srgbClr val="39A1B1"/>
                  </a:solidFill>
                </a:rPr>
                <a:t>motiivit</a:t>
              </a:r>
              <a:endParaRPr lang="fi-FI" sz="3000" b="1" kern="1200" dirty="0">
                <a:solidFill>
                  <a:srgbClr val="39A1B1"/>
                </a:solidFill>
              </a:endParaRPr>
            </a:p>
          </p:txBody>
        </p:sp>
      </p:grpSp>
      <p:grpSp>
        <p:nvGrpSpPr>
          <p:cNvPr id="6" name="Group 5" descr="Tuutorin rooli">
            <a:extLst>
              <a:ext uri="{FF2B5EF4-FFF2-40B4-BE49-F238E27FC236}">
                <a16:creationId xmlns:a16="http://schemas.microsoft.com/office/drawing/2014/main" id="{2F424F7D-A90D-45E3-81BA-D655D39DB0BD}"/>
              </a:ext>
              <a:ext uri="{C183D7F6-B498-43B3-948B-1728B52AA6E4}">
                <adec:decorative xmlns:adec="http://schemas.microsoft.com/office/drawing/2017/decorative" val="0"/>
              </a:ext>
            </a:extLst>
          </p:cNvPr>
          <p:cNvGrpSpPr/>
          <p:nvPr/>
        </p:nvGrpSpPr>
        <p:grpSpPr>
          <a:xfrm>
            <a:off x="1821542" y="3502549"/>
            <a:ext cx="8561676" cy="801426"/>
            <a:chOff x="0" y="2548862"/>
            <a:chExt cx="4746173" cy="1113840"/>
          </a:xfrm>
        </p:grpSpPr>
        <p:sp>
          <p:nvSpPr>
            <p:cNvPr id="7" name="Rectangle: Rounded Corners 6">
              <a:extLst>
                <a:ext uri="{FF2B5EF4-FFF2-40B4-BE49-F238E27FC236}">
                  <a16:creationId xmlns:a16="http://schemas.microsoft.com/office/drawing/2014/main" id="{934F6020-59A7-4142-80DF-BA0FB01B03A8}"/>
                </a:ext>
              </a:extLst>
            </p:cNvPr>
            <p:cNvSpPr/>
            <p:nvPr/>
          </p:nvSpPr>
          <p:spPr>
            <a:xfrm>
              <a:off x="0" y="2548862"/>
              <a:ext cx="4746173" cy="1113840"/>
            </a:xfrm>
            <a:prstGeom prst="roundRect">
              <a:avLst/>
            </a:prstGeom>
            <a:solidFill>
              <a:schemeClr val="bg1"/>
            </a:solidFill>
          </p:spPr>
          <p:style>
            <a:lnRef idx="2">
              <a:schemeClr val="lt1">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sp>
        <p:sp>
          <p:nvSpPr>
            <p:cNvPr id="8" name="Rectangle: Rounded Corners 4">
              <a:extLst>
                <a:ext uri="{FF2B5EF4-FFF2-40B4-BE49-F238E27FC236}">
                  <a16:creationId xmlns:a16="http://schemas.microsoft.com/office/drawing/2014/main" id="{FB3AB5CF-81BB-48FA-AA91-6729C208EBCF}"/>
                </a:ext>
              </a:extLst>
            </p:cNvPr>
            <p:cNvSpPr txBox="1"/>
            <p:nvPr/>
          </p:nvSpPr>
          <p:spPr>
            <a:xfrm>
              <a:off x="54373" y="2603235"/>
              <a:ext cx="4637427" cy="100509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fi-FI" sz="3000" b="1" dirty="0">
                  <a:solidFill>
                    <a:srgbClr val="39A1B1"/>
                  </a:solidFill>
                </a:rPr>
                <a:t>Tuutorin rooli</a:t>
              </a:r>
              <a:endParaRPr lang="fi-FI" sz="3000" b="1" kern="1200" dirty="0">
                <a:solidFill>
                  <a:srgbClr val="39A1B1"/>
                </a:solidFill>
              </a:endParaRPr>
            </a:p>
          </p:txBody>
        </p:sp>
      </p:grpSp>
    </p:spTree>
    <p:extLst>
      <p:ext uri="{BB962C8B-B14F-4D97-AF65-F5344CB8AC3E}">
        <p14:creationId xmlns:p14="http://schemas.microsoft.com/office/powerpoint/2010/main" val="36985888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CAB3DAC-F8A8-4F60-9049-D0F75FACF024}"/>
              </a:ext>
            </a:extLst>
          </p:cNvPr>
          <p:cNvSpPr>
            <a:spLocks noGrp="1"/>
          </p:cNvSpPr>
          <p:nvPr>
            <p:ph type="title"/>
          </p:nvPr>
        </p:nvSpPr>
        <p:spPr/>
        <p:txBody>
          <a:bodyPr/>
          <a:lstStyle/>
          <a:p>
            <a:r>
              <a:rPr lang="fi-FI" dirty="0"/>
              <a:t>Tuutorin motiivit</a:t>
            </a:r>
          </a:p>
        </p:txBody>
      </p:sp>
    </p:spTree>
    <p:extLst>
      <p:ext uri="{BB962C8B-B14F-4D97-AF65-F5344CB8AC3E}">
        <p14:creationId xmlns:p14="http://schemas.microsoft.com/office/powerpoint/2010/main" val="42354411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iruutu 4">
            <a:extLst>
              <a:ext uri="{FF2B5EF4-FFF2-40B4-BE49-F238E27FC236}">
                <a16:creationId xmlns:a16="http://schemas.microsoft.com/office/drawing/2014/main" id="{07A4540F-E99F-4E78-8B54-6FBE9FC2C76D}"/>
              </a:ext>
            </a:extLst>
          </p:cNvPr>
          <p:cNvSpPr txBox="1"/>
          <p:nvPr/>
        </p:nvSpPr>
        <p:spPr>
          <a:xfrm>
            <a:off x="501805" y="390293"/>
            <a:ext cx="2520175" cy="379141"/>
          </a:xfrm>
          <a:prstGeom prst="rect">
            <a:avLst/>
          </a:prstGeom>
          <a:noFill/>
        </p:spPr>
        <p:txBody>
          <a:bodyPr wrap="square" rtlCol="0">
            <a:spAutoFit/>
          </a:bodyPr>
          <a:lstStyle/>
          <a:p>
            <a:r>
              <a:rPr lang="fi-FI" dirty="0">
                <a:solidFill>
                  <a:schemeClr val="accent1"/>
                </a:solidFill>
              </a:rPr>
              <a:t>Tehtävä</a:t>
            </a:r>
          </a:p>
        </p:txBody>
      </p:sp>
      <p:sp>
        <p:nvSpPr>
          <p:cNvPr id="2" name="Otsikko 1">
            <a:extLst>
              <a:ext uri="{FF2B5EF4-FFF2-40B4-BE49-F238E27FC236}">
                <a16:creationId xmlns:a16="http://schemas.microsoft.com/office/drawing/2014/main" id="{18890E45-7FA2-42A1-9AB5-14EA430BD191}"/>
              </a:ext>
            </a:extLst>
          </p:cNvPr>
          <p:cNvSpPr>
            <a:spLocks noGrp="1"/>
          </p:cNvSpPr>
          <p:nvPr>
            <p:ph type="title"/>
          </p:nvPr>
        </p:nvSpPr>
        <p:spPr>
          <a:xfrm>
            <a:off x="2147952" y="578495"/>
            <a:ext cx="7896096" cy="958577"/>
          </a:xfrm>
        </p:spPr>
        <p:txBody>
          <a:bodyPr/>
          <a:lstStyle/>
          <a:p>
            <a:pPr algn="ctr"/>
            <a:r>
              <a:rPr lang="fi-FI" dirty="0"/>
              <a:t>Muistellaan</a:t>
            </a:r>
          </a:p>
        </p:txBody>
      </p:sp>
      <p:graphicFrame>
        <p:nvGraphicFramePr>
          <p:cNvPr id="4" name="Sisällön paikkamerkki 3" descr="Mistä asioista itse kaipasit tietoa &#10;opintojen alussa?​&#10;&#10;Millaisena koit tuutorit?​&#10;&#10;Millaisena koit henkilökunnan &#10;ja ohjauspalvelut?​">
            <a:extLst>
              <a:ext uri="{FF2B5EF4-FFF2-40B4-BE49-F238E27FC236}">
                <a16:creationId xmlns:a16="http://schemas.microsoft.com/office/drawing/2014/main" id="{1C51897D-6625-41EB-AA07-953924C2FA15}"/>
              </a:ext>
              <a:ext uri="{C183D7F6-B498-43B3-948B-1728B52AA6E4}">
                <adec:decorative xmlns:adec="http://schemas.microsoft.com/office/drawing/2017/decorative" val="0"/>
              </a:ext>
            </a:extLst>
          </p:cNvPr>
          <p:cNvGraphicFramePr>
            <a:graphicFrameLocks noGrp="1"/>
          </p:cNvGraphicFramePr>
          <p:nvPr>
            <p:ph idx="1"/>
            <p:extLst>
              <p:ext uri="{D42A27DB-BD31-4B8C-83A1-F6EECF244321}">
                <p14:modId xmlns:p14="http://schemas.microsoft.com/office/powerpoint/2010/main" val="3025485134"/>
              </p:ext>
            </p:extLst>
          </p:nvPr>
        </p:nvGraphicFramePr>
        <p:xfrm>
          <a:off x="2147952" y="1789671"/>
          <a:ext cx="7896096" cy="43022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64566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C79A64EB-D9D3-426A-BA48-930A9E953147}"/>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graphicEl>
                                              <a:dgm id="{E3845408-A868-4192-A536-73872742C84F}"/>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graphicEl>
                                              <a:dgm id="{0344F603-ACFE-429A-BBB6-2A8F21D63E29}"/>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7B8A069-8440-4CC0-90C4-C288AC33A3EF}"/>
              </a:ext>
            </a:extLst>
          </p:cNvPr>
          <p:cNvSpPr>
            <a:spLocks noGrp="1"/>
          </p:cNvSpPr>
          <p:nvPr>
            <p:ph type="title"/>
          </p:nvPr>
        </p:nvSpPr>
        <p:spPr/>
        <p:txBody>
          <a:bodyPr/>
          <a:lstStyle/>
          <a:p>
            <a:r>
              <a:rPr lang="fi-FI" dirty="0">
                <a:solidFill>
                  <a:schemeClr val="accent1"/>
                </a:solidFill>
              </a:rPr>
              <a:t>Tehtävä</a:t>
            </a:r>
          </a:p>
        </p:txBody>
      </p:sp>
      <p:graphicFrame>
        <p:nvGraphicFramePr>
          <p:cNvPr id="4" name="Sisällön paikkamerkki 3" descr="Pohdi ja kirjaa, miksi olet mukana tuutoritoiminnassa">
            <a:extLst>
              <a:ext uri="{FF2B5EF4-FFF2-40B4-BE49-F238E27FC236}">
                <a16:creationId xmlns:a16="http://schemas.microsoft.com/office/drawing/2014/main" id="{E5FD9171-E363-443C-AA7A-AD5DFA185910}"/>
              </a:ext>
              <a:ext uri="{C183D7F6-B498-43B3-948B-1728B52AA6E4}">
                <adec:decorative xmlns:adec="http://schemas.microsoft.com/office/drawing/2017/decorative" val="0"/>
              </a:ext>
            </a:extLst>
          </p:cNvPr>
          <p:cNvGraphicFramePr>
            <a:graphicFrameLocks noGrp="1"/>
          </p:cNvGraphicFramePr>
          <p:nvPr>
            <p:ph idx="1"/>
            <p:extLst>
              <p:ext uri="{D42A27DB-BD31-4B8C-83A1-F6EECF244321}">
                <p14:modId xmlns:p14="http://schemas.microsoft.com/office/powerpoint/2010/main" val="1524044322"/>
              </p:ext>
            </p:extLst>
          </p:nvPr>
        </p:nvGraphicFramePr>
        <p:xfrm>
          <a:off x="1767016" y="1742303"/>
          <a:ext cx="8859795" cy="48124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679008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F0ECF9F-BD99-4986-A96F-D5F4DD86095B}"/>
              </a:ext>
            </a:extLst>
          </p:cNvPr>
          <p:cNvSpPr>
            <a:spLocks noGrp="1"/>
          </p:cNvSpPr>
          <p:nvPr>
            <p:ph type="title"/>
          </p:nvPr>
        </p:nvSpPr>
        <p:spPr/>
        <p:txBody>
          <a:bodyPr/>
          <a:lstStyle/>
          <a:p>
            <a:r>
              <a:rPr lang="fi-FI" dirty="0"/>
              <a:t>Mikä tuutoria motivoi?</a:t>
            </a:r>
          </a:p>
        </p:txBody>
      </p:sp>
      <p:sp>
        <p:nvSpPr>
          <p:cNvPr id="3" name="Sisällön paikkamerkki 2">
            <a:extLst>
              <a:ext uri="{FF2B5EF4-FFF2-40B4-BE49-F238E27FC236}">
                <a16:creationId xmlns:a16="http://schemas.microsoft.com/office/drawing/2014/main" id="{7F4F3E19-D7FF-4CF0-B834-501F71AE6B9B}"/>
              </a:ext>
            </a:extLst>
          </p:cNvPr>
          <p:cNvSpPr>
            <a:spLocks noGrp="1"/>
          </p:cNvSpPr>
          <p:nvPr>
            <p:ph idx="1"/>
          </p:nvPr>
        </p:nvSpPr>
        <p:spPr/>
        <p:txBody>
          <a:bodyPr/>
          <a:lstStyle/>
          <a:p>
            <a:r>
              <a:rPr lang="fi-FI" dirty="0"/>
              <a:t>Halusin tutustua alani uusiin opiskelijoihin.</a:t>
            </a:r>
          </a:p>
          <a:p>
            <a:r>
              <a:rPr lang="fi-FI" dirty="0" err="1"/>
              <a:t>Tuutorointi</a:t>
            </a:r>
            <a:r>
              <a:rPr lang="fi-FI" dirty="0"/>
              <a:t> on mukavaa.</a:t>
            </a:r>
          </a:p>
          <a:p>
            <a:r>
              <a:rPr lang="fi-FI" dirty="0"/>
              <a:t>Halusin luoda uusia kaverisuhteita.</a:t>
            </a:r>
          </a:p>
          <a:p>
            <a:r>
              <a:rPr lang="fi-FI" dirty="0"/>
              <a:t>Halusin oppia uutta</a:t>
            </a:r>
          </a:p>
          <a:p>
            <a:r>
              <a:rPr lang="fi-FI" dirty="0"/>
              <a:t>Kuulin hyvää palautetta aiemmin </a:t>
            </a:r>
            <a:br>
              <a:rPr lang="fi-FI" dirty="0"/>
            </a:br>
            <a:r>
              <a:rPr lang="fi-FI" dirty="0"/>
              <a:t>tuutoreina toimineilta</a:t>
            </a:r>
          </a:p>
        </p:txBody>
      </p:sp>
      <p:sp>
        <p:nvSpPr>
          <p:cNvPr id="5" name="Suorakulmio 4">
            <a:extLst>
              <a:ext uri="{FF2B5EF4-FFF2-40B4-BE49-F238E27FC236}">
                <a16:creationId xmlns:a16="http://schemas.microsoft.com/office/drawing/2014/main" id="{4BA5ED28-D089-4ABA-9CAC-8D37AB3676B8}"/>
              </a:ext>
            </a:extLst>
          </p:cNvPr>
          <p:cNvSpPr/>
          <p:nvPr/>
        </p:nvSpPr>
        <p:spPr>
          <a:xfrm>
            <a:off x="853225" y="5910173"/>
            <a:ext cx="7228703" cy="369332"/>
          </a:xfrm>
          <a:prstGeom prst="rect">
            <a:avLst/>
          </a:prstGeom>
        </p:spPr>
        <p:txBody>
          <a:bodyPr wrap="square">
            <a:spAutoFit/>
          </a:bodyPr>
          <a:lstStyle/>
          <a:p>
            <a:r>
              <a:rPr lang="fi-FI"/>
              <a:t>Lähde: Ohjauksen ja työelämätaitojen kehittäminen korkea-asteella -hanke ​</a:t>
            </a:r>
          </a:p>
        </p:txBody>
      </p:sp>
      <p:pic>
        <p:nvPicPr>
          <p:cNvPr id="6" name="Picture 3" descr="Pohtiva opiskelija.">
            <a:extLst>
              <a:ext uri="{FF2B5EF4-FFF2-40B4-BE49-F238E27FC236}">
                <a16:creationId xmlns:a16="http://schemas.microsoft.com/office/drawing/2014/main" id="{BB6F12C1-55AB-42CD-8EB0-49D2155677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34450" y="764562"/>
            <a:ext cx="2404326" cy="5197410"/>
          </a:xfrm>
          <a:prstGeom prst="rect">
            <a:avLst/>
          </a:prstGeom>
        </p:spPr>
      </p:pic>
    </p:spTree>
    <p:extLst>
      <p:ext uri="{BB962C8B-B14F-4D97-AF65-F5344CB8AC3E}">
        <p14:creationId xmlns:p14="http://schemas.microsoft.com/office/powerpoint/2010/main" val="1505336932"/>
      </p:ext>
    </p:extLst>
  </p:cSld>
  <p:clrMapOvr>
    <a:masterClrMapping/>
  </p:clrMapOvr>
</p:sld>
</file>

<file path=ppt/theme/theme1.xml><?xml version="1.0" encoding="utf-8"?>
<a:theme xmlns:a="http://schemas.openxmlformats.org/drawingml/2006/main" name="kuplateema">
  <a:themeElements>
    <a:clrScheme name="Custom 2">
      <a:dk1>
        <a:sysClr val="windowText" lastClr="000000"/>
      </a:dk1>
      <a:lt1>
        <a:sysClr val="window" lastClr="FFFFFF"/>
      </a:lt1>
      <a:dk2>
        <a:srgbClr val="7ECAD5"/>
      </a:dk2>
      <a:lt2>
        <a:srgbClr val="F7E07E"/>
      </a:lt2>
      <a:accent1>
        <a:srgbClr val="8564C8"/>
      </a:accent1>
      <a:accent2>
        <a:srgbClr val="EF807D"/>
      </a:accent2>
      <a:accent3>
        <a:srgbClr val="61D4B8"/>
      </a:accent3>
      <a:accent4>
        <a:srgbClr val="FFB671"/>
      </a:accent4>
      <a:accent5>
        <a:srgbClr val="DCCBBC"/>
      </a:accent5>
      <a:accent6>
        <a:srgbClr val="F7BFB7"/>
      </a:accent6>
      <a:hlink>
        <a:srgbClr val="9063CD"/>
      </a:hlink>
      <a:folHlink>
        <a:srgbClr val="9063CD"/>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1. KUPLAn_tuutorikoulutus_tuutorinrooli" id="{D39A96FE-9925-4C47-A695-22A12D869D4A}" vid="{84D7C6E7-2DA1-4AD4-8124-EB1B8B0C9759}"/>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8b25a0eb-6aee-482d-9e36-463e4a625073">
      <Value>6</Value>
      <Value>5</Value>
      <Value>162</Value>
      <Value>7</Value>
    </TaxCatchAll>
    <fa779d4ac9104465a0b35c00929a1e86 xmlns="8b25a0eb-6aee-482d-9e36-463e4a625073">
      <Terms xmlns="http://schemas.microsoft.com/office/infopath/2007/PartnerControls">
        <TermInfo xmlns="http://schemas.microsoft.com/office/infopath/2007/PartnerControls">
          <TermName xmlns="http://schemas.microsoft.com/office/infopath/2007/PartnerControls">Luonnos</TermName>
          <TermId xmlns="http://schemas.microsoft.com/office/infopath/2007/PartnerControls">5515d47d-45bc-4979-a976-cce269c3bccd</TermId>
        </TermInfo>
      </Terms>
    </fa779d4ac9104465a0b35c00929a1e86>
    <j4503adf8a2b47a6a02af0be5d44a3d3 xmlns="8b25a0eb-6aee-482d-9e36-463e4a625073">
      <Terms xmlns="http://schemas.microsoft.com/office/infopath/2007/PartnerControls">
        <TermInfo xmlns="http://schemas.microsoft.com/office/infopath/2007/PartnerControls">
          <TermName xmlns="http://schemas.microsoft.com/office/infopath/2007/PartnerControls">Sisäinen</TermName>
          <TermId xmlns="http://schemas.microsoft.com/office/infopath/2007/PartnerControls">86f88d56-d83c-4b89-95d9-544aff120100</TermId>
        </TermInfo>
      </Terms>
    </j4503adf8a2b47a6a02af0be5d44a3d3>
    <maa44b24fcb6448ebc628b460284fa99 xmlns="8b25a0eb-6aee-482d-9e36-463e4a625073">
      <Terms xmlns="http://schemas.microsoft.com/office/infopath/2007/PartnerControls"/>
    </maa44b24fcb6448ebc628b460284fa99>
    <ia1e4eaa4aaa42cf924070fd120c69a7 xmlns="8b25a0eb-6aee-482d-9e36-463e4a625073">
      <Terms xmlns="http://schemas.microsoft.com/office/infopath/2007/PartnerControls">
        <TermInfo xmlns="http://schemas.microsoft.com/office/infopath/2007/PartnerControls">
          <TermName xmlns="http://schemas.microsoft.com/office/infopath/2007/PartnerControls">Diaesitys</TermName>
          <TermId xmlns="http://schemas.microsoft.com/office/infopath/2007/PartnerControls">a316c037-4c47-4567-8dbb-830f4690f5dd</TermId>
        </TermInfo>
      </Terms>
    </ia1e4eaa4aaa42cf924070fd120c69a7>
    <la47d3aaa2a64b5b8f872218156bcd76 xmlns="8b25a0eb-6aee-482d-9e36-463e4a625073">
      <Terms xmlns="http://schemas.microsoft.com/office/infopath/2007/PartnerControls">
        <TermInfo xmlns="http://schemas.microsoft.com/office/infopath/2007/PartnerControls">
          <TermName xmlns="http://schemas.microsoft.com/office/infopath/2007/PartnerControls">Koulutyö</TermName>
          <TermId xmlns="http://schemas.microsoft.com/office/infopath/2007/PartnerControls">3a02af64-20ac-44fd-93e6-5ee59c14c5c5</TermId>
        </TermInfo>
      </Terms>
    </la47d3aaa2a64b5b8f872218156bcd76>
    <a8e037739f22464881271840dad1748a xmlns="8b25a0eb-6aee-482d-9e36-463e4a625073">
      <Terms xmlns="http://schemas.microsoft.com/office/infopath/2007/PartnerControls"/>
    </a8e037739f22464881271840dad1748a>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EHYT Dokumentti" ma:contentTypeID="0x010100740B35664B4D4340B9178BE3CEE18B3201007F46677E656BC241BE7235EEAC608E29" ma:contentTypeVersion="21" ma:contentTypeDescription="" ma:contentTypeScope="" ma:versionID="18bc6dc9388d94397970f1a02bd4d7c9">
  <xsd:schema xmlns:xsd="http://www.w3.org/2001/XMLSchema" xmlns:xs="http://www.w3.org/2001/XMLSchema" xmlns:p="http://schemas.microsoft.com/office/2006/metadata/properties" xmlns:ns2="8b25a0eb-6aee-482d-9e36-463e4a625073" xmlns:ns3="4bb9e5cd-3843-49f0-a1c3-d928feda9b6b" targetNamespace="http://schemas.microsoft.com/office/2006/metadata/properties" ma:root="true" ma:fieldsID="2c3facb2f742439ddc6fb635405ceb16" ns2:_="" ns3:_="">
    <xsd:import namespace="8b25a0eb-6aee-482d-9e36-463e4a625073"/>
    <xsd:import namespace="4bb9e5cd-3843-49f0-a1c3-d928feda9b6b"/>
    <xsd:element name="properties">
      <xsd:complexType>
        <xsd:sequence>
          <xsd:element name="documentManagement">
            <xsd:complexType>
              <xsd:all>
                <xsd:element ref="ns2:TaxCatchAll" minOccurs="0"/>
                <xsd:element ref="ns2:TaxCatchAllLabel" minOccurs="0"/>
                <xsd:element ref="ns2:maa44b24fcb6448ebc628b460284fa99" minOccurs="0"/>
                <xsd:element ref="ns2:ia1e4eaa4aaa42cf924070fd120c69a7" minOccurs="0"/>
                <xsd:element ref="ns2:a8e037739f22464881271840dad1748a" minOccurs="0"/>
                <xsd:element ref="ns2:fa779d4ac9104465a0b35c00929a1e86" minOccurs="0"/>
                <xsd:element ref="ns2:la47d3aaa2a64b5b8f872218156bcd76" minOccurs="0"/>
                <xsd:element ref="ns2:j4503adf8a2b47a6a02af0be5d44a3d3" minOccurs="0"/>
                <xsd:element ref="ns3:MediaServiceMetadata" minOccurs="0"/>
                <xsd:element ref="ns3:MediaServiceFastMetadata" minOccurs="0"/>
                <xsd:element ref="ns3:MediaServiceAutoTags" minOccurs="0"/>
                <xsd:element ref="ns3:MediaServiceOCR" minOccurs="0"/>
                <xsd:element ref="ns2:SharedWithUsers" minOccurs="0"/>
                <xsd:element ref="ns2:SharedWithDetails" minOccurs="0"/>
                <xsd:element ref="ns3:MediaServiceDateTaken"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b25a0eb-6aee-482d-9e36-463e4a625073" elementFormDefault="qualified">
    <xsd:import namespace="http://schemas.microsoft.com/office/2006/documentManagement/types"/>
    <xsd:import namespace="http://schemas.microsoft.com/office/infopath/2007/PartnerControls"/>
    <xsd:element name="TaxCatchAll" ma:index="5" nillable="true" ma:displayName="Taxonomy Catch All Column" ma:hidden="true" ma:list="{60a3a2b8-0144-44f0-a92d-1cd16757bef9}" ma:internalName="TaxCatchAll" ma:showField="CatchAllData" ma:web="8b25a0eb-6aee-482d-9e36-463e4a625073">
      <xsd:complexType>
        <xsd:complexContent>
          <xsd:extension base="dms:MultiChoiceLookup">
            <xsd:sequence>
              <xsd:element name="Value" type="dms:Lookup" maxOccurs="unbounded" minOccurs="0" nillable="true"/>
            </xsd:sequence>
          </xsd:extension>
        </xsd:complexContent>
      </xsd:complexType>
    </xsd:element>
    <xsd:element name="TaxCatchAllLabel" ma:index="6" nillable="true" ma:displayName="Taxonomy Catch All Column1" ma:hidden="true" ma:list="{60a3a2b8-0144-44f0-a92d-1cd16757bef9}" ma:internalName="TaxCatchAllLabel" ma:readOnly="true" ma:showField="CatchAllDataLabel" ma:web="8b25a0eb-6aee-482d-9e36-463e4a625073">
      <xsd:complexType>
        <xsd:complexContent>
          <xsd:extension base="dms:MultiChoiceLookup">
            <xsd:sequence>
              <xsd:element name="Value" type="dms:Lookup" maxOccurs="unbounded" minOccurs="0" nillable="true"/>
            </xsd:sequence>
          </xsd:extension>
        </xsd:complexContent>
      </xsd:complexType>
    </xsd:element>
    <xsd:element name="maa44b24fcb6448ebc628b460284fa99" ma:index="10" nillable="true" ma:taxonomy="true" ma:internalName="maa44b24fcb6448ebc628b460284fa99" ma:taxonomyFieldName="Vapaat_x0020_avainsanat" ma:displayName="Vapaat avainsanat" ma:default="" ma:fieldId="{6aa44b24-fcb6-448e-bc62-8b460284fa99}" ma:taxonomyMulti="true" ma:sspId="b4acf277-c871-4cac-ba5b-0074ec657832" ma:termSetId="c8c6a368-f4a2-4fda-a9dd-20fff3e48ade" ma:anchorId="00000000-0000-0000-0000-000000000000" ma:open="true" ma:isKeyword="false">
      <xsd:complexType>
        <xsd:sequence>
          <xsd:element ref="pc:Terms" minOccurs="0" maxOccurs="1"/>
        </xsd:sequence>
      </xsd:complexType>
    </xsd:element>
    <xsd:element name="ia1e4eaa4aaa42cf924070fd120c69a7" ma:index="12" ma:taxonomy="true" ma:internalName="ia1e4eaa4aaa42cf924070fd120c69a7" ma:taxonomyFieldName="Dokumentin_x0020_tyyppi" ma:displayName="Dokumentin tyyppi" ma:readOnly="false" ma:default="" ma:fieldId="{2a1e4eaa-4aaa-42cf-9240-70fd120c69a7}" ma:sspId="b4acf277-c871-4cac-ba5b-0074ec657832" ma:termSetId="dd9f542b-ab43-4e9c-b9f8-ad763b8e860f" ma:anchorId="00000000-0000-0000-0000-000000000000" ma:open="true" ma:isKeyword="false">
      <xsd:complexType>
        <xsd:sequence>
          <xsd:element ref="pc:Terms" minOccurs="0" maxOccurs="1"/>
        </xsd:sequence>
      </xsd:complexType>
    </xsd:element>
    <xsd:element name="a8e037739f22464881271840dad1748a" ma:index="14" nillable="true" ma:taxonomy="true" ma:internalName="a8e037739f22464881271840dad1748a" ma:taxonomyFieldName="EHYT_x0020_Aihe" ma:displayName="EHYT Aihe" ma:readOnly="false" ma:default="" ma:fieldId="{a8e03773-9f22-4648-8127-1840dad1748a}" ma:taxonomyMulti="true" ma:sspId="b4acf277-c871-4cac-ba5b-0074ec657832" ma:termSetId="7869f83b-08b4-4911-a2e7-405e0ab3fc6a" ma:anchorId="00000000-0000-0000-0000-000000000000" ma:open="false" ma:isKeyword="false">
      <xsd:complexType>
        <xsd:sequence>
          <xsd:element ref="pc:Terms" minOccurs="0" maxOccurs="1"/>
        </xsd:sequence>
      </xsd:complexType>
    </xsd:element>
    <xsd:element name="fa779d4ac9104465a0b35c00929a1e86" ma:index="19" ma:taxonomy="true" ma:internalName="fa779d4ac9104465a0b35c00929a1e86" ma:taxonomyFieldName="Dokumentin_x0020_tila" ma:displayName="Dokumentin tila" ma:default="5;#Luonnos|5515d47d-45bc-4979-a976-cce269c3bccd" ma:fieldId="{fa779d4a-c910-4465-a0b3-5c00929a1e86}" ma:sspId="b4acf277-c871-4cac-ba5b-0074ec657832" ma:termSetId="fec175c3-b36b-4106-b923-4dba12afad04" ma:anchorId="00000000-0000-0000-0000-000000000000" ma:open="false" ma:isKeyword="false">
      <xsd:complexType>
        <xsd:sequence>
          <xsd:element ref="pc:Terms" minOccurs="0" maxOccurs="1"/>
        </xsd:sequence>
      </xsd:complexType>
    </xsd:element>
    <xsd:element name="la47d3aaa2a64b5b8f872218156bcd76" ma:index="20" ma:taxonomy="true" ma:internalName="la47d3aaa2a64b5b8f872218156bcd76" ma:taxonomyFieldName="Sijainti" ma:displayName="Sijainti" ma:default="" ma:fieldId="{5a47d3aa-a2a6-4b5b-8f87-2218156bcd76}" ma:sspId="b4acf277-c871-4cac-ba5b-0074ec657832" ma:termSetId="fd9d8364-31ef-4bf9-88a3-35022fe8c892" ma:anchorId="00000000-0000-0000-0000-000000000000" ma:open="false" ma:isKeyword="false">
      <xsd:complexType>
        <xsd:sequence>
          <xsd:element ref="pc:Terms" minOccurs="0" maxOccurs="1"/>
        </xsd:sequence>
      </xsd:complexType>
    </xsd:element>
    <xsd:element name="j4503adf8a2b47a6a02af0be5d44a3d3" ma:index="21" ma:taxonomy="true" ma:internalName="j4503adf8a2b47a6a02af0be5d44a3d3" ma:taxonomyFieldName="Kohderyhm_x00e4_" ma:displayName="Kohderyhmä" ma:default="6;#Sisäinen|86f88d56-d83c-4b89-95d9-544aff120100" ma:fieldId="{34503adf-8a2b-47a6-a02a-f0be5d44a3d3}" ma:taxonomyMulti="true" ma:sspId="b4acf277-c871-4cac-ba5b-0074ec657832" ma:termSetId="89ce306e-301d-46a4-b0a0-153fbd067a23" ma:anchorId="00000000-0000-0000-0000-000000000000" ma:open="true" ma:isKeyword="false">
      <xsd:complexType>
        <xsd:sequence>
          <xsd:element ref="pc:Terms" minOccurs="0" maxOccurs="1"/>
        </xsd:sequence>
      </xsd:complexType>
    </xsd:element>
    <xsd:element name="SharedWithUsers" ma:index="26"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7" nillable="true" ma:displayName="Jakamisen tiedot"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bb9e5cd-3843-49f0-a1c3-d928feda9b6b" elementFormDefault="qualified">
    <xsd:import namespace="http://schemas.microsoft.com/office/2006/documentManagement/types"/>
    <xsd:import namespace="http://schemas.microsoft.com/office/infopath/2007/PartnerControls"/>
    <xsd:element name="MediaServiceMetadata" ma:index="22" nillable="true" ma:displayName="MediaServiceMetadata" ma:hidden="true" ma:internalName="MediaServiceMetadata" ma:readOnly="true">
      <xsd:simpleType>
        <xsd:restriction base="dms:Note"/>
      </xsd:simpleType>
    </xsd:element>
    <xsd:element name="MediaServiceFastMetadata" ma:index="23" nillable="true" ma:displayName="MediaServiceFastMetadata" ma:hidden="true" ma:internalName="MediaServiceFastMetadata" ma:readOnly="true">
      <xsd:simpleType>
        <xsd:restriction base="dms:Note"/>
      </xsd:simpleType>
    </xsd:element>
    <xsd:element name="MediaServiceAutoTags" ma:index="24" nillable="true" ma:displayName="MediaServiceAutoTags" ma:internalName="MediaServiceAutoTags" ma:readOnly="true">
      <xsd:simpleType>
        <xsd:restriction base="dms:Text"/>
      </xsd:simpleType>
    </xsd:element>
    <xsd:element name="MediaServiceOCR" ma:index="25" nillable="true" ma:displayName="MediaServiceOCR" ma:internalName="MediaServiceOCR" ma:readOnly="true">
      <xsd:simpleType>
        <xsd:restriction base="dms:Note">
          <xsd:maxLength value="255"/>
        </xsd:restriction>
      </xsd:simpleType>
    </xsd:element>
    <xsd:element name="MediaServiceDateTaken" ma:index="28" nillable="true" ma:displayName="MediaServiceDateTaken" ma:hidden="true" ma:internalName="MediaServiceDateTaken" ma:readOnly="true">
      <xsd:simpleType>
        <xsd:restriction base="dms:Text"/>
      </xsd:simpleType>
    </xsd:element>
    <xsd:element name="MediaServiceGenerationTime" ma:index="29" nillable="true" ma:displayName="MediaServiceGenerationTime" ma:hidden="true" ma:internalName="MediaServiceGenerationTime" ma:readOnly="true">
      <xsd:simpleType>
        <xsd:restriction base="dms:Text"/>
      </xsd:simpleType>
    </xsd:element>
    <xsd:element name="MediaServiceEventHashCode" ma:index="30"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7" ma:displayName="Sisältölaji"/>
        <xsd:element ref="dc:title" minOccurs="0" maxOccurs="1" ma:index="1"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EC13285-47B9-478D-8F4D-254C43DBF316}">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4bb9e5cd-3843-49f0-a1c3-d928feda9b6b"/>
    <ds:schemaRef ds:uri="http://purl.org/dc/elements/1.1/"/>
    <ds:schemaRef ds:uri="http://schemas.microsoft.com/office/2006/metadata/properties"/>
    <ds:schemaRef ds:uri="8b25a0eb-6aee-482d-9e36-463e4a625073"/>
    <ds:schemaRef ds:uri="http://www.w3.org/XML/1998/namespace"/>
    <ds:schemaRef ds:uri="http://purl.org/dc/dcmitype/"/>
  </ds:schemaRefs>
</ds:datastoreItem>
</file>

<file path=customXml/itemProps2.xml><?xml version="1.0" encoding="utf-8"?>
<ds:datastoreItem xmlns:ds="http://schemas.openxmlformats.org/officeDocument/2006/customXml" ds:itemID="{7DFA5123-275F-49F6-8F8B-8398C23DF6AE}">
  <ds:schemaRefs>
    <ds:schemaRef ds:uri="http://schemas.microsoft.com/sharepoint/v3/contenttype/forms"/>
  </ds:schemaRefs>
</ds:datastoreItem>
</file>

<file path=customXml/itemProps3.xml><?xml version="1.0" encoding="utf-8"?>
<ds:datastoreItem xmlns:ds="http://schemas.openxmlformats.org/officeDocument/2006/customXml" ds:itemID="{C5107055-7731-4B87-8B8D-30F1EBF86A37}">
  <ds:schemaRefs>
    <ds:schemaRef ds:uri="4bb9e5cd-3843-49f0-a1c3-d928feda9b6b"/>
    <ds:schemaRef ds:uri="8b25a0eb-6aee-482d-9e36-463e4a62507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1. KUPLAn_tuutorikoulutus_tuutorinrooli</Template>
  <TotalTime>983</TotalTime>
  <Words>2390</Words>
  <Application>Microsoft Office PowerPoint</Application>
  <PresentationFormat>Laajakuva</PresentationFormat>
  <Paragraphs>253</Paragraphs>
  <Slides>20</Slides>
  <Notes>17</Notes>
  <HiddenSlides>0</HiddenSlides>
  <MMClips>0</MMClips>
  <ScaleCrop>false</ScaleCrop>
  <HeadingPairs>
    <vt:vector size="6" baseType="variant">
      <vt:variant>
        <vt:lpstr>Käytetyt fontit</vt:lpstr>
      </vt:variant>
      <vt:variant>
        <vt:i4>3</vt:i4>
      </vt:variant>
      <vt:variant>
        <vt:lpstr>Teema</vt:lpstr>
      </vt:variant>
      <vt:variant>
        <vt:i4>1</vt:i4>
      </vt:variant>
      <vt:variant>
        <vt:lpstr>Dian otsikot</vt:lpstr>
      </vt:variant>
      <vt:variant>
        <vt:i4>20</vt:i4>
      </vt:variant>
    </vt:vector>
  </HeadingPairs>
  <TitlesOfParts>
    <vt:vector size="24" baseType="lpstr">
      <vt:lpstr>Arial</vt:lpstr>
      <vt:lpstr>Calibri</vt:lpstr>
      <vt:lpstr>Wingdings,Sans-Serif</vt:lpstr>
      <vt:lpstr>kuplateema</vt:lpstr>
      <vt:lpstr>Ohjeita kouluttajalle</vt:lpstr>
      <vt:lpstr>Tuutorin rooli</vt:lpstr>
      <vt:lpstr>Kilpailu</vt:lpstr>
      <vt:lpstr>Koulutuksen tavoite</vt:lpstr>
      <vt:lpstr>Koulutuksen aiheet</vt:lpstr>
      <vt:lpstr>Tuutorin motiivit</vt:lpstr>
      <vt:lpstr>Muistellaan</vt:lpstr>
      <vt:lpstr>Tehtävä</vt:lpstr>
      <vt:lpstr>Mikä tuutoria motivoi?</vt:lpstr>
      <vt:lpstr>Tehtävä</vt:lpstr>
      <vt:lpstr>Tuutorit kertovat oppineensa toiminnassa​</vt:lpstr>
      <vt:lpstr>Tuutorin rooli</vt:lpstr>
      <vt:lpstr>Mikä merkitys tuutoroinnilla on?</vt:lpstr>
      <vt:lpstr>Tuutori tutustuttaa opiskelijakulttuuriin​</vt:lpstr>
      <vt:lpstr>Tuutorin arvot ja etiikka​</vt:lpstr>
      <vt:lpstr>Roolimalli?</vt:lpstr>
      <vt:lpstr>Tuutorin roolin rajaaminen</vt:lpstr>
      <vt:lpstr>Tuutoroinnin ydintekijät</vt:lpstr>
      <vt:lpstr>Yhteenveto</vt:lpstr>
      <vt:lpstr>KUPLA - opiskelijat päihdekulttuurin  uudistajina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Tuutorin rooli</dc:title>
  <dc:creator>KUPLA-hanke, EHYT</dc:creator>
  <cp:lastModifiedBy>Emmi Lehtinen</cp:lastModifiedBy>
  <cp:revision>84</cp:revision>
  <cp:lastPrinted>2018-11-12T09:45:11Z</cp:lastPrinted>
  <dcterms:created xsi:type="dcterms:W3CDTF">2020-03-04T08:36:08Z</dcterms:created>
  <dcterms:modified xsi:type="dcterms:W3CDTF">2021-04-23T13:27:01Z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okumentin tila">
    <vt:lpwstr>5;#Luonnos|5515d47d-45bc-4979-a976-cce269c3bccd</vt:lpwstr>
  </property>
  <property fmtid="{D5CDD505-2E9C-101B-9397-08002B2CF9AE}" pid="3" name="ContentTypeId">
    <vt:lpwstr>0x010100740B35664B4D4340B9178BE3CEE18B3201007F46677E656BC241BE7235EEAC608E29</vt:lpwstr>
  </property>
  <property fmtid="{D5CDD505-2E9C-101B-9397-08002B2CF9AE}" pid="4" name="Kohderyhmä">
    <vt:lpwstr>6;#Sisäinen|86f88d56-d83c-4b89-95d9-544aff120100</vt:lpwstr>
  </property>
  <property fmtid="{D5CDD505-2E9C-101B-9397-08002B2CF9AE}" pid="5" name="Vapaat avainsanat">
    <vt:lpwstr/>
  </property>
  <property fmtid="{D5CDD505-2E9C-101B-9397-08002B2CF9AE}" pid="6" name="Sijainti">
    <vt:lpwstr>7;#Koulutyö|3a02af64-20ac-44fd-93e6-5ee59c14c5c5</vt:lpwstr>
  </property>
  <property fmtid="{D5CDD505-2E9C-101B-9397-08002B2CF9AE}" pid="7" name="EHYT Aihe">
    <vt:lpwstr/>
  </property>
  <property fmtid="{D5CDD505-2E9C-101B-9397-08002B2CF9AE}" pid="8" name="Dokumentin tyyppi">
    <vt:lpwstr>162;#Diaesitys|a316c037-4c47-4567-8dbb-830f4690f5dd</vt:lpwstr>
  </property>
</Properties>
</file>