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handoutMasterIdLst>
    <p:handoutMasterId r:id="rId49"/>
  </p:handoutMasterIdLst>
  <p:sldIdLst>
    <p:sldId id="266" r:id="rId2"/>
    <p:sldId id="360" r:id="rId3"/>
    <p:sldId id="267" r:id="rId4"/>
    <p:sldId id="268" r:id="rId5"/>
    <p:sldId id="334" r:id="rId6"/>
    <p:sldId id="277" r:id="rId7"/>
    <p:sldId id="395" r:id="rId8"/>
    <p:sldId id="418" r:id="rId9"/>
    <p:sldId id="397" r:id="rId10"/>
    <p:sldId id="419" r:id="rId11"/>
    <p:sldId id="279" r:id="rId12"/>
    <p:sldId id="420" r:id="rId13"/>
    <p:sldId id="404" r:id="rId14"/>
    <p:sldId id="421" r:id="rId15"/>
    <p:sldId id="402" r:id="rId16"/>
    <p:sldId id="422" r:id="rId17"/>
    <p:sldId id="407" r:id="rId18"/>
    <p:sldId id="423" r:id="rId19"/>
    <p:sldId id="409" r:id="rId20"/>
    <p:sldId id="424" r:id="rId21"/>
    <p:sldId id="312" r:id="rId22"/>
    <p:sldId id="298" r:id="rId23"/>
    <p:sldId id="299" r:id="rId24"/>
    <p:sldId id="328" r:id="rId25"/>
    <p:sldId id="300" r:id="rId26"/>
    <p:sldId id="301" r:id="rId27"/>
    <p:sldId id="362" r:id="rId28"/>
    <p:sldId id="411" r:id="rId29"/>
    <p:sldId id="315" r:id="rId30"/>
    <p:sldId id="393" r:id="rId31"/>
    <p:sldId id="394" r:id="rId32"/>
    <p:sldId id="412" r:id="rId33"/>
    <p:sldId id="396" r:id="rId34"/>
    <p:sldId id="399" r:id="rId35"/>
    <p:sldId id="413" r:id="rId36"/>
    <p:sldId id="400" r:id="rId37"/>
    <p:sldId id="401" r:id="rId38"/>
    <p:sldId id="414" r:id="rId39"/>
    <p:sldId id="405" r:id="rId40"/>
    <p:sldId id="406" r:id="rId41"/>
    <p:sldId id="415" r:id="rId42"/>
    <p:sldId id="403" r:id="rId43"/>
    <p:sldId id="416" r:id="rId44"/>
    <p:sldId id="408" r:id="rId45"/>
    <p:sldId id="417" r:id="rId46"/>
    <p:sldId id="410" r:id="rId47"/>
  </p:sldIdLst>
  <p:sldSz cx="9144000" cy="5143500" type="screen16x9"/>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p15:clr>
            <a:srgbClr val="A4A3A4"/>
          </p15:clr>
        </p15:guide>
        <p15:guide id="2" pos="2916">
          <p15:clr>
            <a:srgbClr val="A4A3A4"/>
          </p15:clr>
        </p15:guide>
      </p15:sldGuideLst>
    </p:ext>
    <p:ext uri="{2D200454-40CA-4A62-9FC3-DE9A4176ACB9}">
      <p15:notesGuideLst xmlns:p15="http://schemas.microsoft.com/office/powerpoint/2012/main">
        <p15:guide id="1" orient="horz" pos="3206">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11E"/>
    <a:srgbClr val="425E1C"/>
    <a:srgbClr val="8DC63F"/>
    <a:srgbClr val="A6D36B"/>
    <a:srgbClr val="71A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1" autoAdjust="0"/>
    <p:restoredTop sz="99462" autoAdjust="0"/>
  </p:normalViewPr>
  <p:slideViewPr>
    <p:cSldViewPr>
      <p:cViewPr varScale="1">
        <p:scale>
          <a:sx n="85" d="100"/>
          <a:sy n="85" d="100"/>
        </p:scale>
        <p:origin x="736" y="40"/>
      </p:cViewPr>
      <p:guideLst>
        <p:guide orient="horz" pos="1661"/>
        <p:guide pos="2916"/>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424" y="-748"/>
      </p:cViewPr>
      <p:guideLst>
        <p:guide orient="horz" pos="3206"/>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62A1504D-FF1A-4CF2-98E0-79B2D7707F3A}" type="datetimeFigureOut">
              <a:rPr lang="fi-FI" smtClean="0"/>
              <a:t>9.3.2018</a:t>
            </a:fld>
            <a:endParaRPr lang="fi-FI"/>
          </a:p>
        </p:txBody>
      </p:sp>
      <p:sp>
        <p:nvSpPr>
          <p:cNvPr id="4" name="Alatunnisteen paikkamerkki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99E175EB-D6E5-45B2-89D9-9ABFE7F6F5B1}" type="slidenum">
              <a:rPr lang="fi-FI" smtClean="0"/>
              <a:t>‹#›</a:t>
            </a:fld>
            <a:endParaRPr lang="fi-FI"/>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1614D2A9-D2F5-46E3-B6FD-72E6389ED251}" type="datetimeFigureOut">
              <a:rPr lang="fi-FI" smtClean="0"/>
              <a:t>9.3.2018</a:t>
            </a:fld>
            <a:endParaRPr lang="fi-FI"/>
          </a:p>
        </p:txBody>
      </p:sp>
      <p:sp>
        <p:nvSpPr>
          <p:cNvPr id="4" name="Dian kuvan paikkamerkki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Alatunnisteen paikkamerkki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7D3BB6A1-3C2B-47D4-B44D-2659144BAEFB}" type="slidenum">
              <a:rPr lang="fi-FI" smtClean="0"/>
              <a:t>‹#›</a:t>
            </a:fld>
            <a:endParaRPr lang="fi-FI"/>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Hei opettaja! </a:t>
            </a:r>
          </a:p>
          <a:p>
            <a:endParaRPr lang="fi-FI" dirty="0"/>
          </a:p>
          <a:p>
            <a:r>
              <a:rPr lang="fi-FI" dirty="0"/>
              <a:t>Tässä käyttöösi Juteltaisko?-menetelmän diapohjat vanhempainillan vetämiseksi. Tarkempi ohjeistus tilaisuuden kulkuun löytyy ohjekirjasta </a:t>
            </a:r>
            <a:r>
              <a:rPr lang="fi-FI" i="1" dirty="0"/>
              <a:t>”Juteltaisko? Keskustelevat oppitunnit ja vanhempainilta 5.-6.-luokkien päihdekasvatukseen” </a:t>
            </a:r>
            <a:r>
              <a:rPr lang="fi-FI" dirty="0"/>
              <a:t>(vanhempainiltamateriaali). </a:t>
            </a:r>
          </a:p>
        </p:txBody>
      </p:sp>
      <p:sp>
        <p:nvSpPr>
          <p:cNvPr id="4" name="Dian numeron paikkamerkki 3"/>
          <p:cNvSpPr>
            <a:spLocks noGrp="1"/>
          </p:cNvSpPr>
          <p:nvPr>
            <p:ph type="sldNum" sz="quarter" idx="10"/>
          </p:nvPr>
        </p:nvSpPr>
        <p:spPr/>
        <p:txBody>
          <a:bodyPr/>
          <a:lstStyle/>
          <a:p>
            <a:fld id="{7D3BB6A1-3C2B-47D4-B44D-2659144BAEFB}" type="slidenum">
              <a:rPr lang="fi-FI" smtClean="0"/>
              <a:t>1</a:t>
            </a:fld>
            <a:endParaRPr 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dirty="0"/>
              <a:t>Mitä arvelette, mikä on se asuinalue, jota lapset tässä ajattelevat?</a:t>
            </a:r>
          </a:p>
          <a:p>
            <a:pPr lvl="0"/>
            <a:r>
              <a:rPr lang="fi-FI" dirty="0"/>
              <a:t>Missä alueellanne näkee nuoria polttamassa tai juomassa?</a:t>
            </a:r>
          </a:p>
          <a:p>
            <a:pPr lvl="0"/>
            <a:r>
              <a:rPr lang="fi-FI" dirty="0"/>
              <a:t>(Kulkeeko alueellanne juttuja siitä, missä päin liikkuisi esimerkiksi huumeita?)</a:t>
            </a:r>
          </a:p>
          <a:p>
            <a:pPr lvl="0"/>
            <a:r>
              <a:rPr lang="fi-FI" dirty="0"/>
              <a:t>Miksi olisi tärkeää keskustella lasten kanssa myös siitä, missä alueilla/minkälaisissa tilanteissa olette huomanneet nuorten käyttävän päihteitä?</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dirty="0"/>
              <a:t>Onko lasten kommenteissa jotakin yllättävää?</a:t>
            </a:r>
          </a:p>
          <a:p>
            <a:pPr lvl="0"/>
            <a:r>
              <a:rPr lang="fi-FI" dirty="0"/>
              <a:t>Mitä arvelette, miksi kommentit ovat tämän suuntaisia?</a:t>
            </a:r>
          </a:p>
          <a:p>
            <a:pPr lvl="0"/>
            <a:r>
              <a:rPr lang="fi-FI" dirty="0"/>
              <a:t>Ottaisitteko yhteyttä lapsen kaverin vanhempiin, jos näkisitte lapsen kaverin humalassa tai tupakalla? Miksi?</a:t>
            </a:r>
          </a:p>
          <a:p>
            <a:endParaRPr lang="fi-FI"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lvl="0"/>
            <a:r>
              <a:rPr lang="fi-FI" dirty="0"/>
              <a:t>Onko lasten kommenteissa jotakin yllättävää?</a:t>
            </a:r>
          </a:p>
          <a:p>
            <a:pPr lvl="0"/>
            <a:r>
              <a:rPr lang="fi-FI" dirty="0"/>
              <a:t>Kuinka voisitte keskustella lapsenne kanssa omasta alkoholin käytöstänne? Miten perustelisitte lapsellenne omaa suhtautumistanne alkoholiin?</a:t>
            </a:r>
          </a:p>
          <a:p>
            <a:pPr lvl="0"/>
            <a:r>
              <a:rPr lang="fi-FI" dirty="0"/>
              <a:t>Minkälaisia arvoja haluaisitte välittää lapsellenne silloin, kun keskustelette heidän kanssaan päihteistä? Esimerkiksi miksi mielestänne on tärkeää, ettei ihmiselle tule päihdeongelmaa?</a:t>
            </a:r>
          </a:p>
          <a:p>
            <a:pPr lvl="0"/>
            <a:endParaRPr lang="fi-FI"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dirty="0">
                <a:solidFill>
                  <a:srgbClr val="8DC63F"/>
                </a:solidFill>
                <a:latin typeface="Arial Black" panose="020B0A04020102020204" pitchFamily="34" charset="0"/>
              </a:rPr>
              <a:t>5</a:t>
            </a:r>
            <a:r>
              <a:rPr lang="fi-FI" sz="1400" kern="1200" dirty="0">
                <a:solidFill>
                  <a:srgbClr val="8DC63F"/>
                </a:solidFill>
                <a:effectLst/>
                <a:latin typeface="Arial Black" panose="020B0A04020102020204" pitchFamily="34" charset="0"/>
              </a:rPr>
              <a:t> LOPUKSI </a:t>
            </a:r>
            <a:br>
              <a:rPr lang="fi-FI" sz="1400" kern="1200" dirty="0">
                <a:solidFill>
                  <a:schemeClr val="tx1"/>
                </a:solidFill>
                <a:effectLst/>
                <a:latin typeface="Arial Black" panose="020B0A04020102020204" pitchFamily="34" charset="0"/>
              </a:rPr>
            </a:br>
            <a:r>
              <a:rPr lang="fi-FI" sz="1400" kern="1200" dirty="0">
                <a:solidFill>
                  <a:srgbClr val="8DC63F"/>
                </a:solidFill>
                <a:effectLst/>
                <a:latin typeface="Arial" panose="020B0604020202020204" pitchFamily="34" charset="0"/>
                <a:cs typeface="Arial" panose="020B0604020202020204" pitchFamily="34" charset="0"/>
              </a:rPr>
              <a:t>(dia 19 / noin 5-10 min.)</a:t>
            </a:r>
          </a:p>
          <a:p>
            <a:endParaRPr lang="fi-FI" dirty="0"/>
          </a:p>
          <a:p>
            <a:r>
              <a:rPr lang="fi-FI" sz="1200" kern="1200" dirty="0">
                <a:solidFill>
                  <a:schemeClr val="tx1"/>
                </a:solidFill>
                <a:effectLst/>
                <a:latin typeface="+mn-lt"/>
                <a:ea typeface="+mn-ea"/>
                <a:cs typeface="+mn-cs"/>
              </a:rPr>
              <a:t>5.-6.luokkalaisten kanssa kannattaa keskustella päihteistä, vaikka he eivät olisikaan aikeissa käyttää niitä tai vaikuta edes erityisen kiinnostuneilta aiheesta. On hyvä kertoa yleisellä tasolla, erään 8.-luokkalaisen sanoin jo ”yleissivistyksen vuoksi”, miksi jotkut käyttävät päihteitä ja mitä riskejä päihteiden käyttöön liittyy. On myös hyvä jutella tilanteista, joissa lapsi näkee päihteidenkäyttöä: Mitä tilanteessa tapahtui? Miksi arvelette ihmisten toimineen, kuten he tilanteessa toimivat? </a:t>
            </a:r>
          </a:p>
          <a:p>
            <a:endParaRPr lang="fi-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dirty="0"/>
              <a:t>K</a:t>
            </a:r>
            <a:r>
              <a:rPr lang="fi-FI" sz="1200" kern="1200" dirty="0">
                <a:solidFill>
                  <a:schemeClr val="tx1"/>
                </a:solidFill>
                <a:effectLst/>
                <a:latin typeface="+mn-lt"/>
                <a:ea typeface="+mn-ea"/>
                <a:cs typeface="+mn-cs"/>
              </a:rPr>
              <a:t>uinka moni teistä aikoo keskustella lapsen kanssa siitä, mitä vanhempainillassa on puhuttu? </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Heittäkää loppuun vielä ”kolme pointtia” eli mitkä ovat mielestänne päihdekasvatuksessa tärkeimmät teemat, joista aiotte jutella lapsenne kanssa?</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Mitä terveisiä haluatte, että vien oppilaille tästä vanhempainillasta?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Kiitos mielenkiintoisesta illasta! </a:t>
            </a:r>
            <a:endParaRPr lang="fi-FI"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i-FI" sz="1400" b="1" dirty="0">
                <a:solidFill>
                  <a:srgbClr val="8DC63F"/>
                </a:solidFill>
                <a:latin typeface="Arial Black" panose="020B0A04020102020204" pitchFamily="34" charset="0"/>
              </a:rPr>
              <a:t>1.1 ALUKSI: Esittäytyminen </a:t>
            </a:r>
            <a:br>
              <a:rPr lang="fi-FI" sz="1400" b="1" dirty="0">
                <a:solidFill>
                  <a:srgbClr val="8DC63F"/>
                </a:solidFill>
                <a:latin typeface="Arial Black" panose="020B0A04020102020204" pitchFamily="34" charset="0"/>
              </a:rPr>
            </a:br>
            <a:r>
              <a:rPr lang="fi-FI" sz="1100" dirty="0">
                <a:solidFill>
                  <a:srgbClr val="8DC63F"/>
                </a:solidFill>
                <a:latin typeface="Arial" panose="020B0604020202020204" pitchFamily="34" charset="0"/>
                <a:cs typeface="Arial" panose="020B0604020202020204" pitchFamily="34" charset="0"/>
              </a:rPr>
              <a:t>(dia 2, noin 5 min.)</a:t>
            </a:r>
          </a:p>
          <a:p>
            <a:pPr marL="0" marR="0" lvl="0" indent="0" algn="l" defTabSz="914400" rtl="0" eaLnBrk="1" fontAlgn="auto" latinLnBrk="0" hangingPunct="1">
              <a:lnSpc>
                <a:spcPct val="100000"/>
              </a:lnSpc>
              <a:spcBef>
                <a:spcPts val="0"/>
              </a:spcBef>
              <a:spcAft>
                <a:spcPts val="0"/>
              </a:spcAft>
              <a:buClrTx/>
              <a:buSzTx/>
              <a:buFontTx/>
              <a:buNone/>
              <a:defRPr/>
            </a:pPr>
            <a:endParaRPr lang="fi-FI" sz="1100" b="1" dirty="0">
              <a:solidFill>
                <a:srgbClr val="8DC63F"/>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fi-FI" sz="1200" kern="1200" dirty="0">
                <a:solidFill>
                  <a:schemeClr val="tx1"/>
                </a:solidFill>
                <a:effectLst/>
                <a:latin typeface="+mn-lt"/>
                <a:ea typeface="+mn-ea"/>
                <a:cs typeface="+mn-cs"/>
              </a:rPr>
              <a:t>Jokainen kertoo vuoron perään nimensä tai esittäytyminen adjektiivilistan avulla. </a:t>
            </a:r>
          </a:p>
          <a:p>
            <a:pPr marL="0" marR="0" lvl="0" indent="0" algn="l" defTabSz="914400" rtl="0" eaLnBrk="1" fontAlgn="auto" latinLnBrk="0" hangingPunct="1">
              <a:lnSpc>
                <a:spcPct val="100000"/>
              </a:lnSpc>
              <a:spcBef>
                <a:spcPts val="0"/>
              </a:spcBef>
              <a:spcAft>
                <a:spcPts val="0"/>
              </a:spcAft>
              <a:buClrTx/>
              <a:buSzTx/>
              <a:buFontTx/>
              <a:buNone/>
              <a:defRPr/>
            </a:pPr>
            <a:endParaRPr lang="fi-FI" dirty="0"/>
          </a:p>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a:p>
            <a:endParaRPr lang="fi-FI"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0488" y="744538"/>
            <a:ext cx="6618287" cy="3724275"/>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i-FI" sz="1400" b="1" dirty="0">
                <a:solidFill>
                  <a:srgbClr val="8DC63F"/>
                </a:solidFill>
                <a:latin typeface="Arial Black" panose="020B0A04020102020204" pitchFamily="34" charset="0"/>
              </a:rPr>
              <a:t>I.2 ALUKSI: Tavoitteet ja teemaan virittäytyminen </a:t>
            </a:r>
            <a:br>
              <a:rPr lang="fi-FI" sz="1400" b="1" dirty="0">
                <a:solidFill>
                  <a:srgbClr val="8DC63F"/>
                </a:solidFill>
                <a:latin typeface="Arial Black" panose="020B0A04020102020204" pitchFamily="34" charset="0"/>
              </a:rPr>
            </a:br>
            <a:r>
              <a:rPr lang="fi-FI" sz="1100" dirty="0">
                <a:solidFill>
                  <a:srgbClr val="8DC63F"/>
                </a:solidFill>
                <a:latin typeface="Arial" panose="020B0604020202020204" pitchFamily="34" charset="0"/>
                <a:cs typeface="Arial" panose="020B0604020202020204" pitchFamily="34" charset="0"/>
              </a:rPr>
              <a:t>(diat 3-5 / aikavaraus noin 20 min.)</a:t>
            </a:r>
          </a:p>
          <a:p>
            <a:pPr marL="0" marR="0" lvl="0" indent="0" algn="l" defTabSz="914400" rtl="0" eaLnBrk="1" fontAlgn="auto" latinLnBrk="0" hangingPunct="1">
              <a:lnSpc>
                <a:spcPct val="100000"/>
              </a:lnSpc>
              <a:spcBef>
                <a:spcPts val="0"/>
              </a:spcBef>
              <a:spcAft>
                <a:spcPts val="0"/>
              </a:spcAft>
              <a:buClrTx/>
              <a:buSzTx/>
              <a:buFontTx/>
              <a:buNone/>
              <a:defRPr/>
            </a:pPr>
            <a:endParaRPr lang="fi-FI" sz="1100" b="1" dirty="0">
              <a:solidFill>
                <a:srgbClr val="8DC63F"/>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fi-FI" b="1" dirty="0"/>
              <a:t>Taustaa:</a:t>
            </a:r>
            <a:r>
              <a:rPr lang="fi-FI" dirty="0"/>
              <a:t> </a:t>
            </a:r>
            <a:r>
              <a:rPr lang="fi-FI" sz="1200" kern="1200" dirty="0">
                <a:solidFill>
                  <a:schemeClr val="tx1"/>
                </a:solidFill>
                <a:effectLst/>
                <a:latin typeface="+mn-lt"/>
                <a:ea typeface="+mn-ea"/>
                <a:cs typeface="+mn-cs"/>
              </a:rPr>
              <a:t>Missä kaikkialla lapsi näkee päihteiden käyttöä? Vaikka kotona ei alkoholia käytettäisikään, lapset joutuvat kohtaamaan alkoholiin liittyviä ilmiöitä vaikkapa television ja netin kautta, liikkuessaan kaupungilla tai sitten osallistuessaan erilaisiin tapahtumiin ja juhliin. Tilanteet saattavat hämmentää ja herättää kysymyksiä. Lasta ei pidä jättää yksin pohtimaan näkemäänsä. Olisi tärkeää keskustella hänen kanssaan arjessa myös päihteisiin liittyvistä asioista. </a:t>
            </a:r>
          </a:p>
          <a:p>
            <a:pPr marL="0" marR="0" lvl="0" indent="0" algn="l" defTabSz="914400" rtl="0" eaLnBrk="1" fontAlgn="auto" latinLnBrk="0" hangingPunct="1">
              <a:lnSpc>
                <a:spcPct val="100000"/>
              </a:lnSpc>
              <a:spcBef>
                <a:spcPts val="0"/>
              </a:spcBef>
              <a:spcAft>
                <a:spcPts val="0"/>
              </a:spcAft>
              <a:buClrTx/>
              <a:buSzTx/>
              <a:buFontTx/>
              <a:buNone/>
              <a:defRPr/>
            </a:pPr>
            <a:endParaRPr lang="fi-FI" dirty="0"/>
          </a:p>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a:p>
            <a:endParaRPr lang="fi-FI"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85000" lnSpcReduction="20000"/>
          </a:bodyPr>
          <a:lstStyle/>
          <a:p>
            <a:endParaRPr lang="fi-FI" b="1" dirty="0"/>
          </a:p>
          <a:p>
            <a:r>
              <a:rPr lang="fi-FI" b="1" dirty="0"/>
              <a:t>Kodin merkitys</a:t>
            </a:r>
            <a:r>
              <a:rPr lang="fi-FI" b="1" baseline="0" dirty="0"/>
              <a:t> </a:t>
            </a:r>
            <a:r>
              <a:rPr lang="fi-FI" baseline="0" dirty="0"/>
              <a:t>on keskeinen: Minkälaisen </a:t>
            </a:r>
            <a:r>
              <a:rPr lang="fi-FI" dirty="0"/>
              <a:t>esimerkin vanhemmat itse antavat? O</a:t>
            </a:r>
            <a:r>
              <a:rPr lang="fi-FI" baseline="0" dirty="0"/>
              <a:t>vatko vanhemmat keskenään samoilla linjoilla päihdekasvatukse</a:t>
            </a:r>
            <a:r>
              <a:rPr lang="fi-FI" dirty="0"/>
              <a:t>n suhteen</a:t>
            </a:r>
            <a:r>
              <a:rPr lang="fi-FI" baseline="0" dirty="0"/>
              <a:t>? Mikä on tilanne uusperheissä? </a:t>
            </a:r>
          </a:p>
          <a:p>
            <a:endParaRPr lang="fi-FI" baseline="0" dirty="0"/>
          </a:p>
          <a:p>
            <a:r>
              <a:rPr lang="fi-FI" baseline="0" dirty="0"/>
              <a:t>Vanhemmat </a:t>
            </a:r>
            <a:r>
              <a:rPr lang="fi-FI" b="1" baseline="0" dirty="0"/>
              <a:t>sisarukset</a:t>
            </a:r>
            <a:r>
              <a:rPr lang="fi-FI" baseline="0" dirty="0"/>
              <a:t> voivat </a:t>
            </a:r>
            <a:r>
              <a:rPr lang="fi-FI" dirty="0"/>
              <a:t>päihteettöminä esimerkkeinä tukea vanhempien päihdekasvatusta. Joskus he kuitenkin saattavat  </a:t>
            </a:r>
            <a:r>
              <a:rPr lang="fi-FI" baseline="0" dirty="0"/>
              <a:t>välittää päihteitä alaikäisille. Täysi-ikäistyviä sisaruksia on hyvä muistuttaa heidän vastuustaan ja välittämisen vahingollisuudesta.</a:t>
            </a:r>
          </a:p>
          <a:p>
            <a:endParaRPr lang="fi-FI" baseline="0" dirty="0"/>
          </a:p>
          <a:p>
            <a:r>
              <a:rPr lang="fi-FI" b="1" baseline="0" dirty="0"/>
              <a:t>Kavereiden</a:t>
            </a:r>
            <a:r>
              <a:rPr lang="fi-FI" baseline="0" dirty="0"/>
              <a:t> yhdessäolo on tärkeää. Yleensä kaveripiiri jakaa saman ajattelumallin suhteessa </a:t>
            </a:r>
            <a:r>
              <a:rPr lang="fi-FI" dirty="0"/>
              <a:t>päihteisiin. Jos eroja esiintyy, niin lapsi joutuu pohtimaan omaa suhtautumistaan – miten ajatukseni näyttäytyvät kavereille? Minkä vaikutelman mielipiteeni antaa minusta? Toisaalta suhtautuminen päihteisiin on vain yksi asia, jossa lapsi joutuu peilaamaan itseään suhteessa kavereihin. Hän joutuu käymään samaa pohdintaa myös esimerkiksi pukeutumisen, median ja rahan käytön, sosiaalisen aloitteellisuutensa sekä monen muun asian kanssa.</a:t>
            </a:r>
          </a:p>
          <a:p>
            <a:endParaRPr lang="fi-FI" baseline="0" dirty="0"/>
          </a:p>
          <a:p>
            <a:r>
              <a:rPr lang="fi-FI" baseline="0" dirty="0"/>
              <a:t>Nuoret kuluttavat paljon </a:t>
            </a:r>
            <a:r>
              <a:rPr lang="fi-FI" b="1" baseline="0" dirty="0"/>
              <a:t>mediaa ja </a:t>
            </a:r>
            <a:r>
              <a:rPr lang="fi-FI" baseline="0" dirty="0"/>
              <a:t>media tarjoaa monenlaisia mielikuvia päihteistä. Esimerkiksi viime aikoina on tullut esille </a:t>
            </a:r>
            <a:r>
              <a:rPr lang="fi-FI" baseline="0" dirty="0" err="1"/>
              <a:t>Vlogeja</a:t>
            </a:r>
            <a:r>
              <a:rPr lang="fi-FI" baseline="0" dirty="0"/>
              <a:t>, jotka ovat eräänlaisia videopäiväkirjoja tai –oppitunteja. Niissä saatetaan antaa hyvin kyseenalaista tietoa päihteistä. </a:t>
            </a:r>
            <a:r>
              <a:rPr lang="fi-FI" dirty="0"/>
              <a:t>Lapsia kasvatetaan koulussa mediakriittisiksi, mutta myös kotona asia kannattaa ottaa puheeksi. </a:t>
            </a:r>
            <a:endParaRPr lang="fi-FI" baseline="0" dirty="0"/>
          </a:p>
          <a:p>
            <a:endParaRPr lang="fi-FI" baseline="0" dirty="0"/>
          </a:p>
          <a:p>
            <a:r>
              <a:rPr lang="fi-FI" b="1" baseline="0" dirty="0"/>
              <a:t>Alkoholimainonta</a:t>
            </a:r>
            <a:r>
              <a:rPr lang="fi-FI" baseline="0" dirty="0"/>
              <a:t> vaikuttaa nuorten alkoholinkäyttöön. Jos mainoksissa annetaan mielikuva, että humalassa on hauskaa tai että alkoholia ”kuuluu olla”, nuoret saattavat kiinnostua kokeilemisesta. Vaikka nuorella olisi hyvät mediakriittiset valmiudet, niin mielikuviin vaikuttavat mainokset</a:t>
            </a:r>
            <a:r>
              <a:rPr lang="fi-FI" dirty="0"/>
              <a:t> saattavat toistuessaan muokata vähitellen nuoren ajattelua päihdemyönteisemmäksi.</a:t>
            </a:r>
            <a:endParaRPr lang="fi-FI" baseline="0" dirty="0"/>
          </a:p>
          <a:p>
            <a:endParaRPr lang="fi-FI" baseline="0" dirty="0"/>
          </a:p>
          <a:p>
            <a:r>
              <a:rPr lang="fi-FI" b="1" baseline="0" dirty="0"/>
              <a:t>Koulun päihdekasvatus ja valistusmateriaalit</a:t>
            </a:r>
            <a:r>
              <a:rPr lang="fi-FI" baseline="0" dirty="0"/>
              <a:t> tarjoavat nuorelle asiatietoa päihteiden terveysvaikutuksista. Nykyään mietitään yhä enemmän myös tilanteita, joissa päihteitä käytetään ja keskustellaan laajemmin siitä, miksi niitä käytetään</a:t>
            </a:r>
            <a:r>
              <a:rPr lang="fi-FI" dirty="0"/>
              <a:t> - </a:t>
            </a:r>
            <a:r>
              <a:rPr lang="fi-FI" baseline="0" dirty="0"/>
              <a:t>ja toisaalta miksi päihteitä</a:t>
            </a:r>
            <a:r>
              <a:rPr lang="fi-FI" dirty="0"/>
              <a:t> </a:t>
            </a:r>
            <a:r>
              <a:rPr lang="fi-FI" baseline="0" dirty="0"/>
              <a:t>ei tarvita,</a:t>
            </a:r>
            <a:r>
              <a:rPr lang="fi-FI" dirty="0"/>
              <a:t> tai miksi niiden käyttämisen asemaa kulttuurissa kannattaa kyseenalaistaa.</a:t>
            </a:r>
            <a:endParaRPr lang="fi-FI" baseline="0" dirty="0"/>
          </a:p>
          <a:p>
            <a:endParaRPr lang="fi-FI" baseline="0" dirty="0"/>
          </a:p>
          <a:p>
            <a:r>
              <a:rPr lang="fi-FI" b="1" baseline="0" dirty="0"/>
              <a:t>Eri uskonnoissa </a:t>
            </a:r>
            <a:r>
              <a:rPr lang="fi-FI" baseline="0" dirty="0"/>
              <a:t>suhtaudutaan eri tavoin päihteisiin, joten lapsia kasvatetaan erilaisilla asenteilla ja arvoilla perheiden taustoista ja vakaumuksesta riippuen. Perinteet ja juhlakulttuuri voivat erota huomattavasti eri kulttuurisissa ja  uskonnollisissa yhteisöissä. Toisaalla alkoholi ei kuulu lainkaan asiaan, toisaalla sillä on asema juhlatraditioissa. On hyvä huomata, että päihteisiin liittyviä ongelmia löytyy osalla väestöstä taustasta riippumatta.</a:t>
            </a:r>
          </a:p>
          <a:p>
            <a:endParaRPr lang="fi-FI"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7D3BB6A1-3C2B-47D4-B44D-2659144BAEFB}" type="slidenum">
              <a:rPr lang="fi-FI" smtClean="0"/>
              <a:t>5</a:t>
            </a:fld>
            <a:endParaRPr lang="fi-F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b="1" dirty="0">
                <a:solidFill>
                  <a:srgbClr val="8DC63F"/>
                </a:solidFill>
                <a:latin typeface="Arial Black" panose="020B0A04020102020204" pitchFamily="34" charset="0"/>
              </a:rPr>
              <a:t>2 TARINAT</a:t>
            </a:r>
            <a:r>
              <a:rPr lang="fi-FI" sz="1400" dirty="0">
                <a:solidFill>
                  <a:srgbClr val="8DC63F"/>
                </a:solidFill>
                <a:latin typeface="Arial Black" panose="020B0A04020102020204" pitchFamily="34" charset="0"/>
              </a:rPr>
              <a:t> </a:t>
            </a:r>
            <a:br>
              <a:rPr lang="fi-FI" sz="1400" dirty="0">
                <a:solidFill>
                  <a:srgbClr val="8DC63F"/>
                </a:solidFill>
                <a:latin typeface="Arial Black" panose="020B0A04020102020204" pitchFamily="34" charset="0"/>
              </a:rPr>
            </a:br>
            <a:r>
              <a:rPr lang="fi-FI" dirty="0">
                <a:solidFill>
                  <a:srgbClr val="8DC63F"/>
                </a:solidFill>
                <a:latin typeface="Arial" panose="020B0604020202020204" pitchFamily="34" charset="0"/>
                <a:cs typeface="Arial" panose="020B0604020202020204" pitchFamily="34" charset="0"/>
              </a:rPr>
              <a:t>(diat 6-13, noin 45-65 min.)</a:t>
            </a:r>
          </a:p>
          <a:p>
            <a:endParaRPr lang="fi-FI" dirty="0">
              <a:solidFill>
                <a:srgbClr val="8DC63F"/>
              </a:solidFill>
              <a:latin typeface="Arial" panose="020B0604020202020204" pitchFamily="34" charset="0"/>
              <a:cs typeface="Arial" panose="020B0604020202020204" pitchFamily="34" charset="0"/>
            </a:endParaRPr>
          </a:p>
          <a:p>
            <a:r>
              <a:rPr lang="fi-FI" dirty="0">
                <a:solidFill>
                  <a:srgbClr val="8DC63F"/>
                </a:solidFill>
                <a:latin typeface="Arial" panose="020B0604020202020204" pitchFamily="34" charset="0"/>
                <a:cs typeface="Arial" panose="020B0604020202020204" pitchFamily="34" charset="0"/>
              </a:rPr>
              <a:t>Toteutustavasta riippuen ideana lasten ja aikuisten tuottamien tarinoiden yhteen tuominen ja vertailu (tapa 1) tai lasten näkemysten tuominen vanhempien tietoon (tapa 2).  </a:t>
            </a:r>
          </a:p>
          <a:p>
            <a:endParaRPr lang="fi-FI" dirty="0"/>
          </a:p>
          <a:p>
            <a:r>
              <a:rPr lang="fi-FI" b="1" dirty="0"/>
              <a:t>A-diat:</a:t>
            </a:r>
            <a:r>
              <a:rPr lang="fi-FI" dirty="0"/>
              <a:t> Kuvat tarinoiden pohjaksi. Apukysymykset ja ohjeet toteutustapa 1:een ja 2:een löydät ohjekirjasta. </a:t>
            </a:r>
          </a:p>
          <a:p>
            <a:endParaRPr lang="fi-FI" dirty="0"/>
          </a:p>
          <a:p>
            <a:r>
              <a:rPr lang="fi-FI" b="1" dirty="0"/>
              <a:t>B-diat:</a:t>
            </a:r>
            <a:r>
              <a:rPr lang="fi-FI" dirty="0"/>
              <a:t> Tyhjiä diapohjia, joille lisätään ennen vanhempainillan alkua oppilaiden Juteltaisko?-oppitunnilla kirjoittamia ko. kuvaan liittyviä tarinoita. </a:t>
            </a:r>
          </a:p>
        </p:txBody>
      </p:sp>
      <p:sp>
        <p:nvSpPr>
          <p:cNvPr id="4" name="Dian numeron paikkamerkki 3"/>
          <p:cNvSpPr>
            <a:spLocks noGrp="1"/>
          </p:cNvSpPr>
          <p:nvPr>
            <p:ph type="sldNum" sz="quarter" idx="10"/>
          </p:nvPr>
        </p:nvSpPr>
        <p:spPr/>
        <p:txBody>
          <a:bodyPr/>
          <a:lstStyle/>
          <a:p>
            <a:fld id="{7D3BB6A1-3C2B-47D4-B44D-2659144BAEFB}" type="slidenum">
              <a:rPr lang="fi-FI" smtClean="0"/>
              <a:t>6</a:t>
            </a:fld>
            <a:endParaRPr lang="fi-F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b="1" dirty="0">
                <a:solidFill>
                  <a:srgbClr val="8DC63F"/>
                </a:solidFill>
                <a:latin typeface="Arial Black" panose="020B0A04020102020204" pitchFamily="34" charset="0"/>
                <a:cs typeface="Arial" panose="020B0604020202020204" pitchFamily="34" charset="0"/>
              </a:rPr>
              <a:t>3 OPPILAIDEN AJATUKSIA </a:t>
            </a:r>
            <a:br>
              <a:rPr lang="fi-FI" b="1" dirty="0">
                <a:solidFill>
                  <a:srgbClr val="8DC63F"/>
                </a:solidFill>
                <a:latin typeface="Arial Black" panose="020B0A04020102020204" pitchFamily="34" charset="0"/>
                <a:cs typeface="Arial" panose="020B0604020202020204" pitchFamily="34" charset="0"/>
              </a:rPr>
            </a:br>
            <a:r>
              <a:rPr lang="fi-FI" dirty="0">
                <a:solidFill>
                  <a:srgbClr val="8DC63F"/>
                </a:solidFill>
                <a:latin typeface="Arial" panose="020B0604020202020204" pitchFamily="34" charset="0"/>
                <a:cs typeface="Arial" panose="020B0604020202020204" pitchFamily="34" charset="0"/>
              </a:rPr>
              <a:t>(diat 14-18, noin 10-15 min.)</a:t>
            </a:r>
          </a:p>
          <a:p>
            <a:endParaRPr lang="fi-FI" b="1" dirty="0">
              <a:solidFill>
                <a:srgbClr val="8DC63F"/>
              </a:solidFill>
              <a:latin typeface="Arial" panose="020B0604020202020204" pitchFamily="34" charset="0"/>
              <a:cs typeface="Arial" panose="020B0604020202020204" pitchFamily="34" charset="0"/>
            </a:endParaRPr>
          </a:p>
          <a:p>
            <a:r>
              <a:rPr lang="fi-FI" b="1" dirty="0"/>
              <a:t>DIA 14: </a:t>
            </a:r>
            <a:r>
              <a:rPr lang="fi-FI" dirty="0"/>
              <a:t>Pohjustus osioon nro 3. ”Seuraavaksi käydään läpi keskustellen oppilaiden vastauksia neljään oppitunnilla esitettyyn kysymykseen. Aihealueina vapaa-ajan viettotavat ja keskustelu kotona, oman asuinalueen tilanne, puuttuminen ja oppilaiden omat kysymykset.”</a:t>
            </a:r>
          </a:p>
          <a:p>
            <a:endParaRPr lang="fi-FI" dirty="0"/>
          </a:p>
          <a:p>
            <a:r>
              <a:rPr lang="fi-FI" b="1" dirty="0"/>
              <a:t>DIAT 15-18: </a:t>
            </a:r>
            <a:r>
              <a:rPr lang="fi-FI" dirty="0"/>
              <a:t>Oppilaiden vastaukset. Diat ovat otsikkokysymyksillä varustettuja tyhjiä pohjia, joihin opettaja lisää vanhempainiltaa varten oppilaita Juteltaisko?-oppitunnilla </a:t>
            </a:r>
            <a:r>
              <a:rPr lang="fi-FI" dirty="0" err="1"/>
              <a:t>post</a:t>
            </a:r>
            <a:r>
              <a:rPr lang="fi-FI" dirty="0"/>
              <a:t> it –lapuilla kerättyjä ajatuksia.</a:t>
            </a:r>
          </a:p>
          <a:p>
            <a:endParaRPr lang="fi-FI" dirty="0"/>
          </a:p>
          <a:p>
            <a:endParaRPr lang="fi-FI"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200" kern="1200" dirty="0">
                <a:solidFill>
                  <a:schemeClr val="tx1"/>
                </a:solidFill>
                <a:effectLst/>
                <a:latin typeface="+mn-lt"/>
                <a:ea typeface="+mn-ea"/>
                <a:cs typeface="+mn-cs"/>
              </a:rPr>
              <a:t>Onko lasten kommenteissa jotakin yllättävää?</a:t>
            </a:r>
          </a:p>
          <a:p>
            <a:pPr lvl="0"/>
            <a:r>
              <a:rPr lang="fi-FI" sz="1200" kern="1200" dirty="0">
                <a:solidFill>
                  <a:schemeClr val="tx1"/>
                </a:solidFill>
                <a:effectLst/>
                <a:latin typeface="+mn-lt"/>
                <a:ea typeface="+mn-ea"/>
                <a:cs typeface="+mn-cs"/>
              </a:rPr>
              <a:t>Oletteko keskustelleet lastenne kanssa näistä asioista?</a:t>
            </a:r>
          </a:p>
          <a:p>
            <a:pPr lvl="0"/>
            <a:r>
              <a:rPr lang="fi-FI" sz="1200" kern="1200" dirty="0">
                <a:solidFill>
                  <a:schemeClr val="tx1"/>
                </a:solidFill>
                <a:effectLst/>
                <a:latin typeface="+mn-lt"/>
                <a:ea typeface="+mn-ea"/>
                <a:cs typeface="+mn-cs"/>
              </a:rPr>
              <a:t>Miksi arvelette lasten maininneen juuri näitä asioita?</a:t>
            </a:r>
          </a:p>
          <a:p>
            <a:pPr lvl="0"/>
            <a:r>
              <a:rPr lang="fi-FI" dirty="0"/>
              <a:t>Miksi lasten mielestä mahtaa olla tärkeää, että vanhemmat eivät ”ihan koko ajan” tiedä missä he ovat?</a:t>
            </a:r>
            <a:endParaRPr lang="fi-FI" sz="1200" kern="1200" dirty="0">
              <a:solidFill>
                <a:schemeClr val="tx1"/>
              </a:solidFill>
              <a:effectLst/>
              <a:latin typeface="+mn-lt"/>
              <a:ea typeface="+mn-ea"/>
              <a:cs typeface="+mn-cs"/>
            </a:endParaRPr>
          </a:p>
          <a:p>
            <a:pPr lvl="0"/>
            <a:endParaRPr lang="fi-FI" sz="1200" kern="1200" dirty="0">
              <a:solidFill>
                <a:schemeClr val="tx1"/>
              </a:solidFill>
              <a:effectLst/>
              <a:latin typeface="+mn-lt"/>
              <a:ea typeface="+mn-ea"/>
              <a:cs typeface="+mn-cs"/>
            </a:endParaRPr>
          </a:p>
          <a:p>
            <a:endParaRPr lang="fi-FI"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685800" y="1597823"/>
            <a:ext cx="7772400" cy="1102519"/>
          </a:xfrm>
        </p:spPr>
        <p:txBody>
          <a:bodyPr/>
          <a:lstStyle/>
          <a:p>
            <a:r>
              <a:rPr lang="fi-FI"/>
              <a:t>Muokkaa perustyyl. napsautt.</a:t>
            </a:r>
          </a:p>
        </p:txBody>
      </p:sp>
      <p:sp>
        <p:nvSpPr>
          <p:cNvPr id="3" name="Alaotsikko 2"/>
          <p:cNvSpPr>
            <a:spLocks noGrp="1"/>
          </p:cNvSpPr>
          <p:nvPr>
            <p:ph type="subTitle" idx="1" hasCustomPrompt="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6" name="Dian numeron paikkamerkki 5"/>
          <p:cNvSpPr>
            <a:spLocks noGrp="1"/>
          </p:cNvSpPr>
          <p:nvPr>
            <p:ph type="sldNum" sz="quarter" idx="12"/>
          </p:nvPr>
        </p:nvSpPr>
        <p:spPr/>
        <p:txBody>
          <a:bodyPr/>
          <a:lstStyle/>
          <a:p>
            <a:fld id="{EA7C8D44-3667-46F6-9772-CC52308E2A7F}" type="slidenum">
              <a:rPr kumimoji="0" lang="en-US" smtClean="0"/>
              <a:t>‹#›</a:t>
            </a:fld>
            <a:endParaRPr kumimoji="0"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Pystysuoran tekstin paikkamerkki 2"/>
          <p:cNvSpPr>
            <a:spLocks noGrp="1"/>
          </p:cNvSpPr>
          <p:nvPr>
            <p:ph type="body" orient="vert" idx="1" hasCustomPrompt="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hasCustomPrompt="1"/>
          </p:nvPr>
        </p:nvSpPr>
        <p:spPr>
          <a:xfrm>
            <a:off x="6629400" y="205980"/>
            <a:ext cx="2057400" cy="4388644"/>
          </a:xfrm>
        </p:spPr>
        <p:txBody>
          <a:bodyPr vert="eaVert"/>
          <a:lstStyle/>
          <a:p>
            <a:r>
              <a:rPr lang="fi-FI"/>
              <a:t>Muokkaa perustyyl. napsautt.</a:t>
            </a:r>
          </a:p>
        </p:txBody>
      </p:sp>
      <p:sp>
        <p:nvSpPr>
          <p:cNvPr id="3" name="Pystysuoran tekstin paikkamerkki 2"/>
          <p:cNvSpPr>
            <a:spLocks noGrp="1"/>
          </p:cNvSpPr>
          <p:nvPr>
            <p:ph type="body" orient="vert" idx="1" hasCustomPrompt="1"/>
          </p:nvPr>
        </p:nvSpPr>
        <p:spPr>
          <a:xfrm>
            <a:off x="457200" y="205980"/>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8" name="Otsikko 1"/>
          <p:cNvSpPr>
            <a:spLocks noGrp="1"/>
          </p:cNvSpPr>
          <p:nvPr>
            <p:ph type="title" hasCustomPrompt="1"/>
          </p:nvPr>
        </p:nvSpPr>
        <p:spPr>
          <a:xfrm>
            <a:off x="0" y="0"/>
            <a:ext cx="9144000" cy="5143500"/>
          </a:xfrm>
        </p:spPr>
        <p:txBody>
          <a:bodyPr>
            <a:noAutofit/>
          </a:bodyPr>
          <a:lstStyle>
            <a:lvl1pPr algn="ctr">
              <a:defRPr sz="88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pic>
        <p:nvPicPr>
          <p:cNvPr id="9" name="Picture 8" descr="C:\Users\Elo\Desktop\pallot 2.png"/>
          <p:cNvPicPr>
            <a:picLocks noChangeAspect="1" noChangeArrowheads="1"/>
          </p:cNvPicPr>
          <p:nvPr userDrawn="1"/>
        </p:nvPicPr>
        <p:blipFill>
          <a:blip r:embed="rId2" cstate="print"/>
          <a:srcRect/>
          <a:stretch>
            <a:fillRect/>
          </a:stretch>
        </p:blipFill>
        <p:spPr bwMode="auto">
          <a:xfrm rot="16200000">
            <a:off x="3448569" y="-1612870"/>
            <a:ext cx="1346260" cy="4572000"/>
          </a:xfrm>
          <a:prstGeom prst="rect">
            <a:avLst/>
          </a:prstGeom>
          <a:noFill/>
        </p:spPr>
      </p:pic>
      <p:pic>
        <p:nvPicPr>
          <p:cNvPr id="11" name="Picture 8" descr="C:\Users\Elo\Desktop\pallot 2.png"/>
          <p:cNvPicPr>
            <a:picLocks noChangeAspect="1" noChangeArrowheads="1"/>
          </p:cNvPicPr>
          <p:nvPr userDrawn="1"/>
        </p:nvPicPr>
        <p:blipFill>
          <a:blip r:embed="rId2" cstate="print"/>
          <a:srcRect/>
          <a:stretch>
            <a:fillRect/>
          </a:stretch>
        </p:blipFill>
        <p:spPr bwMode="auto">
          <a:xfrm rot="16200000">
            <a:off x="3592582" y="-1612870"/>
            <a:ext cx="1346260" cy="4572000"/>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a:t>Muokkaa perustyyl. napsautt.</a:t>
            </a:r>
          </a:p>
        </p:txBody>
      </p:sp>
      <p:sp>
        <p:nvSpPr>
          <p:cNvPr id="3" name="Sisällön paikkamerkki 2"/>
          <p:cNvSpPr>
            <a:spLocks noGrp="1"/>
          </p:cNvSpPr>
          <p:nvPr>
            <p:ph idx="1" hasCustomPrompt="1"/>
          </p:nvPr>
        </p:nvSpPr>
        <p:spPr/>
        <p:txBody>
          <a:bodyPr/>
          <a:lstStyle>
            <a:lvl1pPr>
              <a:defRPr>
                <a:solidFill>
                  <a:schemeClr val="bg1">
                    <a:lumMod val="50000"/>
                  </a:schemeClr>
                </a:solidFill>
                <a:latin typeface="Arial" panose="020B0604020202020204" pitchFamily="34" charset="0"/>
                <a:cs typeface="Arial" panose="020B0604020202020204" pitchFamily="34" charset="0"/>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ACDF6120-F1F0-4C60-9FE9-39AC71A9C79D}" type="datetimeFigureOut">
              <a:rPr lang="en-US" smtClean="0"/>
              <a:t>3/9/2018</a:t>
            </a:fld>
            <a:endParaRPr lang="en-US" dirty="0"/>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kumimoji="0" lang="en-US"/>
          </a:p>
        </p:txBody>
      </p:sp>
      <p:sp>
        <p:nvSpPr>
          <p:cNvPr id="6" name="Dian numeron paikkamerkki 5"/>
          <p:cNvSpPr>
            <a:spLocks noGrp="1"/>
          </p:cNvSpPr>
          <p:nvPr>
            <p:ph type="sldNum" sz="quarter" idx="12"/>
          </p:nvPr>
        </p:nvSpPr>
        <p:spPr/>
        <p:txBody>
          <a:bodyPr/>
          <a:lstStyle/>
          <a:p>
            <a:fld id="{EA7C8D44-3667-46F6-9772-CC52308E2A7F}" type="slidenum">
              <a:rPr kumimoji="0" lang="en-US" smtClean="0"/>
              <a:t>‹#›</a:t>
            </a:fld>
            <a:endParaRPr kumimoji="0"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722313" y="3305176"/>
            <a:ext cx="7772400" cy="1021556"/>
          </a:xfrm>
        </p:spPr>
        <p:txBody>
          <a:bodyPr anchor="t"/>
          <a:lstStyle>
            <a:lvl1pPr algn="l">
              <a:defRPr sz="4000" b="1" cap="all"/>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hasCustomPrompt="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5" name="Alatunnisteen paikkamerkki 4"/>
          <p:cNvSpPr>
            <a:spLocks noGrp="1"/>
          </p:cNvSpPr>
          <p:nvPr>
            <p:ph type="ftr" sz="quarter" idx="11"/>
          </p:nvPr>
        </p:nvSpPr>
        <p:spPr>
          <a:xfrm>
            <a:off x="3124200" y="4767264"/>
            <a:ext cx="2895600" cy="273844"/>
          </a:xfrm>
          <a:prstGeom prst="rect">
            <a:avLst/>
          </a:prstGeom>
        </p:spPr>
        <p:txBody>
          <a:bodyPr/>
          <a:lstStyle/>
          <a:p>
            <a:endParaRPr lang="fi-FI"/>
          </a:p>
        </p:txBody>
      </p:sp>
      <p:sp>
        <p:nvSpPr>
          <p:cNvPr id="6" name="Dian numeron paikkamerkki 5"/>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a:t>Muokkaa perustyyl. napsautt.</a:t>
            </a:r>
          </a:p>
        </p:txBody>
      </p:sp>
      <p:sp>
        <p:nvSpPr>
          <p:cNvPr id="3" name="Sisällön paikkamerkki 2"/>
          <p:cNvSpPr>
            <a:spLocks noGrp="1"/>
          </p:cNvSpPr>
          <p:nvPr>
            <p:ph sz="half" idx="1" hasCustomPrompt="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Muokkaa perustyyl. napsautt.</a:t>
            </a:r>
          </a:p>
        </p:txBody>
      </p:sp>
      <p:sp>
        <p:nvSpPr>
          <p:cNvPr id="3" name="Tekstin paikkamerkki 2"/>
          <p:cNvSpPr>
            <a:spLocks noGrp="1"/>
          </p:cNvSpPr>
          <p:nvPr>
            <p:ph type="body" idx="1" hasCustomPrompt="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hasCustomPrompt="1"/>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hasCustomPrompt="1"/>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hasCustomPrompt="1"/>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8" name="Alatunnisteen paikkamerkki 7"/>
          <p:cNvSpPr>
            <a:spLocks noGrp="1"/>
          </p:cNvSpPr>
          <p:nvPr>
            <p:ph type="ftr" sz="quarter" idx="11"/>
          </p:nvPr>
        </p:nvSpPr>
        <p:spPr>
          <a:xfrm>
            <a:off x="3124200" y="4767264"/>
            <a:ext cx="2895600" cy="273844"/>
          </a:xfrm>
          <a:prstGeom prst="rect">
            <a:avLst/>
          </a:prstGeom>
        </p:spPr>
        <p:txBody>
          <a:bodyPr/>
          <a:lstStyle/>
          <a:p>
            <a:endParaRPr lang="fi-FI"/>
          </a:p>
        </p:txBody>
      </p:sp>
      <p:sp>
        <p:nvSpPr>
          <p:cNvPr id="9" name="Dian numeron paikkamerkki 8"/>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p>
            <a:r>
              <a:rPr lang="fi-FI"/>
              <a:t>Muokkaa perustyyl. napsautt.</a:t>
            </a:r>
          </a:p>
        </p:txBody>
      </p:sp>
      <p:sp>
        <p:nvSpPr>
          <p:cNvPr id="3" name="Päivämäärän paikkamerkki 2"/>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4" name="Alatunnisteen paikkamerkki 3"/>
          <p:cNvSpPr>
            <a:spLocks noGrp="1"/>
          </p:cNvSpPr>
          <p:nvPr>
            <p:ph type="ftr" sz="quarter" idx="11"/>
          </p:nvPr>
        </p:nvSpPr>
        <p:spPr>
          <a:xfrm>
            <a:off x="3124200" y="4767264"/>
            <a:ext cx="2895600" cy="273844"/>
          </a:xfrm>
          <a:prstGeom prst="rect">
            <a:avLst/>
          </a:prstGeom>
        </p:spPr>
        <p:txBody>
          <a:bodyPr/>
          <a:lstStyle/>
          <a:p>
            <a:endParaRPr lang="fi-FI"/>
          </a:p>
        </p:txBody>
      </p:sp>
      <p:sp>
        <p:nvSpPr>
          <p:cNvPr id="5" name="Dian numeron paikkamerkki 4"/>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a:xfrm>
            <a:off x="457200" y="4767264"/>
            <a:ext cx="2133600" cy="273844"/>
          </a:xfrm>
          <a:prstGeom prst="rect">
            <a:avLst/>
          </a:prstGeom>
        </p:spPr>
        <p:txBody>
          <a:bodyPr/>
          <a:lstStyle/>
          <a:p>
            <a:fld id="{ACDF6120-F1F0-4C60-9FE9-39AC71A9C79D}" type="datetimeFigureOut">
              <a:rPr lang="en-US" smtClean="0"/>
              <a:t>3/9/2018</a:t>
            </a:fld>
            <a:endParaRPr lang="en-US"/>
          </a:p>
        </p:txBody>
      </p:sp>
      <p:sp>
        <p:nvSpPr>
          <p:cNvPr id="3" name="Alatunnisteen paikkamerkki 2"/>
          <p:cNvSpPr>
            <a:spLocks noGrp="1"/>
          </p:cNvSpPr>
          <p:nvPr>
            <p:ph type="ftr" sz="quarter" idx="11"/>
          </p:nvPr>
        </p:nvSpPr>
        <p:spPr>
          <a:xfrm>
            <a:off x="3124200" y="4767264"/>
            <a:ext cx="2895600" cy="273844"/>
          </a:xfrm>
          <a:prstGeom prst="rect">
            <a:avLst/>
          </a:prstGeom>
        </p:spPr>
        <p:txBody>
          <a:bodyPr/>
          <a:lstStyle/>
          <a:p>
            <a:endParaRPr kumimoji="0" lang="en-US"/>
          </a:p>
        </p:txBody>
      </p:sp>
      <p:sp>
        <p:nvSpPr>
          <p:cNvPr id="4" name="Dian numeron paikkamerkki 3"/>
          <p:cNvSpPr>
            <a:spLocks noGrp="1"/>
          </p:cNvSpPr>
          <p:nvPr>
            <p:ph type="sldNum" sz="quarter" idx="12"/>
          </p:nvPr>
        </p:nvSpPr>
        <p:spPr/>
        <p:txBody>
          <a:bodyPr/>
          <a:lstStyle/>
          <a:p>
            <a:fld id="{EA7C8D44-3667-46F6-9772-CC52308E2A7F}" type="slidenum">
              <a:rPr kumimoji="0" lang="en-US" smtClean="0"/>
              <a:t>‹#›</a:t>
            </a:fld>
            <a:endParaRPr kumimoji="0"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57209" y="204787"/>
            <a:ext cx="3008313" cy="871538"/>
          </a:xfrm>
        </p:spPr>
        <p:txBody>
          <a:bodyPr anchor="b"/>
          <a:lstStyle>
            <a:lvl1pPr algn="l">
              <a:defRPr sz="2000" b="1"/>
            </a:lvl1pPr>
          </a:lstStyle>
          <a:p>
            <a:r>
              <a:rPr lang="fi-FI"/>
              <a:t>Muokkaa perustyyl. napsautt.</a:t>
            </a:r>
          </a:p>
        </p:txBody>
      </p:sp>
      <p:sp>
        <p:nvSpPr>
          <p:cNvPr id="3" name="Sisällön paikkamerkki 2"/>
          <p:cNvSpPr>
            <a:spLocks noGrp="1"/>
          </p:cNvSpPr>
          <p:nvPr>
            <p:ph idx="1" hasCustomPrompt="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hasCustomPrompt="1"/>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792288" y="3600451"/>
            <a:ext cx="5486400" cy="425054"/>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hasCustomPrompt="1"/>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a:xfrm>
            <a:off x="457200" y="4767264"/>
            <a:ext cx="2133600" cy="273844"/>
          </a:xfrm>
          <a:prstGeom prst="rect">
            <a:avLst/>
          </a:prstGeom>
        </p:spPr>
        <p:txBody>
          <a:bodyPr/>
          <a:lstStyle/>
          <a:p>
            <a:fld id="{F7CA9039-8885-46DC-B10E-D4B86004F56A}" type="datetimeFigureOut">
              <a:rPr lang="fi-FI" smtClean="0"/>
              <a:t>9.3.2018</a:t>
            </a:fld>
            <a:endParaRPr lang="fi-FI"/>
          </a:p>
        </p:txBody>
      </p:sp>
      <p:sp>
        <p:nvSpPr>
          <p:cNvPr id="6" name="Alatunnisteen paikkamerkki 5"/>
          <p:cNvSpPr>
            <a:spLocks noGrp="1"/>
          </p:cNvSpPr>
          <p:nvPr>
            <p:ph type="ftr" sz="quarter" idx="11"/>
          </p:nvPr>
        </p:nvSpPr>
        <p:spPr>
          <a:xfrm>
            <a:off x="3124200" y="4767264"/>
            <a:ext cx="2895600" cy="273844"/>
          </a:xfrm>
          <a:prstGeom prst="rect">
            <a:avLst/>
          </a:prstGeom>
        </p:spPr>
        <p:txBody>
          <a:bodyPr/>
          <a:lstStyle/>
          <a:p>
            <a:endParaRPr lang="fi-FI"/>
          </a:p>
        </p:txBody>
      </p:sp>
      <p:sp>
        <p:nvSpPr>
          <p:cNvPr id="7" name="Dian numeron paikkamerkki 6"/>
          <p:cNvSpPr>
            <a:spLocks noGrp="1"/>
          </p:cNvSpPr>
          <p:nvPr>
            <p:ph type="sldNum" sz="quarter" idx="12"/>
          </p:nvPr>
        </p:nvSpPr>
        <p:spPr/>
        <p:txBody>
          <a:bodyPr/>
          <a:lstStyle/>
          <a:p>
            <a:fld id="{6DB0A51E-783C-42B7-AF44-9F2CE214B736}" type="slidenum">
              <a:rPr lang="fi-FI" smtClean="0"/>
              <a:t>‹#›</a:t>
            </a:fld>
            <a:endParaRPr lang="fi-FI"/>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hyperlink" Target="http://www.twitter.com/" TargetMode="External"/><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www.facebook.com/" TargetMode="External"/><Relationship Id="rId20" Type="http://schemas.openxmlformats.org/officeDocument/2006/relationships/hyperlink" Target="http://www.youtube.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2" descr="C:\Users\Elo\Desktop\palloja4.png"/>
          <p:cNvPicPr>
            <a:picLocks noChangeAspect="1" noChangeArrowheads="1"/>
          </p:cNvPicPr>
          <p:nvPr userDrawn="1"/>
        </p:nvPicPr>
        <p:blipFill>
          <a:blip r:embed="rId14" cstate="print"/>
          <a:srcRect/>
          <a:stretch>
            <a:fillRect/>
          </a:stretch>
        </p:blipFill>
        <p:spPr bwMode="auto">
          <a:xfrm rot="10800000">
            <a:off x="7073091" y="2859782"/>
            <a:ext cx="2070909" cy="1779662"/>
          </a:xfrm>
          <a:prstGeom prst="rect">
            <a:avLst/>
          </a:prstGeom>
          <a:noFill/>
        </p:spPr>
      </p:pic>
      <p:sp>
        <p:nvSpPr>
          <p:cNvPr id="11" name="Suorakulmio 10"/>
          <p:cNvSpPr/>
          <p:nvPr userDrawn="1"/>
        </p:nvSpPr>
        <p:spPr>
          <a:xfrm>
            <a:off x="0" y="4587974"/>
            <a:ext cx="9144000" cy="555526"/>
          </a:xfrm>
          <a:prstGeom prst="rect">
            <a:avLst/>
          </a:prstGeom>
          <a:solidFill>
            <a:schemeClr val="bg1"/>
          </a:solidFill>
          <a:ln>
            <a:noFill/>
          </a:ln>
          <a:effectLst>
            <a:outerShdw blurRad="215900" dir="16200000"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8" name="Tekstikehys 7"/>
          <p:cNvSpPr txBox="1"/>
          <p:nvPr userDrawn="1"/>
        </p:nvSpPr>
        <p:spPr>
          <a:xfrm>
            <a:off x="0" y="1910034"/>
            <a:ext cx="9144000" cy="1323439"/>
          </a:xfrm>
          <a:prstGeom prst="rect">
            <a:avLst/>
          </a:prstGeom>
          <a:noFill/>
        </p:spPr>
        <p:txBody>
          <a:bodyPr wrap="square" rtlCol="0">
            <a:spAutoFit/>
          </a:bodyPr>
          <a:lstStyle/>
          <a:p>
            <a:pPr algn="ctr"/>
            <a:r>
              <a:rPr lang="fi-FI" sz="8000" dirty="0">
                <a:solidFill>
                  <a:schemeClr val="bg1"/>
                </a:solidFill>
                <a:latin typeface="Arial Rounded MT Bold" panose="020F0704030504030204" pitchFamily="34" charset="0"/>
              </a:rPr>
              <a:t>aihe</a:t>
            </a:r>
          </a:p>
        </p:txBody>
      </p:sp>
      <p:sp>
        <p:nvSpPr>
          <p:cNvPr id="6" name="Dian numeron paikkamerkki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DB0A51E-783C-42B7-AF44-9F2CE214B736}" type="slidenum">
              <a:rPr lang="fi-FI" smtClean="0"/>
              <a:t>‹#›</a:t>
            </a:fld>
            <a:endParaRPr lang="fi-FI" dirty="0"/>
          </a:p>
        </p:txBody>
      </p:sp>
      <p:pic>
        <p:nvPicPr>
          <p:cNvPr id="10" name="Picture 2" descr="C:\Users\Elo\Desktop\Ånni_Logo.png"/>
          <p:cNvPicPr>
            <a:picLocks noChangeAspect="1" noChangeArrowheads="1"/>
          </p:cNvPicPr>
          <p:nvPr userDrawn="1"/>
        </p:nvPicPr>
        <p:blipFill>
          <a:blip r:embed="rId15" cstate="print"/>
          <a:srcRect/>
          <a:stretch>
            <a:fillRect/>
          </a:stretch>
        </p:blipFill>
        <p:spPr bwMode="auto">
          <a:xfrm>
            <a:off x="323528" y="4659982"/>
            <a:ext cx="1008112" cy="388666"/>
          </a:xfrm>
          <a:prstGeom prst="rect">
            <a:avLst/>
          </a:prstGeom>
          <a:noFill/>
        </p:spPr>
      </p:pic>
      <p:pic>
        <p:nvPicPr>
          <p:cNvPr id="12" name="Picture 3" descr="C:\Users\Elo\AppData\Local\Temp\Rar$DR29.232\Circle Icons Pack\256x256\fb.png">
            <a:hlinkClick r:id="rId16"/>
          </p:cNvPr>
          <p:cNvPicPr>
            <a:picLocks noChangeAspect="1" noChangeArrowheads="1"/>
          </p:cNvPicPr>
          <p:nvPr userDrawn="1"/>
        </p:nvPicPr>
        <p:blipFill>
          <a:blip r:embed="rId17" cstate="print"/>
          <a:srcRect/>
          <a:stretch>
            <a:fillRect/>
          </a:stretch>
        </p:blipFill>
        <p:spPr bwMode="auto">
          <a:xfrm>
            <a:off x="4067944" y="4731990"/>
            <a:ext cx="288032" cy="288032"/>
          </a:xfrm>
          <a:prstGeom prst="rect">
            <a:avLst/>
          </a:prstGeom>
          <a:noFill/>
        </p:spPr>
      </p:pic>
      <p:pic>
        <p:nvPicPr>
          <p:cNvPr id="13" name="Picture 5" descr="C:\Users\Elo\AppData\Local\Temp\Rar$DR14.936\Circle Icons Pack\256x256\twitter.png">
            <a:hlinkClick r:id="rId18"/>
          </p:cNvPr>
          <p:cNvPicPr>
            <a:picLocks noChangeAspect="1" noChangeArrowheads="1"/>
          </p:cNvPicPr>
          <p:nvPr userDrawn="1"/>
        </p:nvPicPr>
        <p:blipFill>
          <a:blip r:embed="rId19" cstate="print"/>
          <a:srcRect/>
          <a:stretch>
            <a:fillRect/>
          </a:stretch>
        </p:blipFill>
        <p:spPr bwMode="auto">
          <a:xfrm>
            <a:off x="4427984" y="4731990"/>
            <a:ext cx="288032" cy="288032"/>
          </a:xfrm>
          <a:prstGeom prst="rect">
            <a:avLst/>
          </a:prstGeom>
          <a:noFill/>
        </p:spPr>
      </p:pic>
      <p:pic>
        <p:nvPicPr>
          <p:cNvPr id="14" name="Picture 4" descr="C:\Users\Elo\AppData\Local\Temp\Rar$DR80.232\Circle Icons Pack\256x256\youtube.png">
            <a:hlinkClick r:id="rId20"/>
          </p:cNvPr>
          <p:cNvPicPr>
            <a:picLocks noChangeAspect="1" noChangeArrowheads="1"/>
          </p:cNvPicPr>
          <p:nvPr userDrawn="1"/>
        </p:nvPicPr>
        <p:blipFill>
          <a:blip r:embed="rId21" cstate="print"/>
          <a:srcRect/>
          <a:stretch>
            <a:fillRect/>
          </a:stretch>
        </p:blipFill>
        <p:spPr bwMode="auto">
          <a:xfrm>
            <a:off x="4788024" y="4731990"/>
            <a:ext cx="288032" cy="288032"/>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hf hdr="0" ftr="0" dt="0"/>
  <p:txStyles>
    <p:titleStyle>
      <a:lvl1pPr algn="ctr" defTabSz="914400" rtl="0" eaLnBrk="1" latinLnBrk="0" hangingPunct="1">
        <a:spcBef>
          <a:spcPct val="0"/>
        </a:spcBef>
        <a:buNone/>
        <a:defRPr sz="3600" kern="1200">
          <a:solidFill>
            <a:srgbClr val="8DC63F"/>
          </a:solidFill>
          <a:latin typeface="Arial Rounded MT Bold" panose="020F0704030504030204" pitchFamily="34" charset="0"/>
          <a:ea typeface="+mj-ea"/>
          <a:cs typeface="+mj-cs"/>
        </a:defRPr>
      </a:lvl1pPr>
    </p:titleStyle>
    <p:bodyStyle>
      <a:lvl1pPr marL="342900" indent="-342900" algn="l" defTabSz="914400" rtl="0" eaLnBrk="1" latinLnBrk="0" hangingPunct="1">
        <a:spcBef>
          <a:spcPct val="20000"/>
        </a:spcBef>
        <a:buClr>
          <a:srgbClr val="8DC63F"/>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8DC63F"/>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8DC63F"/>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8DC63F"/>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8DC63F"/>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211710"/>
            <a:ext cx="7772400" cy="1102519"/>
          </a:xfrm>
        </p:spPr>
        <p:txBody>
          <a:bodyPr>
            <a:normAutofit/>
          </a:bodyPr>
          <a:lstStyle/>
          <a:p>
            <a:endParaRPr lang="fi-FI" sz="5400" dirty="0"/>
          </a:p>
        </p:txBody>
      </p:sp>
      <p:sp>
        <p:nvSpPr>
          <p:cNvPr id="3" name="Alaotsikko 2"/>
          <p:cNvSpPr>
            <a:spLocks noGrp="1"/>
          </p:cNvSpPr>
          <p:nvPr>
            <p:ph type="subTitle" idx="1"/>
          </p:nvPr>
        </p:nvSpPr>
        <p:spPr>
          <a:xfrm>
            <a:off x="1372235" y="4086225"/>
            <a:ext cx="6400800" cy="1818005"/>
          </a:xfrm>
        </p:spPr>
        <p:txBody>
          <a:bodyPr>
            <a:normAutofit/>
          </a:bodyPr>
          <a:lstStyle/>
          <a:p>
            <a:r>
              <a:rPr lang="fi-FI" sz="2400" dirty="0">
                <a:solidFill>
                  <a:srgbClr val="95C11E"/>
                </a:solidFill>
              </a:rPr>
              <a:t>Diasarja vanhempainiltaan</a:t>
            </a:r>
          </a:p>
        </p:txBody>
      </p:sp>
      <p:sp>
        <p:nvSpPr>
          <p:cNvPr id="4" name="Tekstiruutu 3"/>
          <p:cNvSpPr txBox="1"/>
          <p:nvPr/>
        </p:nvSpPr>
        <p:spPr>
          <a:xfrm>
            <a:off x="8100392" y="4803998"/>
            <a:ext cx="864096" cy="307777"/>
          </a:xfrm>
          <a:prstGeom prst="rect">
            <a:avLst/>
          </a:prstGeom>
          <a:noFill/>
        </p:spPr>
        <p:txBody>
          <a:bodyPr wrap="square" rtlCol="0">
            <a:spAutoFit/>
          </a:bodyPr>
          <a:lstStyle/>
          <a:p>
            <a:r>
              <a:rPr lang="fi-FI" sz="1400" dirty="0"/>
              <a:t>Dia 1</a:t>
            </a:r>
          </a:p>
        </p:txBody>
      </p:sp>
      <p:pic>
        <p:nvPicPr>
          <p:cNvPr id="6" name="Picture 5" descr="kansi"/>
          <p:cNvPicPr>
            <a:picLocks noChangeAspect="1"/>
          </p:cNvPicPr>
          <p:nvPr/>
        </p:nvPicPr>
        <p:blipFill>
          <a:blip r:embed="rId3"/>
          <a:stretch>
            <a:fillRect/>
          </a:stretch>
        </p:blipFill>
        <p:spPr>
          <a:xfrm>
            <a:off x="-17780" y="-1076960"/>
            <a:ext cx="9179560" cy="5163185"/>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8b</a:t>
            </a:r>
            <a:endParaRPr kumimoji="0" lang="fi-FI" altLang="en-US" dirty="0"/>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388424" y="4876006"/>
            <a:ext cx="648072" cy="275590"/>
          </a:xfrm>
          <a:prstGeom prst="rect">
            <a:avLst/>
          </a:prstGeom>
          <a:noFill/>
        </p:spPr>
        <p:txBody>
          <a:bodyPr wrap="square" rtlCol="0">
            <a:spAutoFit/>
          </a:bodyPr>
          <a:lstStyle/>
          <a:p>
            <a:r>
              <a:rPr lang="fi-FI" sz="1200" dirty="0"/>
              <a:t>DIA 9a</a:t>
            </a:r>
          </a:p>
        </p:txBody>
      </p:sp>
      <p:pic>
        <p:nvPicPr>
          <p:cNvPr id="5" name="Content Placeholder 4" descr="aiti"/>
          <p:cNvPicPr>
            <a:picLocks noGrp="1" noChangeAspect="1"/>
          </p:cNvPicPr>
          <p:nvPr>
            <p:ph idx="1"/>
          </p:nvPr>
        </p:nvPicPr>
        <p:blipFill>
          <a:blip r:embed="rId3"/>
          <a:stretch>
            <a:fillRect/>
          </a:stretch>
        </p:blipFill>
        <p:spPr>
          <a:xfrm>
            <a:off x="1156970" y="196850"/>
            <a:ext cx="6983095" cy="421322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9b</a:t>
            </a:r>
            <a:endParaRPr kumimoji="0" lang="fi-FI" altLang="en-US" dirty="0"/>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10a</a:t>
            </a:r>
          </a:p>
        </p:txBody>
      </p:sp>
      <p:pic>
        <p:nvPicPr>
          <p:cNvPr id="3" name="Picture 2" descr="isa_huutaa"/>
          <p:cNvPicPr>
            <a:picLocks noChangeAspect="1"/>
          </p:cNvPicPr>
          <p:nvPr/>
        </p:nvPicPr>
        <p:blipFill>
          <a:blip r:embed="rId2"/>
          <a:stretch>
            <a:fillRect/>
          </a:stretch>
        </p:blipFill>
        <p:spPr>
          <a:xfrm>
            <a:off x="1358265" y="76200"/>
            <a:ext cx="6428105" cy="4379595"/>
          </a:xfrm>
          <a:prstGeom prst="rect">
            <a:avLst/>
          </a:prstGeom>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10b</a:t>
            </a:r>
            <a:endParaRPr kumimoji="0" lang="fi-FI" altLang="en-US" dirty="0"/>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11a</a:t>
            </a:r>
          </a:p>
        </p:txBody>
      </p:sp>
      <p:pic>
        <p:nvPicPr>
          <p:cNvPr id="3" name="Picture 2" descr="ruokkis"/>
          <p:cNvPicPr>
            <a:picLocks noChangeAspect="1"/>
          </p:cNvPicPr>
          <p:nvPr/>
        </p:nvPicPr>
        <p:blipFill>
          <a:blip r:embed="rId2"/>
          <a:stretch>
            <a:fillRect/>
          </a:stretch>
        </p:blipFill>
        <p:spPr>
          <a:xfrm>
            <a:off x="802005" y="187325"/>
            <a:ext cx="6852285" cy="4060825"/>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11b</a:t>
            </a:r>
            <a:endParaRPr kumimoji="0" lang="fi-FI" altLang="en-US" dirty="0"/>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12a</a:t>
            </a:r>
          </a:p>
        </p:txBody>
      </p:sp>
      <p:pic>
        <p:nvPicPr>
          <p:cNvPr id="3" name="Picture 2" descr="netti"/>
          <p:cNvPicPr>
            <a:picLocks noChangeAspect="1"/>
          </p:cNvPicPr>
          <p:nvPr/>
        </p:nvPicPr>
        <p:blipFill>
          <a:blip r:embed="rId2"/>
          <a:stretch>
            <a:fillRect/>
          </a:stretch>
        </p:blipFill>
        <p:spPr>
          <a:xfrm>
            <a:off x="1825625" y="182245"/>
            <a:ext cx="5883910" cy="4098290"/>
          </a:xfrm>
          <a:prstGeom prst="rect">
            <a:avLst/>
          </a:prstGeom>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12 b</a:t>
            </a:r>
            <a:endParaRPr kumimoji="0" lang="fi-FI" altLang="en-US" dirty="0"/>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13a</a:t>
            </a:r>
          </a:p>
        </p:txBody>
      </p:sp>
      <p:pic>
        <p:nvPicPr>
          <p:cNvPr id="3" name="Picture 2" descr="bussipysakki"/>
          <p:cNvPicPr>
            <a:picLocks noChangeAspect="1"/>
          </p:cNvPicPr>
          <p:nvPr/>
        </p:nvPicPr>
        <p:blipFill>
          <a:blip r:embed="rId2"/>
          <a:stretch>
            <a:fillRect/>
          </a:stretch>
        </p:blipFill>
        <p:spPr>
          <a:xfrm>
            <a:off x="1351915" y="187960"/>
            <a:ext cx="6440170" cy="4291330"/>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4" name="Rectangle 3"/>
          <p:cNvSpPr/>
          <p:nvPr/>
        </p:nvSpPr>
        <p:spPr>
          <a:xfrm>
            <a:off x="-9525" y="-9525"/>
            <a:ext cx="9162415" cy="4606925"/>
          </a:xfrm>
          <a:prstGeom prst="rect">
            <a:avLst/>
          </a:prstGeom>
          <a:solidFill>
            <a:srgbClr val="95C11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isällön paikkamerkki 2"/>
          <p:cNvSpPr>
            <a:spLocks noGrp="1"/>
          </p:cNvSpPr>
          <p:nvPr>
            <p:ph sz="half" idx="1"/>
          </p:nvPr>
        </p:nvSpPr>
        <p:spPr>
          <a:xfrm>
            <a:off x="-9525" y="1645920"/>
            <a:ext cx="9252585" cy="3086100"/>
          </a:xfrm>
        </p:spPr>
        <p:txBody>
          <a:bodyPr>
            <a:normAutofit/>
          </a:bodyPr>
          <a:lstStyle/>
          <a:p>
            <a:pPr marL="0" indent="0" algn="ctr">
              <a:buNone/>
            </a:pPr>
            <a:r>
              <a:rPr lang="fi-FI" sz="4800" b="1" dirty="0">
                <a:solidFill>
                  <a:schemeClr val="bg1"/>
                </a:solidFill>
                <a:latin typeface="+mj-lt"/>
              </a:rPr>
              <a:t>Esittäytyminen</a:t>
            </a:r>
          </a:p>
          <a:p>
            <a:endParaRPr lang="fi-FI" sz="4800" b="1" dirty="0">
              <a:solidFill>
                <a:schemeClr val="bg1"/>
              </a:solidFill>
              <a:latin typeface="+mj-lt"/>
            </a:endParaRPr>
          </a:p>
        </p:txBody>
      </p:sp>
      <p:sp>
        <p:nvSpPr>
          <p:cNvPr id="5" name="Tekstiruutu 4"/>
          <p:cNvSpPr txBox="1"/>
          <p:nvPr/>
        </p:nvSpPr>
        <p:spPr>
          <a:xfrm>
            <a:off x="8398768" y="4731990"/>
            <a:ext cx="576064" cy="307777"/>
          </a:xfrm>
          <a:prstGeom prst="rect">
            <a:avLst/>
          </a:prstGeom>
          <a:noFill/>
        </p:spPr>
        <p:txBody>
          <a:bodyPr wrap="square" rtlCol="0">
            <a:spAutoFit/>
          </a:bodyPr>
          <a:lstStyle/>
          <a:p>
            <a:r>
              <a:rPr lang="fi-FI" sz="1400" dirty="0"/>
              <a:t>Dia 2</a:t>
            </a:r>
          </a:p>
        </p:txBody>
      </p:sp>
      <p:pic>
        <p:nvPicPr>
          <p:cNvPr id="7" name="Content Placeholder 6" descr="palloja"/>
          <p:cNvPicPr>
            <a:picLocks noGrp="1" noChangeAspect="1"/>
          </p:cNvPicPr>
          <p:nvPr>
            <p:ph sz="half" idx="2"/>
          </p:nvPr>
        </p:nvPicPr>
        <p:blipFill>
          <a:blip r:embed="rId3"/>
          <a:stretch>
            <a:fillRect/>
          </a:stretch>
        </p:blipFill>
        <p:spPr>
          <a:xfrm>
            <a:off x="7062470" y="2536190"/>
            <a:ext cx="1911985" cy="1896745"/>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13 b</a:t>
            </a:r>
            <a:endParaRPr kumimoji="0" lang="fi-FI" altLang="en-US" dirty="0"/>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b="1" dirty="0">
                <a:latin typeface="Calibri" panose="020F0502020204030204" charset="0"/>
              </a:rPr>
              <a:t>Oppilaiden ajatuksia</a:t>
            </a:r>
          </a:p>
        </p:txBody>
      </p:sp>
      <p:sp>
        <p:nvSpPr>
          <p:cNvPr id="3" name="Sisällön paikkamerkki 2"/>
          <p:cNvSpPr>
            <a:spLocks noGrp="1"/>
          </p:cNvSpPr>
          <p:nvPr>
            <p:ph idx="1"/>
          </p:nvPr>
        </p:nvSpPr>
        <p:spPr>
          <a:xfrm>
            <a:off x="457200" y="1491629"/>
            <a:ext cx="8229600" cy="3102993"/>
          </a:xfrm>
        </p:spPr>
        <p:txBody>
          <a:bodyPr/>
          <a:lstStyle/>
          <a:p>
            <a:r>
              <a:rPr lang="fi-FI" dirty="0"/>
              <a:t>vapaa-ajan vietosta</a:t>
            </a:r>
          </a:p>
          <a:p>
            <a:r>
              <a:rPr lang="fi-FI" dirty="0"/>
              <a:t>päihteidenkäytöstä omalla asuinalueella</a:t>
            </a:r>
          </a:p>
          <a:p>
            <a:r>
              <a:rPr lang="fi-FI" dirty="0"/>
              <a:t>alaikäisten päihteiden käyttöön puuttumisesta</a:t>
            </a:r>
          </a:p>
          <a:p>
            <a:r>
              <a:rPr lang="fi-FI" dirty="0"/>
              <a:t>siitä, mitä lapset ja nuoret  haluaisivat kysyä aikuisilta</a:t>
            </a:r>
          </a:p>
          <a:p>
            <a:pPr marL="0" indent="0">
              <a:buNone/>
            </a:pPr>
            <a:endParaRPr lang="fi-FI" dirty="0"/>
          </a:p>
        </p:txBody>
      </p:sp>
      <p:sp>
        <p:nvSpPr>
          <p:cNvPr id="5" name="Tekstiruutu 4"/>
          <p:cNvSpPr txBox="1"/>
          <p:nvPr/>
        </p:nvSpPr>
        <p:spPr>
          <a:xfrm>
            <a:off x="8100392" y="4803998"/>
            <a:ext cx="646331" cy="307777"/>
          </a:xfrm>
          <a:prstGeom prst="rect">
            <a:avLst/>
          </a:prstGeom>
          <a:noFill/>
        </p:spPr>
        <p:txBody>
          <a:bodyPr wrap="none" rtlCol="0">
            <a:spAutoFit/>
          </a:bodyPr>
          <a:lstStyle/>
          <a:p>
            <a:r>
              <a:rPr lang="fi-FI" sz="1400" dirty="0"/>
              <a:t>Dia 14</a:t>
            </a: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lvl="0"/>
            <a:r>
              <a:rPr lang="fi-FI" b="1" dirty="0">
                <a:latin typeface="Calibri" panose="020F0502020204030204" charset="0"/>
              </a:rPr>
              <a:t>Mitä vanhempien pitäisi tietää teidän ikäistenne vapaa-ajasta?</a:t>
            </a:r>
          </a:p>
        </p:txBody>
      </p:sp>
      <p:sp>
        <p:nvSpPr>
          <p:cNvPr id="3" name="Sisällön paikkamerkki 2"/>
          <p:cNvSpPr>
            <a:spLocks noGrp="1"/>
          </p:cNvSpPr>
          <p:nvPr>
            <p:ph idx="1"/>
          </p:nvPr>
        </p:nvSpPr>
        <p:spPr>
          <a:xfrm>
            <a:off x="457200" y="1419622"/>
            <a:ext cx="8229600" cy="3240360"/>
          </a:xfrm>
        </p:spPr>
        <p:txBody>
          <a:bodyPr>
            <a:normAutofit/>
          </a:bodyPr>
          <a:lstStyle/>
          <a:p>
            <a:pPr marL="0" lvl="0" indent="0">
              <a:buNone/>
            </a:pPr>
            <a:endParaRPr lang="fi-FI" dirty="0"/>
          </a:p>
        </p:txBody>
      </p:sp>
      <p:sp>
        <p:nvSpPr>
          <p:cNvPr id="4" name="Tekstiruutu 3"/>
          <p:cNvSpPr txBox="1"/>
          <p:nvPr/>
        </p:nvSpPr>
        <p:spPr>
          <a:xfrm>
            <a:off x="7668344" y="4731990"/>
            <a:ext cx="1152128" cy="307777"/>
          </a:xfrm>
          <a:prstGeom prst="rect">
            <a:avLst/>
          </a:prstGeom>
          <a:noFill/>
        </p:spPr>
        <p:txBody>
          <a:bodyPr wrap="square" rtlCol="0">
            <a:spAutoFit/>
          </a:bodyPr>
          <a:lstStyle/>
          <a:p>
            <a:r>
              <a:rPr lang="fi-FI" sz="1400" dirty="0"/>
              <a:t>Dia 15</a:t>
            </a: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6964" y="272827"/>
            <a:ext cx="8229600" cy="857250"/>
          </a:xfrm>
        </p:spPr>
        <p:txBody>
          <a:bodyPr>
            <a:noAutofit/>
          </a:bodyPr>
          <a:lstStyle/>
          <a:p>
            <a:pPr lvl="0"/>
            <a:r>
              <a:rPr lang="fi-FI" sz="2800" b="1" dirty="0">
                <a:latin typeface="Calibri" panose="020F0502020204030204" charset="0"/>
              </a:rPr>
              <a:t>Mitä ajattelette nuorten tupakoinnista ja alkoholinkäytöstä omalla asuinalueellanne?</a:t>
            </a:r>
          </a:p>
        </p:txBody>
      </p:sp>
      <p:sp>
        <p:nvSpPr>
          <p:cNvPr id="3" name="Sisällön paikkamerkki 2"/>
          <p:cNvSpPr>
            <a:spLocks noGrp="1"/>
          </p:cNvSpPr>
          <p:nvPr>
            <p:ph idx="1"/>
          </p:nvPr>
        </p:nvSpPr>
        <p:spPr>
          <a:xfrm>
            <a:off x="827583" y="1203598"/>
            <a:ext cx="7776865" cy="3240360"/>
          </a:xfrm>
        </p:spPr>
        <p:txBody>
          <a:bodyPr>
            <a:noAutofit/>
          </a:bodyPr>
          <a:lstStyle/>
          <a:p>
            <a:endParaRPr lang="fi-FI" sz="1600" dirty="0"/>
          </a:p>
        </p:txBody>
      </p:sp>
      <p:sp>
        <p:nvSpPr>
          <p:cNvPr id="6" name="Tekstiruutu 5"/>
          <p:cNvSpPr txBox="1"/>
          <p:nvPr/>
        </p:nvSpPr>
        <p:spPr>
          <a:xfrm>
            <a:off x="8028384" y="4731990"/>
            <a:ext cx="864096" cy="307777"/>
          </a:xfrm>
          <a:prstGeom prst="rect">
            <a:avLst/>
          </a:prstGeom>
          <a:noFill/>
        </p:spPr>
        <p:txBody>
          <a:bodyPr wrap="square" rtlCol="0">
            <a:spAutoFit/>
          </a:bodyPr>
          <a:lstStyle/>
          <a:p>
            <a:r>
              <a:rPr lang="fi-FI" sz="1400" dirty="0"/>
              <a:t>Dia 16</a:t>
            </a: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b="1" dirty="0">
                <a:latin typeface="Calibri" panose="020F0502020204030204" charset="0"/>
              </a:rPr>
              <a:t>Kenen pitäisi mielestänne puuttua alaikäisten päihteiden käyttöön?</a:t>
            </a:r>
          </a:p>
        </p:txBody>
      </p:sp>
      <p:sp>
        <p:nvSpPr>
          <p:cNvPr id="3" name="Sisällön paikkamerkki 2"/>
          <p:cNvSpPr>
            <a:spLocks noGrp="1"/>
          </p:cNvSpPr>
          <p:nvPr>
            <p:ph idx="1"/>
          </p:nvPr>
        </p:nvSpPr>
        <p:spPr>
          <a:xfrm>
            <a:off x="611560" y="1419622"/>
            <a:ext cx="8712968" cy="3263504"/>
          </a:xfrm>
        </p:spPr>
        <p:txBody>
          <a:bodyPr>
            <a:normAutofit/>
          </a:bodyPr>
          <a:lstStyle/>
          <a:p>
            <a:pPr marL="0" indent="0">
              <a:buNone/>
            </a:pPr>
            <a:endParaRPr lang="fi-FI" sz="2200" dirty="0"/>
          </a:p>
        </p:txBody>
      </p:sp>
      <p:sp>
        <p:nvSpPr>
          <p:cNvPr id="4" name="Tekstiruutu 3"/>
          <p:cNvSpPr txBox="1"/>
          <p:nvPr/>
        </p:nvSpPr>
        <p:spPr>
          <a:xfrm>
            <a:off x="8028384" y="4803998"/>
            <a:ext cx="936104" cy="306705"/>
          </a:xfrm>
          <a:prstGeom prst="rect">
            <a:avLst/>
          </a:prstGeom>
          <a:noFill/>
        </p:spPr>
        <p:txBody>
          <a:bodyPr wrap="square" rtlCol="0">
            <a:spAutoFit/>
          </a:bodyPr>
          <a:lstStyle/>
          <a:p>
            <a:r>
              <a:rPr lang="fi-FI" sz="1400" dirty="0"/>
              <a:t>Dia 17</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12487"/>
            <a:ext cx="8229600" cy="2221755"/>
          </a:xfrm>
        </p:spPr>
        <p:txBody>
          <a:bodyPr>
            <a:normAutofit fontScale="90000"/>
          </a:bodyPr>
          <a:lstStyle/>
          <a:p>
            <a:pPr algn="ctr"/>
            <a:r>
              <a:rPr lang="fi-FI" b="1" dirty="0">
                <a:latin typeface="Calibri" panose="020F0502020204030204" charset="0"/>
              </a:rPr>
              <a:t>Mistä alkoholiin ja tupakkaan liittyvästä asiasta haluaisitte </a:t>
            </a:r>
            <a:r>
              <a:rPr lang="fi-FI" b="1">
                <a:latin typeface="Calibri" panose="020F0502020204030204" charset="0"/>
              </a:rPr>
              <a:t>keskustella aikuisen </a:t>
            </a:r>
            <a:r>
              <a:rPr lang="fi-FI" dirty="0"/>
              <a:t>kanssa? </a:t>
            </a:r>
            <a:br>
              <a:rPr lang="fi-FI" dirty="0"/>
            </a:br>
            <a:endParaRPr lang="fi-FI" dirty="0"/>
          </a:p>
        </p:txBody>
      </p:sp>
      <p:sp>
        <p:nvSpPr>
          <p:cNvPr id="3" name="Sisällön paikkamerkki 2"/>
          <p:cNvSpPr>
            <a:spLocks noGrp="1"/>
          </p:cNvSpPr>
          <p:nvPr>
            <p:ph idx="1"/>
          </p:nvPr>
        </p:nvSpPr>
        <p:spPr>
          <a:xfrm>
            <a:off x="457200" y="1347614"/>
            <a:ext cx="7859216" cy="2736304"/>
          </a:xfrm>
        </p:spPr>
        <p:txBody>
          <a:bodyPr>
            <a:noAutofit/>
          </a:bodyPr>
          <a:lstStyle/>
          <a:p>
            <a:pPr marL="0" indent="0">
              <a:buNone/>
            </a:pPr>
            <a:endParaRPr lang="fi-FI" sz="1800" dirty="0"/>
          </a:p>
        </p:txBody>
      </p:sp>
      <p:sp>
        <p:nvSpPr>
          <p:cNvPr id="4" name="Tekstiruutu 3"/>
          <p:cNvSpPr txBox="1"/>
          <p:nvPr/>
        </p:nvSpPr>
        <p:spPr>
          <a:xfrm>
            <a:off x="7668344" y="4731990"/>
            <a:ext cx="1296144" cy="306705"/>
          </a:xfrm>
          <a:prstGeom prst="rect">
            <a:avLst/>
          </a:prstGeom>
          <a:noFill/>
        </p:spPr>
        <p:txBody>
          <a:bodyPr wrap="square" rtlCol="0">
            <a:spAutoFit/>
          </a:bodyPr>
          <a:lstStyle/>
          <a:p>
            <a:r>
              <a:rPr lang="fi-FI" sz="1400" dirty="0"/>
              <a:t>Dia 18</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9525"/>
            <a:ext cx="9162415" cy="4606925"/>
          </a:xfrm>
          <a:prstGeom prst="rect">
            <a:avLst/>
          </a:prstGeom>
          <a:solidFill>
            <a:srgbClr val="95C11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890" y="1700530"/>
            <a:ext cx="9161145" cy="1289685"/>
          </a:xfrm>
        </p:spPr>
        <p:txBody>
          <a:bodyPr>
            <a:normAutofit fontScale="90000"/>
          </a:bodyPr>
          <a:lstStyle/>
          <a:p>
            <a:r>
              <a:rPr lang="fi-FI" b="1" dirty="0">
                <a:solidFill>
                  <a:schemeClr val="bg1"/>
                </a:solidFill>
                <a:latin typeface="Calibri" panose="020F0502020204030204" charset="0"/>
              </a:rPr>
              <a:t>JUTELLAAN LASTEMME KANSSA         </a:t>
            </a:r>
            <a:br>
              <a:rPr lang="fi-FI" b="1" dirty="0">
                <a:solidFill>
                  <a:schemeClr val="bg1"/>
                </a:solidFill>
                <a:latin typeface="Calibri" panose="020F0502020204030204" charset="0"/>
              </a:rPr>
            </a:br>
            <a:r>
              <a:rPr lang="fi-FI" b="1" dirty="0">
                <a:solidFill>
                  <a:schemeClr val="bg1"/>
                </a:solidFill>
                <a:latin typeface="Calibri" panose="020F0502020204030204" charset="0"/>
              </a:rPr>
              <a:t>–myös päihteisiin liittyvistä teemoista </a:t>
            </a:r>
            <a:br>
              <a:rPr lang="fi-FI" b="1" dirty="0">
                <a:latin typeface="Calibri" panose="020F0502020204030204" charset="0"/>
              </a:rPr>
            </a:br>
            <a:endParaRPr lang="fi-FI" b="1" dirty="0">
              <a:latin typeface="Calibri" panose="020F0502020204030204" charset="0"/>
            </a:endParaRPr>
          </a:p>
        </p:txBody>
      </p:sp>
      <p:sp>
        <p:nvSpPr>
          <p:cNvPr id="3" name="Otsikko 1"/>
          <p:cNvSpPr txBox="1"/>
          <p:nvPr/>
        </p:nvSpPr>
        <p:spPr>
          <a:xfrm>
            <a:off x="742950" y="3881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3300" dirty="0"/>
          </a:p>
        </p:txBody>
      </p:sp>
      <p:sp>
        <p:nvSpPr>
          <p:cNvPr id="4" name="Tekstiruutu 3"/>
          <p:cNvSpPr txBox="1"/>
          <p:nvPr/>
        </p:nvSpPr>
        <p:spPr>
          <a:xfrm>
            <a:off x="8282236" y="4731990"/>
            <a:ext cx="754260" cy="307777"/>
          </a:xfrm>
          <a:prstGeom prst="rect">
            <a:avLst/>
          </a:prstGeom>
          <a:noFill/>
        </p:spPr>
        <p:txBody>
          <a:bodyPr wrap="square" rtlCol="0">
            <a:spAutoFit/>
          </a:bodyPr>
          <a:lstStyle/>
          <a:p>
            <a:r>
              <a:rPr lang="fi-FI" sz="1400" dirty="0"/>
              <a:t>Dia 19 </a:t>
            </a:r>
          </a:p>
        </p:txBody>
      </p:sp>
      <p:pic>
        <p:nvPicPr>
          <p:cNvPr id="7" name="Content Placeholder 6" descr="palloja"/>
          <p:cNvPicPr>
            <a:picLocks noGrp="1" noChangeAspect="1"/>
          </p:cNvPicPr>
          <p:nvPr>
            <p:ph sz="half" idx="2"/>
          </p:nvPr>
        </p:nvPicPr>
        <p:blipFill>
          <a:blip r:embed="rId3"/>
          <a:stretch>
            <a:fillRect/>
          </a:stretch>
        </p:blipFill>
        <p:spPr>
          <a:xfrm>
            <a:off x="7686040" y="3155315"/>
            <a:ext cx="1383665" cy="1372870"/>
          </a:xfrm>
          <a:prstGeom prst="rect">
            <a:avLst/>
          </a:prstGeom>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605" y="2005330"/>
            <a:ext cx="9114790" cy="994410"/>
          </a:xfrm>
        </p:spPr>
        <p:txBody>
          <a:bodyPr>
            <a:normAutofit fontScale="90000"/>
          </a:bodyPr>
          <a:lstStyle/>
          <a:p>
            <a:r>
              <a:rPr lang="fi-FI" b="1" dirty="0">
                <a:solidFill>
                  <a:schemeClr val="bg2">
                    <a:lumMod val="10000"/>
                  </a:schemeClr>
                </a:solidFill>
                <a:latin typeface="Calibri" panose="020F0502020204030204" charset="0"/>
              </a:rPr>
              <a:t>Oppilaiden kirjoittamia tarinoita </a:t>
            </a:r>
            <a:br>
              <a:rPr lang="fi-FI" b="1" dirty="0">
                <a:solidFill>
                  <a:schemeClr val="bg2">
                    <a:lumMod val="10000"/>
                  </a:schemeClr>
                </a:solidFill>
                <a:latin typeface="Calibri" panose="020F0502020204030204" charset="0"/>
              </a:rPr>
            </a:br>
            <a:r>
              <a:rPr lang="fi-FI" b="1" dirty="0">
                <a:solidFill>
                  <a:schemeClr val="bg2">
                    <a:lumMod val="10000"/>
                  </a:schemeClr>
                </a:solidFill>
                <a:latin typeface="Calibri" panose="020F0502020204030204" charset="0"/>
              </a:rPr>
              <a:t>hyödynnettäväksi tilanteissa, joissa </a:t>
            </a:r>
            <a:br>
              <a:rPr lang="fi-FI" b="1" dirty="0">
                <a:solidFill>
                  <a:schemeClr val="bg2">
                    <a:lumMod val="10000"/>
                  </a:schemeClr>
                </a:solidFill>
                <a:latin typeface="Calibri" panose="020F0502020204030204" charset="0"/>
              </a:rPr>
            </a:br>
            <a:r>
              <a:rPr lang="fi-FI" b="1" dirty="0">
                <a:solidFill>
                  <a:schemeClr val="bg2">
                    <a:lumMod val="10000"/>
                  </a:schemeClr>
                </a:solidFill>
                <a:latin typeface="Calibri" panose="020F0502020204030204" charset="0"/>
              </a:rPr>
              <a:t>oppitunteja ei ole pidetty </a:t>
            </a:r>
            <a:br>
              <a:rPr lang="fi-FI" b="1" dirty="0">
                <a:solidFill>
                  <a:schemeClr val="bg2">
                    <a:lumMod val="10000"/>
                  </a:schemeClr>
                </a:solidFill>
                <a:latin typeface="Calibri" panose="020F0502020204030204" charset="0"/>
              </a:rPr>
            </a:br>
            <a:endParaRPr lang="fi-FI" b="1" dirty="0">
              <a:solidFill>
                <a:schemeClr val="bg2">
                  <a:lumMod val="10000"/>
                </a:schemeClr>
              </a:solidFill>
              <a:latin typeface="Calibri" panose="020F0502020204030204" charset="0"/>
            </a:endParaRPr>
          </a:p>
        </p:txBody>
      </p:sp>
      <p:sp>
        <p:nvSpPr>
          <p:cNvPr id="3" name="Otsikko 1"/>
          <p:cNvSpPr txBox="1"/>
          <p:nvPr/>
        </p:nvSpPr>
        <p:spPr>
          <a:xfrm>
            <a:off x="742950" y="38814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i-FI" sz="3300" dirty="0"/>
          </a:p>
        </p:txBody>
      </p:sp>
      <p:sp>
        <p:nvSpPr>
          <p:cNvPr id="4" name="Tekstiruutu 3"/>
          <p:cNvSpPr txBox="1"/>
          <p:nvPr/>
        </p:nvSpPr>
        <p:spPr>
          <a:xfrm>
            <a:off x="8282236" y="4731990"/>
            <a:ext cx="754260" cy="307777"/>
          </a:xfrm>
          <a:prstGeom prst="rect">
            <a:avLst/>
          </a:prstGeom>
          <a:noFill/>
        </p:spPr>
        <p:txBody>
          <a:bodyPr wrap="square" rtlCol="0">
            <a:spAutoFit/>
          </a:bodyPr>
          <a:lstStyle/>
          <a:p>
            <a:r>
              <a:rPr lang="fi-FI" sz="1400" dirty="0"/>
              <a:t>Dia 20 </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i-FI"/>
              <a:t>Dia 21a</a:t>
            </a:r>
          </a:p>
        </p:txBody>
      </p:sp>
      <p:pic>
        <p:nvPicPr>
          <p:cNvPr id="4" name="Kuva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080" y="165100"/>
            <a:ext cx="6171565" cy="4364355"/>
          </a:xfrm>
          <a:prstGeom prst="rect">
            <a:avLst/>
          </a:prstGeom>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292735"/>
            <a:ext cx="4848225" cy="4246245"/>
          </a:xfrm>
          <a:prstGeom prst="rect">
            <a:avLst/>
          </a:prstGeom>
          <a:noFill/>
        </p:spPr>
        <p:txBody>
          <a:bodyPr wrap="square" rtlCol="0">
            <a:spAutoFit/>
          </a:bodyPr>
          <a:lstStyle/>
          <a:p>
            <a:r>
              <a:rPr lang="en-US"/>
              <a:t>Kello on 5 yli 2 ja oppilaat ovat välitunnilla. 4 kovaa jäbää ovat röökillä tien toisella puolella. 3 oppilasta katsovat heitä oudoksuen. Maxilla ja hänen jengiläisillään on kova olo. 3 oppilasta, Annikki, Kullervo ja Aliisa katsovat järkyttyneinä, eivätkä tiedä mitä ajatella. </a:t>
            </a:r>
          </a:p>
          <a:p>
            <a:endParaRPr lang="en-US"/>
          </a:p>
          <a:p>
            <a:r>
              <a:rPr lang="en-US"/>
              <a:t>Lapset ovat tulossa koulusta kotiin. He näkevät yläkoululaisia polttamassa tupakkaa. Yksi lapsi sanoo: ”Tosi tyhmää polttaa tupakkaa!” Yläkoululaiset nauravat lapsille. ”Te ette määrää meitä” yksi heistä huutaa. ”Menkää pois!” toinen huutaa. Lapset juoksevat pois paikalta ja kertovat kotona vanhemmilleen. Seuraavana päivänä yläkoululaiset eivät enää polta siinä tupakkaa.</a:t>
            </a:r>
          </a:p>
        </p:txBody>
      </p:sp>
      <p:sp>
        <p:nvSpPr>
          <p:cNvPr id="6" name="Text Box 5"/>
          <p:cNvSpPr txBox="1"/>
          <p:nvPr/>
        </p:nvSpPr>
        <p:spPr>
          <a:xfrm>
            <a:off x="5292080" y="292735"/>
            <a:ext cx="3569345" cy="830997"/>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br>
              <a:rPr lang="fi-FI" sz="2400" b="1" dirty="0">
                <a:solidFill>
                  <a:srgbClr val="95C11E"/>
                </a:solidFill>
                <a:latin typeface="Calibri" panose="020F0502020204030204" charset="0"/>
                <a:sym typeface="+mn-ea"/>
              </a:rPr>
            </a:br>
            <a:r>
              <a:rPr lang="fi-FI" sz="2400" b="1" dirty="0">
                <a:solidFill>
                  <a:srgbClr val="95C11E"/>
                </a:solidFill>
                <a:latin typeface="Calibri" panose="020F0502020204030204" charset="0"/>
                <a:sym typeface="+mn-ea"/>
              </a:rPr>
              <a:t>Mitä kuvassa tapahtuu?</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050" y="411480"/>
            <a:ext cx="9144000" cy="857250"/>
          </a:xfrm>
        </p:spPr>
        <p:txBody>
          <a:bodyPr>
            <a:normAutofit/>
          </a:bodyPr>
          <a:lstStyle/>
          <a:p>
            <a:pPr algn="ctr"/>
            <a:r>
              <a:rPr lang="fi-FI" b="1" dirty="0">
                <a:latin typeface="Calibri" panose="020F0502020204030204" charset="0"/>
              </a:rPr>
              <a:t>Vanhempainillan tavoitteena on pohtia</a:t>
            </a:r>
          </a:p>
        </p:txBody>
      </p:sp>
      <p:sp>
        <p:nvSpPr>
          <p:cNvPr id="3" name="Sisällön paikkamerkki 2"/>
          <p:cNvSpPr>
            <a:spLocks noGrp="1"/>
          </p:cNvSpPr>
          <p:nvPr>
            <p:ph idx="1"/>
          </p:nvPr>
        </p:nvSpPr>
        <p:spPr>
          <a:xfrm>
            <a:off x="457200" y="1200151"/>
            <a:ext cx="8075240" cy="3171799"/>
          </a:xfrm>
        </p:spPr>
        <p:txBody>
          <a:bodyPr>
            <a:normAutofit/>
          </a:bodyPr>
          <a:lstStyle/>
          <a:p>
            <a:pPr marL="0" indent="0">
              <a:buNone/>
            </a:pPr>
            <a:endParaRPr lang="fi-FI" sz="1600" dirty="0"/>
          </a:p>
          <a:p>
            <a:r>
              <a:rPr lang="fi-FI" sz="2400" dirty="0"/>
              <a:t>miksi vanhempien olisi hyvä keskustella lastensa kanssa alkoholista ja tupakasta</a:t>
            </a:r>
          </a:p>
          <a:p>
            <a:r>
              <a:rPr lang="fi-FI" sz="2400" dirty="0"/>
              <a:t>miten päihteiden käyttöön liittyvät  sosiaaliset tilanteet näyttäytyvät lapsille ja nuorille</a:t>
            </a:r>
          </a:p>
          <a:p>
            <a:r>
              <a:rPr lang="fi-FI" sz="2400" dirty="0"/>
              <a:t>miten lasten ja nuorten vapaa-aika olisi turvallista ja innostavaa siten, että he eivät kaipaisi päihteitä</a:t>
            </a:r>
          </a:p>
        </p:txBody>
      </p:sp>
      <p:sp>
        <p:nvSpPr>
          <p:cNvPr id="5" name="Tekstiruutu 4"/>
          <p:cNvSpPr txBox="1"/>
          <p:nvPr/>
        </p:nvSpPr>
        <p:spPr>
          <a:xfrm>
            <a:off x="8398768" y="4731990"/>
            <a:ext cx="576064" cy="307777"/>
          </a:xfrm>
          <a:prstGeom prst="rect">
            <a:avLst/>
          </a:prstGeom>
          <a:noFill/>
        </p:spPr>
        <p:txBody>
          <a:bodyPr wrap="square" rtlCol="0">
            <a:spAutoFit/>
          </a:bodyPr>
          <a:lstStyle/>
          <a:p>
            <a:r>
              <a:rPr lang="fi-FI" sz="1400" dirty="0"/>
              <a:t>Dia 3</a:t>
            </a: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292735"/>
            <a:ext cx="4848225" cy="4276725"/>
          </a:xfrm>
          <a:prstGeom prst="rect">
            <a:avLst/>
          </a:prstGeom>
          <a:noFill/>
        </p:spPr>
        <p:txBody>
          <a:bodyPr wrap="square" rtlCol="0">
            <a:spAutoFit/>
          </a:bodyPr>
          <a:lstStyle/>
          <a:p>
            <a:r>
              <a:rPr lang="en-US" sz="1600"/>
              <a:t>Koulu loppui. Isommat teinit polttivat koulun pihalla. Kaksi tyttöä ja yksi poika kävelivät ja näkivät teinien polttavan tupakkaa. Yksi tyttö halusi mennä mukaan ja kaksi muuta ihmettelivät, että mitä he tekisivät. Yksi tytöistä meni mukaan ja kaksi muuta halusivat lähteä äkkiä pois.</a:t>
            </a:r>
          </a:p>
          <a:p>
            <a:endParaRPr lang="en-US" sz="1600"/>
          </a:p>
          <a:p>
            <a:r>
              <a:rPr lang="en-US" sz="1600"/>
              <a:t> Pirrr! Koulun kellot soi ja ala-asteen oppilaat kävelevät ulos. Tien toisella puolella porukka nuoria aikuisia polttaa tupakkaa. Kolme kaverusta ylittävät tien ja yskivät, kun savu menee keuhkoihin. Aikuiset vain nauravat. Kaverukset lähtevät nopeasti poispäin, eivätkä välitä aikuisten huudoista. He kertovat vanhemmilleen asiasta ja kysyvät : ” Onko vaarallista hengittää tupakan savua?” Vanhemmat kertovat että ei yhtä paljon kuin polttaminen, mutta ei se kivaakaan ole. Seuraavana päivänä oppilaat menevät toista kautta kotiin.</a:t>
            </a:r>
          </a:p>
        </p:txBody>
      </p:sp>
      <p:sp>
        <p:nvSpPr>
          <p:cNvPr id="6" name="Text Box 5"/>
          <p:cNvSpPr txBox="1"/>
          <p:nvPr/>
        </p:nvSpPr>
        <p:spPr>
          <a:xfrm>
            <a:off x="5292080" y="292735"/>
            <a:ext cx="3569345" cy="830997"/>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665" y="1122680"/>
            <a:ext cx="3032760" cy="2145030"/>
          </a:xfrm>
          <a:prstGeom prst="rect">
            <a:avLst/>
          </a:prstGeom>
        </p:spPr>
      </p:pic>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21b</a:t>
            </a:r>
          </a:p>
        </p:txBody>
      </p:sp>
      <p:sp>
        <p:nvSpPr>
          <p:cNvPr id="4" name="Text Box 3"/>
          <p:cNvSpPr txBox="1"/>
          <p:nvPr/>
        </p:nvSpPr>
        <p:spPr>
          <a:xfrm>
            <a:off x="247650" y="626110"/>
            <a:ext cx="4381500" cy="3692525"/>
          </a:xfrm>
          <a:prstGeom prst="rect">
            <a:avLst/>
          </a:prstGeom>
          <a:noFill/>
        </p:spPr>
        <p:txBody>
          <a:bodyPr wrap="square" rtlCol="0">
            <a:spAutoFit/>
          </a:bodyPr>
          <a:lstStyle/>
          <a:p>
            <a:r>
              <a:rPr lang="en-US"/>
              <a:t>Kun koulu päättyy Milla, Camilla ja Joonas lähtevät kävelemään puistoa kohti. Matkalla he huomaavat yläkoululaiset ja heillä kaikilla on tupakat suussa.</a:t>
            </a:r>
          </a:p>
          <a:p>
            <a:r>
              <a:rPr lang="en-US"/>
              <a:t>Milla toteaa: ”siis vitsi noi on tyhmiii”</a:t>
            </a:r>
          </a:p>
          <a:p>
            <a:r>
              <a:rPr lang="en-US"/>
              <a:t>Joonas sanoo perään: </a:t>
            </a:r>
            <a:br>
              <a:rPr lang="en-US"/>
            </a:br>
            <a:r>
              <a:rPr lang="en-US"/>
              <a:t>”luulevat olevansa kovia”.</a:t>
            </a:r>
          </a:p>
          <a:p>
            <a:r>
              <a:rPr lang="en-US"/>
              <a:t>Porukasta huudetaan: ”mitä te mulkkaatte? Tulkaa hakee!”</a:t>
            </a:r>
          </a:p>
          <a:p>
            <a:r>
              <a:rPr lang="en-US"/>
              <a:t>Joonas, Milla ja Camilla huutavat yhteen ääneen: ”Ei varmaa, tos ei oo mitään järkee pitäkää ittellänne!!”</a:t>
            </a:r>
          </a:p>
          <a:p>
            <a:r>
              <a:rPr lang="en-US"/>
              <a:t>KOLMIKKO KÄVELEE PUISTOON</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22a</a:t>
            </a:r>
          </a:p>
        </p:txBody>
      </p:sp>
      <p:pic>
        <p:nvPicPr>
          <p:cNvPr id="3" name="Picture 2" descr="bileet"/>
          <p:cNvPicPr>
            <a:picLocks noChangeAspect="1"/>
          </p:cNvPicPr>
          <p:nvPr/>
        </p:nvPicPr>
        <p:blipFill>
          <a:blip r:embed="rId2"/>
          <a:stretch>
            <a:fillRect/>
          </a:stretch>
        </p:blipFill>
        <p:spPr>
          <a:xfrm>
            <a:off x="1045845" y="32385"/>
            <a:ext cx="7052945" cy="4145280"/>
          </a:xfrm>
          <a:prstGeom prst="rect">
            <a:avLst/>
          </a:prstGeom>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22b</a:t>
            </a:r>
          </a:p>
        </p:txBody>
      </p:sp>
      <p:sp>
        <p:nvSpPr>
          <p:cNvPr id="4" name="Text Box 3"/>
          <p:cNvSpPr txBox="1"/>
          <p:nvPr/>
        </p:nvSpPr>
        <p:spPr>
          <a:xfrm>
            <a:off x="247650" y="772160"/>
            <a:ext cx="4381500" cy="2861310"/>
          </a:xfrm>
          <a:prstGeom prst="rect">
            <a:avLst/>
          </a:prstGeom>
          <a:noFill/>
        </p:spPr>
        <p:txBody>
          <a:bodyPr wrap="square" rtlCol="0">
            <a:spAutoFit/>
          </a:bodyPr>
          <a:lstStyle/>
          <a:p>
            <a:r>
              <a:rPr lang="en-US"/>
              <a:t>Alaikäiset juovat kaljaa ja juhlivat ilman vanhempien lupaa. Nuorempien poikien mielestä se on tyhmää ja he haluavat kertoa vanhemmilleen, mutta heittä pelottaa. Yksi pojista ei juo kalja, mutta toiset houkutelavat häntä juomaan. Vähän ajan päästä poika alkaa juomaan ja pikku veli on häntä katsomassa oven takaa. Hän haluaisi kertoa vanhemmille, mutta häntä pelottaa mitä isoveljensä tekisi hänelle.</a:t>
            </a:r>
          </a:p>
        </p:txBody>
      </p:sp>
      <p:sp>
        <p:nvSpPr>
          <p:cNvPr id="6" name="Text Box 5"/>
          <p:cNvSpPr txBox="1"/>
          <p:nvPr/>
        </p:nvSpPr>
        <p:spPr>
          <a:xfrm>
            <a:off x="5292080" y="292735"/>
            <a:ext cx="3569345"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bileet"/>
          <p:cNvPicPr>
            <a:picLocks noChangeAspect="1"/>
          </p:cNvPicPr>
          <p:nvPr/>
        </p:nvPicPr>
        <p:blipFill>
          <a:blip r:embed="rId3"/>
          <a:stretch>
            <a:fillRect/>
          </a:stretch>
        </p:blipFill>
        <p:spPr>
          <a:xfrm>
            <a:off x="5668645" y="1177925"/>
            <a:ext cx="3306445" cy="1943100"/>
          </a:xfrm>
          <a:prstGeom prst="rect">
            <a:avLst/>
          </a:prstGeom>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22b</a:t>
            </a:r>
          </a:p>
        </p:txBody>
      </p:sp>
      <p:sp>
        <p:nvSpPr>
          <p:cNvPr id="4" name="Text Box 3"/>
          <p:cNvSpPr txBox="1"/>
          <p:nvPr/>
        </p:nvSpPr>
        <p:spPr>
          <a:xfrm>
            <a:off x="234950" y="481330"/>
            <a:ext cx="4381500" cy="4523105"/>
          </a:xfrm>
          <a:prstGeom prst="rect">
            <a:avLst/>
          </a:prstGeom>
          <a:noFill/>
        </p:spPr>
        <p:txBody>
          <a:bodyPr wrap="square" rtlCol="0">
            <a:spAutoFit/>
          </a:bodyPr>
          <a:lstStyle/>
          <a:p>
            <a:r>
              <a:rPr lang="en-US"/>
              <a:t>Olipa kerran Simo ja Antti. Simo on 7v ja Antti 8v. Eräänä päivänä oli juhlat. Simon äiti ja iskä juo alkoholia ja Antin isä ja äiti käyttävät nuuskaa. Juhlat olivat Simon äidin ja isän syntymäpäivä he kutsuivat kaikki niitten kaverit. Simo ja Antti ihmettelevät oven takana, mitä oikein tapahtuu sitten Simon äiti juo niin paljon alkoholia, että hän sammuu lattialle. Simo oli niin pelossaan, että Antti soitti poliisille. Antti sanoi ” hei täällä on Simo ja Antti halusimme sanoa, minun äiti on alkoholisti”. Yhtäkkiä Simo haluaa mennä nukkumaan hän ei enää jaksanut olla hereillä</a:t>
            </a:r>
          </a:p>
          <a:p>
            <a:endParaRPr lang="en-US"/>
          </a:p>
          <a:p>
            <a:r>
              <a:rPr lang="en-US"/>
              <a:t>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bileet"/>
          <p:cNvPicPr>
            <a:picLocks noChangeAspect="1"/>
          </p:cNvPicPr>
          <p:nvPr/>
        </p:nvPicPr>
        <p:blipFill>
          <a:blip r:embed="rId3"/>
          <a:stretch>
            <a:fillRect/>
          </a:stretch>
        </p:blipFill>
        <p:spPr>
          <a:xfrm>
            <a:off x="5668645" y="1177925"/>
            <a:ext cx="3306445" cy="1943100"/>
          </a:xfrm>
          <a:prstGeom prst="rect">
            <a:avLst/>
          </a:prstGeom>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8388424" y="4876006"/>
            <a:ext cx="648072" cy="460375"/>
          </a:xfrm>
          <a:prstGeom prst="rect">
            <a:avLst/>
          </a:prstGeom>
          <a:noFill/>
        </p:spPr>
        <p:txBody>
          <a:bodyPr wrap="square" rtlCol="0">
            <a:spAutoFit/>
          </a:bodyPr>
          <a:lstStyle/>
          <a:p>
            <a:r>
              <a:rPr lang="fi-FI" sz="1200" dirty="0"/>
              <a:t>DIA 23a</a:t>
            </a:r>
          </a:p>
        </p:txBody>
      </p:sp>
      <p:pic>
        <p:nvPicPr>
          <p:cNvPr id="5" name="Content Placeholder 4" descr="aiti"/>
          <p:cNvPicPr>
            <a:picLocks noGrp="1" noChangeAspect="1"/>
          </p:cNvPicPr>
          <p:nvPr>
            <p:ph idx="1"/>
          </p:nvPr>
        </p:nvPicPr>
        <p:blipFill>
          <a:blip r:embed="rId3"/>
          <a:stretch>
            <a:fillRect/>
          </a:stretch>
        </p:blipFill>
        <p:spPr>
          <a:xfrm>
            <a:off x="1156970" y="196850"/>
            <a:ext cx="6983095" cy="4213225"/>
          </a:xfrm>
          <a:prstGeom prst="rect">
            <a:avLst/>
          </a:prstGeom>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23b</a:t>
            </a:r>
          </a:p>
        </p:txBody>
      </p:sp>
      <p:sp>
        <p:nvSpPr>
          <p:cNvPr id="4" name="Text Box 3"/>
          <p:cNvSpPr txBox="1"/>
          <p:nvPr/>
        </p:nvSpPr>
        <p:spPr>
          <a:xfrm>
            <a:off x="266700" y="862330"/>
            <a:ext cx="4381500" cy="2861310"/>
          </a:xfrm>
          <a:prstGeom prst="rect">
            <a:avLst/>
          </a:prstGeom>
          <a:noFill/>
        </p:spPr>
        <p:txBody>
          <a:bodyPr wrap="square" rtlCol="0">
            <a:spAutoFit/>
          </a:bodyPr>
          <a:lstStyle/>
          <a:p>
            <a:r>
              <a:rPr lang="en-US"/>
              <a:t>Milla menee Annalle koulun jälkeen. Illalla Milla ehdottaa Annalle, että he menisivät keskustaan. Annan äiti kieltää tyttöjä lähtemästä, koska on jo myöhä, ja pimeää. Anna väittää vastaan: - Kyl kaikki muutkin saa mennä. – Mutta sinä et mene, äiti vastaa tiukasti. Milla toteaa sitten, - Meen sit jonkun muun kanssa, joka ei oo yhtä tylsä ku sä! Annasta tuntuu pahalta. Hän luulee ettei Milla halua olla enää hänen kaverinsa.” </a:t>
            </a:r>
          </a:p>
        </p:txBody>
      </p:sp>
      <p:sp>
        <p:nvSpPr>
          <p:cNvPr id="6" name="Text Box 5"/>
          <p:cNvSpPr txBox="1"/>
          <p:nvPr/>
        </p:nvSpPr>
        <p:spPr>
          <a:xfrm>
            <a:off x="5220072" y="292735"/>
            <a:ext cx="3641353"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3" name="Content Placeholder 4" descr="aiti"/>
          <p:cNvPicPr>
            <a:picLocks noChangeAspect="1"/>
          </p:cNvPicPr>
          <p:nvPr/>
        </p:nvPicPr>
        <p:blipFill>
          <a:blip r:embed="rId3"/>
          <a:stretch>
            <a:fillRect/>
          </a:stretch>
        </p:blipFill>
        <p:spPr>
          <a:xfrm>
            <a:off x="5748655" y="1122680"/>
            <a:ext cx="3192780" cy="1926590"/>
          </a:xfrm>
          <a:prstGeom prst="rect">
            <a:avLst/>
          </a:prstGeom>
        </p:spPr>
      </p:pic>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23b</a:t>
            </a:r>
          </a:p>
        </p:txBody>
      </p:sp>
      <p:sp>
        <p:nvSpPr>
          <p:cNvPr id="4" name="Text Box 3"/>
          <p:cNvSpPr txBox="1"/>
          <p:nvPr/>
        </p:nvSpPr>
        <p:spPr>
          <a:xfrm>
            <a:off x="304800" y="292735"/>
            <a:ext cx="4381500" cy="3969385"/>
          </a:xfrm>
          <a:prstGeom prst="rect">
            <a:avLst/>
          </a:prstGeom>
          <a:noFill/>
        </p:spPr>
        <p:txBody>
          <a:bodyPr wrap="square" rtlCol="0">
            <a:spAutoFit/>
          </a:bodyPr>
          <a:lstStyle/>
          <a:p>
            <a:r>
              <a:rPr lang="en-US"/>
              <a:t>Tytöt tulevat koulusta kotiin. ”Kristiinan” äiti pyytää häntä siivoamaan lattian. Kristiina siivosi lattian nopeasti ja sitten tytöt juoksevat ulos. Tytöt lähtivät äkkiä kaveriporukkansa luo. Yksi porukasta avaa reppunsa ja kaivoi esiin viinapullon ja jakoi sen muille. Kristiina kertoi porukalle myöhästyneensä, koska hänen äitinsä pakotti siivoamaan lattian. Muita ei kiinnosta ja painostavat Kristiinaa juomaan ja häntä alkaa pelottaa ja itkettää. Kristiinan äiti ilmestyy paikalle, vie Kristiinan kotiin ja ilmoittaa muista nuorista poliisille. Eikä Kristiina enää liiku samoissa porukoissa.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3" name="Content Placeholder 4" descr="aiti"/>
          <p:cNvPicPr>
            <a:picLocks noChangeAspect="1"/>
          </p:cNvPicPr>
          <p:nvPr/>
        </p:nvPicPr>
        <p:blipFill>
          <a:blip r:embed="rId3"/>
          <a:stretch>
            <a:fillRect/>
          </a:stretch>
        </p:blipFill>
        <p:spPr>
          <a:xfrm>
            <a:off x="5748655" y="1122680"/>
            <a:ext cx="3192780" cy="1926590"/>
          </a:xfrm>
          <a:prstGeom prst="rect">
            <a:avLst/>
          </a:prstGeom>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124a</a:t>
            </a:r>
          </a:p>
        </p:txBody>
      </p:sp>
      <p:pic>
        <p:nvPicPr>
          <p:cNvPr id="3" name="Picture 2" descr="isa_huutaa"/>
          <p:cNvPicPr>
            <a:picLocks noChangeAspect="1"/>
          </p:cNvPicPr>
          <p:nvPr/>
        </p:nvPicPr>
        <p:blipFill>
          <a:blip r:embed="rId2"/>
          <a:stretch>
            <a:fillRect/>
          </a:stretch>
        </p:blipFill>
        <p:spPr>
          <a:xfrm>
            <a:off x="1358265" y="76200"/>
            <a:ext cx="6428105" cy="4379595"/>
          </a:xfrm>
          <a:prstGeom prst="rect">
            <a:avLst/>
          </a:prstGeom>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24b</a:t>
            </a:r>
          </a:p>
        </p:txBody>
      </p:sp>
      <p:sp>
        <p:nvSpPr>
          <p:cNvPr id="4" name="Text Box 3"/>
          <p:cNvSpPr txBox="1"/>
          <p:nvPr/>
        </p:nvSpPr>
        <p:spPr>
          <a:xfrm>
            <a:off x="304800" y="292735"/>
            <a:ext cx="4381500" cy="5077460"/>
          </a:xfrm>
          <a:prstGeom prst="rect">
            <a:avLst/>
          </a:prstGeom>
          <a:noFill/>
        </p:spPr>
        <p:txBody>
          <a:bodyPr wrap="square" rtlCol="0">
            <a:spAutoFit/>
          </a:bodyPr>
          <a:lstStyle/>
          <a:p>
            <a:r>
              <a:rPr lang="en-US"/>
              <a:t>Abdi tuli myöhässä kotiin kavereiden luota. Isä avasi oven vihaisena ja kysyi mistä on tultu? Abdi ei uskaltanut vastata isän kysymykseen, koska pelkäsi, että isä vihastuisi enemmän. Sisarukset ovat peloissaan tilanteesta. Tämä oli heille tuttua ja toivoisivat. että Abdi tuli ajoissa kotiin. Jotta isä ei vihastuisi.</a:t>
            </a:r>
          </a:p>
          <a:p>
            <a:endParaRPr lang="en-US"/>
          </a:p>
          <a:p>
            <a:r>
              <a:rPr lang="en-US"/>
              <a:t>Dalmar jäi kiinni tupakkakokeilusta. Isä oli asiasta hyvin vihainen ja kertoi, jos hän uudestaan kokeillee hän saa etsiä uuden kodin itselleen. Sisarukset ovat ihmeissään ja ovat vihaisia Dalmarille.</a:t>
            </a:r>
          </a:p>
          <a:p>
            <a:endParaRPr lang="en-US"/>
          </a:p>
          <a:p>
            <a:r>
              <a:rPr lang="en-US"/>
              <a:t> </a:t>
            </a:r>
          </a:p>
          <a:p>
            <a:endParaRPr lang="en-US"/>
          </a:p>
          <a:p>
            <a:endParaRPr lang="en-US"/>
          </a:p>
        </p:txBody>
      </p:sp>
      <p:sp>
        <p:nvSpPr>
          <p:cNvPr id="6" name="Text Box 5"/>
          <p:cNvSpPr txBox="1"/>
          <p:nvPr/>
        </p:nvSpPr>
        <p:spPr>
          <a:xfrm>
            <a:off x="5148064" y="292735"/>
            <a:ext cx="3713361"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isa_huutaa"/>
          <p:cNvPicPr>
            <a:picLocks noChangeAspect="1"/>
          </p:cNvPicPr>
          <p:nvPr/>
        </p:nvPicPr>
        <p:blipFill>
          <a:blip r:embed="rId3"/>
          <a:stretch>
            <a:fillRect/>
          </a:stretch>
        </p:blipFill>
        <p:spPr>
          <a:xfrm>
            <a:off x="5775960" y="1058545"/>
            <a:ext cx="3138170" cy="2138045"/>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b="1" dirty="0">
                <a:latin typeface="Calibri" panose="020F0502020204030204" charset="0"/>
              </a:rPr>
              <a:t>Mistä koululaiset saavat tietoa tai käyttäytymismalleja päihteisiin liittyen?</a:t>
            </a:r>
          </a:p>
        </p:txBody>
      </p:sp>
      <p:sp>
        <p:nvSpPr>
          <p:cNvPr id="5" name="Kuvaselite-ellipsi 4"/>
          <p:cNvSpPr/>
          <p:nvPr/>
        </p:nvSpPr>
        <p:spPr>
          <a:xfrm>
            <a:off x="628091" y="1434704"/>
            <a:ext cx="1441939" cy="800101"/>
          </a:xfrm>
          <a:prstGeom prst="wedgeEllipseCallout">
            <a:avLst>
              <a:gd name="adj1" fmla="val -74503"/>
              <a:gd name="adj2" fmla="val 2630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solidFill>
                  <a:schemeClr val="bg1">
                    <a:lumMod val="50000"/>
                  </a:schemeClr>
                </a:solidFill>
              </a:rPr>
              <a:t>Äidiltä</a:t>
            </a:r>
          </a:p>
        </p:txBody>
      </p:sp>
      <p:sp>
        <p:nvSpPr>
          <p:cNvPr id="6" name="Kuvaselite-ellipsi 5"/>
          <p:cNvSpPr/>
          <p:nvPr/>
        </p:nvSpPr>
        <p:spPr>
          <a:xfrm>
            <a:off x="2022051" y="1298827"/>
            <a:ext cx="1441939" cy="800101"/>
          </a:xfrm>
          <a:prstGeom prst="wedgeEllipseCallout">
            <a:avLst>
              <a:gd name="adj1" fmla="val 42393"/>
              <a:gd name="adj2" fmla="val 5643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solidFill>
                  <a:schemeClr val="bg1">
                    <a:lumMod val="50000"/>
                  </a:schemeClr>
                </a:solidFill>
              </a:rPr>
              <a:t>Isältä</a:t>
            </a:r>
          </a:p>
        </p:txBody>
      </p:sp>
      <p:sp>
        <p:nvSpPr>
          <p:cNvPr id="7" name="Kuvaselite-ellipsi 6"/>
          <p:cNvSpPr/>
          <p:nvPr/>
        </p:nvSpPr>
        <p:spPr>
          <a:xfrm>
            <a:off x="1975941" y="1965682"/>
            <a:ext cx="1441939" cy="800101"/>
          </a:xfrm>
          <a:prstGeom prst="wedgeEllipseCallout">
            <a:avLst>
              <a:gd name="adj1" fmla="val 41351"/>
              <a:gd name="adj2" fmla="val 7575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Äiti- tai isäpuolelta</a:t>
            </a:r>
          </a:p>
        </p:txBody>
      </p:sp>
      <p:sp>
        <p:nvSpPr>
          <p:cNvPr id="8" name="Kuvaselite-ellipsi 7"/>
          <p:cNvSpPr/>
          <p:nvPr/>
        </p:nvSpPr>
        <p:spPr>
          <a:xfrm>
            <a:off x="770143" y="2098855"/>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Sukulaisilta</a:t>
            </a:r>
          </a:p>
        </p:txBody>
      </p:sp>
      <p:sp>
        <p:nvSpPr>
          <p:cNvPr id="9" name="Kuvaselite-ellipsi 8"/>
          <p:cNvSpPr/>
          <p:nvPr/>
        </p:nvSpPr>
        <p:spPr>
          <a:xfrm>
            <a:off x="1756469" y="2765875"/>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Sisaruksilta</a:t>
            </a:r>
          </a:p>
        </p:txBody>
      </p:sp>
      <p:sp>
        <p:nvSpPr>
          <p:cNvPr id="10" name="Kuvaselite-ellipsi 9"/>
          <p:cNvSpPr/>
          <p:nvPr/>
        </p:nvSpPr>
        <p:spPr>
          <a:xfrm>
            <a:off x="163672" y="2765809"/>
            <a:ext cx="1441939" cy="800101"/>
          </a:xfrm>
          <a:prstGeom prst="wedgeEllipseCallout">
            <a:avLst>
              <a:gd name="adj1" fmla="val 82204"/>
              <a:gd name="adj2" fmla="val 27408"/>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Kavereilta</a:t>
            </a:r>
          </a:p>
        </p:txBody>
      </p:sp>
      <p:sp>
        <p:nvSpPr>
          <p:cNvPr id="11" name="Kuvaselite-ellipsi 10"/>
          <p:cNvSpPr/>
          <p:nvPr/>
        </p:nvSpPr>
        <p:spPr>
          <a:xfrm>
            <a:off x="3786737" y="1374576"/>
            <a:ext cx="1441939" cy="800101"/>
          </a:xfrm>
          <a:prstGeom prst="wedgeEllipseCallout">
            <a:avLst>
              <a:gd name="adj1" fmla="val 21229"/>
              <a:gd name="adj2" fmla="val 85649"/>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Televisiosta</a:t>
            </a:r>
          </a:p>
        </p:txBody>
      </p:sp>
      <p:sp>
        <p:nvSpPr>
          <p:cNvPr id="12" name="Kuvaselite-ellipsi 11"/>
          <p:cNvSpPr/>
          <p:nvPr/>
        </p:nvSpPr>
        <p:spPr>
          <a:xfrm>
            <a:off x="4872928" y="1624789"/>
            <a:ext cx="1441939" cy="800101"/>
          </a:xfrm>
          <a:prstGeom prst="wedgeEllipseCallout">
            <a:avLst>
              <a:gd name="adj1" fmla="val 67570"/>
              <a:gd name="adj2" fmla="val 35101"/>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Netin keskustelu-palstoilta</a:t>
            </a:r>
          </a:p>
        </p:txBody>
      </p:sp>
      <p:sp>
        <p:nvSpPr>
          <p:cNvPr id="13" name="Kuvaselite-ellipsi 12"/>
          <p:cNvSpPr/>
          <p:nvPr/>
        </p:nvSpPr>
        <p:spPr>
          <a:xfrm>
            <a:off x="4753029" y="2362660"/>
            <a:ext cx="1441939" cy="800101"/>
          </a:xfrm>
          <a:prstGeom prst="wedgeEllipseCallout">
            <a:avLst>
              <a:gd name="adj1" fmla="val -22064"/>
              <a:gd name="adj2" fmla="val 79056"/>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err="1"/>
              <a:t>Vlogeista</a:t>
            </a:r>
            <a:endParaRPr lang="fi-FI" sz="1350" dirty="0"/>
          </a:p>
        </p:txBody>
      </p:sp>
      <p:sp>
        <p:nvSpPr>
          <p:cNvPr id="14" name="Kuvaselite-ellipsi 13"/>
          <p:cNvSpPr/>
          <p:nvPr/>
        </p:nvSpPr>
        <p:spPr>
          <a:xfrm>
            <a:off x="3232830" y="2486056"/>
            <a:ext cx="1676852" cy="830801"/>
          </a:xfrm>
          <a:prstGeom prst="wedgeEllipseCallout">
            <a:avLst>
              <a:gd name="adj1" fmla="val 45009"/>
              <a:gd name="adj2" fmla="val 61474"/>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Wikipediasta</a:t>
            </a:r>
          </a:p>
        </p:txBody>
      </p:sp>
      <p:sp>
        <p:nvSpPr>
          <p:cNvPr id="15" name="Kuvaselite-ellipsi 14"/>
          <p:cNvSpPr/>
          <p:nvPr/>
        </p:nvSpPr>
        <p:spPr>
          <a:xfrm>
            <a:off x="7078485" y="2425015"/>
            <a:ext cx="1441939" cy="800101"/>
          </a:xfrm>
          <a:prstGeom prst="wedgeEllipseCallout">
            <a:avLst>
              <a:gd name="adj1" fmla="val 19400"/>
              <a:gd name="adj2" fmla="val 88946"/>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Koulusta</a:t>
            </a:r>
          </a:p>
        </p:txBody>
      </p:sp>
      <p:sp>
        <p:nvSpPr>
          <p:cNvPr id="16" name="Kuvaselite-ellipsi 15"/>
          <p:cNvSpPr/>
          <p:nvPr/>
        </p:nvSpPr>
        <p:spPr>
          <a:xfrm>
            <a:off x="7078305" y="3042154"/>
            <a:ext cx="1678156" cy="854512"/>
          </a:xfrm>
          <a:prstGeom prst="wedgeEllipseCallout">
            <a:avLst>
              <a:gd name="adj1" fmla="val -54178"/>
              <a:gd name="adj2" fmla="val 51222"/>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Harrastuksista</a:t>
            </a:r>
          </a:p>
        </p:txBody>
      </p:sp>
      <p:sp>
        <p:nvSpPr>
          <p:cNvPr id="17" name="Kuvaselite-ellipsi 16"/>
          <p:cNvSpPr/>
          <p:nvPr/>
        </p:nvSpPr>
        <p:spPr>
          <a:xfrm>
            <a:off x="4354692" y="3264297"/>
            <a:ext cx="1441939" cy="800101"/>
          </a:xfrm>
          <a:prstGeom prst="wedgeEllipseCallout">
            <a:avLst>
              <a:gd name="adj1" fmla="val -56211"/>
              <a:gd name="adj2" fmla="val -6819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Perinteistä, juhla-kulttuurista</a:t>
            </a:r>
          </a:p>
        </p:txBody>
      </p:sp>
      <p:sp>
        <p:nvSpPr>
          <p:cNvPr id="18" name="Kuvaselite-ellipsi 17"/>
          <p:cNvSpPr/>
          <p:nvPr/>
        </p:nvSpPr>
        <p:spPr>
          <a:xfrm>
            <a:off x="3198276" y="3291721"/>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Ihmisiltä kaupungilla</a:t>
            </a:r>
          </a:p>
        </p:txBody>
      </p:sp>
      <p:sp>
        <p:nvSpPr>
          <p:cNvPr id="19" name="Kuvaselite-ellipsi 18"/>
          <p:cNvSpPr/>
          <p:nvPr/>
        </p:nvSpPr>
        <p:spPr>
          <a:xfrm>
            <a:off x="6855679" y="3566116"/>
            <a:ext cx="1441939" cy="800101"/>
          </a:xfrm>
          <a:prstGeom prst="wedgeEllipseCallout">
            <a:avLst>
              <a:gd name="adj1" fmla="val -48893"/>
              <a:gd name="adj2" fmla="val 6806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Elokuvista</a:t>
            </a:r>
          </a:p>
        </p:txBody>
      </p:sp>
      <p:sp>
        <p:nvSpPr>
          <p:cNvPr id="20" name="Kuvaselite-ellipsi 19"/>
          <p:cNvSpPr/>
          <p:nvPr/>
        </p:nvSpPr>
        <p:spPr>
          <a:xfrm>
            <a:off x="5513604" y="3162884"/>
            <a:ext cx="1441939" cy="800101"/>
          </a:xfrm>
          <a:prstGeom prst="wedgeEllipseCallout">
            <a:avLst>
              <a:gd name="adj1" fmla="val 30375"/>
              <a:gd name="adj2" fmla="val 77957"/>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Mainoksista</a:t>
            </a:r>
          </a:p>
        </p:txBody>
      </p:sp>
      <p:sp>
        <p:nvSpPr>
          <p:cNvPr id="21" name="Kuvaselite-ellipsi 20"/>
          <p:cNvSpPr/>
          <p:nvPr/>
        </p:nvSpPr>
        <p:spPr>
          <a:xfrm>
            <a:off x="456903" y="3565910"/>
            <a:ext cx="1441939" cy="800101"/>
          </a:xfrm>
          <a:prstGeom prst="wedgeEllipseCallout">
            <a:avLst>
              <a:gd name="adj1" fmla="val 80985"/>
              <a:gd name="adj2" fmla="val -3362"/>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Ystävä- </a:t>
            </a:r>
            <a:r>
              <a:rPr lang="fi-FI" sz="1350"/>
              <a:t>tai tuttava-perheiltä</a:t>
            </a:r>
            <a:endParaRPr lang="fi-FI" sz="1350" dirty="0"/>
          </a:p>
        </p:txBody>
      </p:sp>
      <p:sp>
        <p:nvSpPr>
          <p:cNvPr id="22" name="Kuvaselite-ellipsi 21"/>
          <p:cNvSpPr/>
          <p:nvPr/>
        </p:nvSpPr>
        <p:spPr>
          <a:xfrm>
            <a:off x="1899545" y="3566154"/>
            <a:ext cx="1441939" cy="800101"/>
          </a:xfrm>
          <a:prstGeom prst="wedgeEllipseCallout">
            <a:avLst>
              <a:gd name="adj1" fmla="val 62852"/>
              <a:gd name="adj2" fmla="val 49823"/>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Uskontoon liittyvistä lähteistä</a:t>
            </a:r>
          </a:p>
        </p:txBody>
      </p:sp>
      <p:sp>
        <p:nvSpPr>
          <p:cNvPr id="23" name="Kuvaselite-ellipsi 22"/>
          <p:cNvSpPr/>
          <p:nvPr/>
        </p:nvSpPr>
        <p:spPr>
          <a:xfrm>
            <a:off x="5304917" y="3810399"/>
            <a:ext cx="1690650" cy="698693"/>
          </a:xfrm>
          <a:prstGeom prst="wedgeEllipseCallout">
            <a:avLst>
              <a:gd name="adj1" fmla="val 63302"/>
              <a:gd name="adj2" fmla="val -38526"/>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Valistus-materiaaleista</a:t>
            </a:r>
          </a:p>
        </p:txBody>
      </p:sp>
      <p:sp>
        <p:nvSpPr>
          <p:cNvPr id="24" name="Kuvaselite-ellipsi 23"/>
          <p:cNvSpPr/>
          <p:nvPr/>
        </p:nvSpPr>
        <p:spPr>
          <a:xfrm rot="21420000">
            <a:off x="6409690" y="1196975"/>
            <a:ext cx="2081530" cy="1156970"/>
          </a:xfrm>
          <a:prstGeom prst="wedgeEllipseCallout">
            <a:avLst>
              <a:gd name="adj1" fmla="val 54629"/>
              <a:gd name="adj2" fmla="val 52163"/>
            </a:avLst>
          </a:prstGeom>
          <a:solidFill>
            <a:srgbClr val="95C11E"/>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fi-FI" b="1" dirty="0">
                <a:ln>
                  <a:noFill/>
                </a:ln>
                <a:solidFill>
                  <a:schemeClr val="bg1"/>
                </a:solidFill>
              </a:rPr>
              <a:t>Mistä muualta?</a:t>
            </a:r>
          </a:p>
        </p:txBody>
      </p:sp>
      <p:sp>
        <p:nvSpPr>
          <p:cNvPr id="25" name="Kuvaselite-ellipsi 24"/>
          <p:cNvSpPr/>
          <p:nvPr/>
        </p:nvSpPr>
        <p:spPr>
          <a:xfrm>
            <a:off x="5916379" y="2485967"/>
            <a:ext cx="1441939" cy="800101"/>
          </a:xfrm>
          <a:prstGeom prst="wedgeEllipseCallout">
            <a:avLst>
              <a:gd name="adj1" fmla="val 68180"/>
              <a:gd name="adj2" fmla="val 50484"/>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YouTubesta</a:t>
            </a:r>
          </a:p>
        </p:txBody>
      </p:sp>
      <p:sp>
        <p:nvSpPr>
          <p:cNvPr id="26" name="Kuvaselite-ellipsi 25"/>
          <p:cNvSpPr/>
          <p:nvPr/>
        </p:nvSpPr>
        <p:spPr>
          <a:xfrm>
            <a:off x="3232828" y="1836450"/>
            <a:ext cx="1441939" cy="800101"/>
          </a:xfrm>
          <a:prstGeom prst="wedgeEllipseCallout">
            <a:avLst>
              <a:gd name="adj1" fmla="val 59278"/>
              <a:gd name="adj2" fmla="val 44091"/>
            </a:avLst>
          </a:prstGeom>
          <a:ln>
            <a:solidFill>
              <a:srgbClr val="95C11E"/>
            </a:solidFill>
          </a:ln>
        </p:spPr>
        <p:style>
          <a:lnRef idx="2">
            <a:schemeClr val="dk1"/>
          </a:lnRef>
          <a:fillRef idx="1">
            <a:schemeClr val="lt1"/>
          </a:fillRef>
          <a:effectRef idx="0">
            <a:schemeClr val="dk1"/>
          </a:effectRef>
          <a:fontRef idx="minor">
            <a:schemeClr val="dk1"/>
          </a:fontRef>
        </p:style>
        <p:txBody>
          <a:bodyPr rtlCol="0" anchor="ctr"/>
          <a:lstStyle/>
          <a:p>
            <a:pPr algn="ctr"/>
            <a:r>
              <a:rPr lang="fi-FI" sz="1350" dirty="0"/>
              <a:t>Radiosta</a:t>
            </a:r>
          </a:p>
        </p:txBody>
      </p:sp>
      <p:sp>
        <p:nvSpPr>
          <p:cNvPr id="3" name="Tekstiruutu 2"/>
          <p:cNvSpPr txBox="1"/>
          <p:nvPr/>
        </p:nvSpPr>
        <p:spPr>
          <a:xfrm>
            <a:off x="8462050" y="4876006"/>
            <a:ext cx="574446" cy="307777"/>
          </a:xfrm>
          <a:prstGeom prst="rect">
            <a:avLst/>
          </a:prstGeom>
          <a:noFill/>
        </p:spPr>
        <p:txBody>
          <a:bodyPr wrap="square" rtlCol="0">
            <a:spAutoFit/>
          </a:bodyPr>
          <a:lstStyle/>
          <a:p>
            <a:r>
              <a:rPr lang="fi-FI" sz="1400" dirty="0"/>
              <a:t>Dia 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24b</a:t>
            </a:r>
          </a:p>
        </p:txBody>
      </p:sp>
      <p:sp>
        <p:nvSpPr>
          <p:cNvPr id="4" name="Text Box 3"/>
          <p:cNvSpPr txBox="1"/>
          <p:nvPr/>
        </p:nvSpPr>
        <p:spPr>
          <a:xfrm>
            <a:off x="304800" y="292735"/>
            <a:ext cx="4381500" cy="4799965"/>
          </a:xfrm>
          <a:prstGeom prst="rect">
            <a:avLst/>
          </a:prstGeom>
          <a:noFill/>
        </p:spPr>
        <p:txBody>
          <a:bodyPr wrap="square" rtlCol="0">
            <a:spAutoFit/>
          </a:bodyPr>
          <a:lstStyle/>
          <a:p>
            <a:r>
              <a:rPr lang="fi-FI" altLang="en-US"/>
              <a:t>I</a:t>
            </a:r>
            <a:r>
              <a:rPr lang="en-US"/>
              <a:t>skä suuttui pojalle ja iskä varoitti häntä ja sanoi jos vielä kerrankin teet sitä mitä teit koulun välitunnilla otan puhelimesi sinulta pois. Sitten iskä antoi pojalle kolmeksi viikoksi kotiarestia ja sisarukset olivat huolissaan. Poika sai läksynsä. Kaikki päätyi lopuksi hyvin.</a:t>
            </a:r>
          </a:p>
          <a:p>
            <a:endParaRPr lang="en-US"/>
          </a:p>
          <a:p>
            <a:r>
              <a:rPr lang="en-US"/>
              <a:t>Ismail tuli kotiin myöhässä. Isä avasi oven vihaisena ja huusi Ismailille. Miksi on myöhässä ? Ismail yritti rauhallisena sanoa, että naapurin luota. Isä ei uskonut ja sanoi, että näyttää muilla sisaruksille huonoa käytöstä.</a:t>
            </a:r>
          </a:p>
          <a:p>
            <a:r>
              <a:rPr lang="en-US"/>
              <a:t> </a:t>
            </a:r>
          </a:p>
          <a:p>
            <a:endParaRPr lang="en-US"/>
          </a:p>
          <a:p>
            <a:endParaRPr lang="en-US"/>
          </a:p>
        </p:txBody>
      </p:sp>
      <p:sp>
        <p:nvSpPr>
          <p:cNvPr id="6" name="Text Box 5"/>
          <p:cNvSpPr txBox="1"/>
          <p:nvPr/>
        </p:nvSpPr>
        <p:spPr>
          <a:xfrm>
            <a:off x="5148064" y="292735"/>
            <a:ext cx="3713361"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isa_huutaa"/>
          <p:cNvPicPr>
            <a:picLocks noChangeAspect="1"/>
          </p:cNvPicPr>
          <p:nvPr/>
        </p:nvPicPr>
        <p:blipFill>
          <a:blip r:embed="rId3"/>
          <a:stretch>
            <a:fillRect/>
          </a:stretch>
        </p:blipFill>
        <p:spPr>
          <a:xfrm>
            <a:off x="5775960" y="1058545"/>
            <a:ext cx="3138170" cy="2138045"/>
          </a:xfrm>
          <a:prstGeom prst="rect">
            <a:avLst/>
          </a:prstGeom>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25a</a:t>
            </a:r>
          </a:p>
        </p:txBody>
      </p:sp>
      <p:pic>
        <p:nvPicPr>
          <p:cNvPr id="3" name="Picture 2" descr="ruokkis"/>
          <p:cNvPicPr>
            <a:picLocks noChangeAspect="1"/>
          </p:cNvPicPr>
          <p:nvPr/>
        </p:nvPicPr>
        <p:blipFill>
          <a:blip r:embed="rId2"/>
          <a:stretch>
            <a:fillRect/>
          </a:stretch>
        </p:blipFill>
        <p:spPr>
          <a:xfrm>
            <a:off x="802005" y="187325"/>
            <a:ext cx="6852285" cy="4060825"/>
          </a:xfrm>
          <a:prstGeom prst="rect">
            <a:avLst/>
          </a:prstGeom>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25b</a:t>
            </a:r>
          </a:p>
        </p:txBody>
      </p:sp>
      <p:sp>
        <p:nvSpPr>
          <p:cNvPr id="4" name="Text Box 3"/>
          <p:cNvSpPr txBox="1"/>
          <p:nvPr/>
        </p:nvSpPr>
        <p:spPr>
          <a:xfrm>
            <a:off x="295275" y="435610"/>
            <a:ext cx="4580890" cy="3692525"/>
          </a:xfrm>
          <a:prstGeom prst="rect">
            <a:avLst/>
          </a:prstGeom>
          <a:noFill/>
        </p:spPr>
        <p:txBody>
          <a:bodyPr wrap="square" rtlCol="0">
            <a:spAutoFit/>
          </a:bodyPr>
          <a:lstStyle/>
          <a:p>
            <a:r>
              <a:rPr lang="en-US"/>
              <a:t>Olipa kerran Äiti ja Lapsi. Äiti juo viiniä, lapsi katsoo äitiä kauhistuneena.</a:t>
            </a:r>
          </a:p>
          <a:p>
            <a:endParaRPr lang="en-US"/>
          </a:p>
          <a:p>
            <a:r>
              <a:rPr lang="en-US"/>
              <a:t>Oli sateinen päivä Virkalahden kotona Jyväskylässä. Perheen tytär Alina istuu keittiön tuolilla keittiön pöydän ääressä. Alina valittaa äidilleen, että häntä häiritsee äidin jatkuvaa päihteiden käyttö. Äiti ihmettelee mistä Alina puhuu.</a:t>
            </a:r>
          </a:p>
          <a:p>
            <a:r>
              <a:rPr lang="en-US"/>
              <a:t>Äiti: Miten niin muka haittaa?</a:t>
            </a:r>
          </a:p>
          <a:p>
            <a:r>
              <a:rPr lang="en-US"/>
              <a:t>Alinaa harmittaa ja miettii lopettaako äiti?</a:t>
            </a:r>
          </a:p>
          <a:p>
            <a:r>
              <a:rPr lang="en-US"/>
              <a:t>Alina lähtee huoneeseensa tyrmistyneenä, ja äiti alkaa miettiä lopettaisiko päihteiden käytön.</a:t>
            </a:r>
          </a:p>
        </p:txBody>
      </p:sp>
      <p:sp>
        <p:nvSpPr>
          <p:cNvPr id="6" name="Text Box 5"/>
          <p:cNvSpPr txBox="1"/>
          <p:nvPr/>
        </p:nvSpPr>
        <p:spPr>
          <a:xfrm>
            <a:off x="5409565" y="292735"/>
            <a:ext cx="3451860"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ruokkis"/>
          <p:cNvPicPr>
            <a:picLocks noChangeAspect="1"/>
          </p:cNvPicPr>
          <p:nvPr/>
        </p:nvPicPr>
        <p:blipFill>
          <a:blip r:embed="rId3"/>
          <a:stretch>
            <a:fillRect/>
          </a:stretch>
        </p:blipFill>
        <p:spPr>
          <a:xfrm>
            <a:off x="5619115" y="996315"/>
            <a:ext cx="3451860" cy="2045970"/>
          </a:xfrm>
          <a:prstGeom prst="rect">
            <a:avLst/>
          </a:prstGeom>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26a</a:t>
            </a:r>
          </a:p>
        </p:txBody>
      </p:sp>
      <p:pic>
        <p:nvPicPr>
          <p:cNvPr id="3" name="Picture 2" descr="netti"/>
          <p:cNvPicPr>
            <a:picLocks noChangeAspect="1"/>
          </p:cNvPicPr>
          <p:nvPr/>
        </p:nvPicPr>
        <p:blipFill>
          <a:blip r:embed="rId2"/>
          <a:stretch>
            <a:fillRect/>
          </a:stretch>
        </p:blipFill>
        <p:spPr>
          <a:xfrm>
            <a:off x="1825625" y="182245"/>
            <a:ext cx="5883910" cy="4098290"/>
          </a:xfrm>
          <a:prstGeom prst="rect">
            <a:avLst/>
          </a:prstGeom>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26b</a:t>
            </a:r>
          </a:p>
        </p:txBody>
      </p:sp>
      <p:sp>
        <p:nvSpPr>
          <p:cNvPr id="4" name="Text Box 3"/>
          <p:cNvSpPr txBox="1"/>
          <p:nvPr/>
        </p:nvSpPr>
        <p:spPr>
          <a:xfrm>
            <a:off x="323850" y="121285"/>
            <a:ext cx="4580890" cy="4523105"/>
          </a:xfrm>
          <a:prstGeom prst="rect">
            <a:avLst/>
          </a:prstGeom>
          <a:noFill/>
        </p:spPr>
        <p:txBody>
          <a:bodyPr wrap="square" rtlCol="0">
            <a:spAutoFit/>
          </a:bodyPr>
          <a:lstStyle/>
          <a:p>
            <a:r>
              <a:rPr lang="en-US"/>
              <a:t>Poika katselee Youtubesta kun vanhempi poika juo alkoholia. Hän miettii että on hienoa juoda niitä joten hän menee kauppaan ostamaan niitä. Kun äiti saa hänet kiinni alkoholijuomien juomisesta, hän toruu häntä. Ei sitten ilman lupaa. Kun he ovat selvittäneet asian, Poika saa anteeksi.</a:t>
            </a:r>
          </a:p>
          <a:p>
            <a:endParaRPr lang="en-US"/>
          </a:p>
          <a:p>
            <a:r>
              <a:rPr lang="en-US"/>
              <a:t>Pertti katsoo tietokoneelta videota, jossa Kalle juo es:sää ja kaljaa. Pertistä tuntuu väärältä, kun alaikäinen Kalle juo alkoholijuomia. Kallea alkaa pyörryttää ja Pertti pelästyy. Perttiä pelottaa niin paljon, että hänen täytyy laittaa tietokone kiinni. Pertti alkaa ottaa mallia Kallesta ja alkaa juomaan kaljaa jonka hän ottaa jääkaapista. </a:t>
            </a:r>
          </a:p>
        </p:txBody>
      </p:sp>
      <p:sp>
        <p:nvSpPr>
          <p:cNvPr id="6" name="Text Box 5"/>
          <p:cNvSpPr txBox="1"/>
          <p:nvPr/>
        </p:nvSpPr>
        <p:spPr>
          <a:xfrm>
            <a:off x="5364088" y="292735"/>
            <a:ext cx="3497337"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3" name="Picture 2" descr="netti"/>
          <p:cNvPicPr>
            <a:picLocks noChangeAspect="1"/>
          </p:cNvPicPr>
          <p:nvPr/>
        </p:nvPicPr>
        <p:blipFill>
          <a:blip r:embed="rId3"/>
          <a:stretch>
            <a:fillRect/>
          </a:stretch>
        </p:blipFill>
        <p:spPr>
          <a:xfrm>
            <a:off x="5956935" y="1246505"/>
            <a:ext cx="2671445" cy="1861185"/>
          </a:xfrm>
          <a:prstGeom prst="rect">
            <a:avLst/>
          </a:prstGeom>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27a</a:t>
            </a:r>
          </a:p>
        </p:txBody>
      </p:sp>
      <p:pic>
        <p:nvPicPr>
          <p:cNvPr id="3" name="Picture 2" descr="bussipysakki"/>
          <p:cNvPicPr>
            <a:picLocks noChangeAspect="1"/>
          </p:cNvPicPr>
          <p:nvPr/>
        </p:nvPicPr>
        <p:blipFill>
          <a:blip r:embed="rId2"/>
          <a:stretch>
            <a:fillRect/>
          </a:stretch>
        </p:blipFill>
        <p:spPr>
          <a:xfrm>
            <a:off x="1351915" y="187960"/>
            <a:ext cx="6440170" cy="4291330"/>
          </a:xfrm>
          <a:prstGeom prst="rect">
            <a:avLst/>
          </a:prstGeom>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5001895" y="-756285"/>
            <a:ext cx="4686300" cy="4714240"/>
          </a:xfrm>
          <a:prstGeom prst="ellipse">
            <a:avLst/>
          </a:prstGeom>
          <a:solidFill>
            <a:schemeClr val="bg1"/>
          </a:solidFill>
          <a:ln w="158750" cmpd="sng">
            <a:solidFill>
              <a:srgbClr val="95C1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8244408" y="4803998"/>
            <a:ext cx="864096" cy="306705"/>
          </a:xfrm>
          <a:prstGeom prst="rect">
            <a:avLst/>
          </a:prstGeom>
          <a:noFill/>
        </p:spPr>
        <p:txBody>
          <a:bodyPr wrap="square" rtlCol="0">
            <a:spAutoFit/>
          </a:bodyPr>
          <a:lstStyle/>
          <a:p>
            <a:r>
              <a:rPr lang="fi-FI" sz="1400" dirty="0"/>
              <a:t>Dia 27b</a:t>
            </a:r>
          </a:p>
        </p:txBody>
      </p:sp>
      <p:sp>
        <p:nvSpPr>
          <p:cNvPr id="4" name="Text Box 3"/>
          <p:cNvSpPr txBox="1"/>
          <p:nvPr/>
        </p:nvSpPr>
        <p:spPr>
          <a:xfrm>
            <a:off x="238125" y="819785"/>
            <a:ext cx="4580890" cy="3138170"/>
          </a:xfrm>
          <a:prstGeom prst="rect">
            <a:avLst/>
          </a:prstGeom>
          <a:noFill/>
        </p:spPr>
        <p:txBody>
          <a:bodyPr wrap="square" rtlCol="0">
            <a:spAutoFit/>
          </a:bodyPr>
          <a:lstStyle/>
          <a:p>
            <a:r>
              <a:rPr lang="en-US"/>
              <a:t>Kaksi poikaa ovat pysäkillä odottamassa bussia, kun he huomaavat, että heidän vieressä koululaiset juovat alkoholia. Pojat ovat päättäneet kertoa tästä heti huomenna koulun rehtorille.</a:t>
            </a:r>
          </a:p>
          <a:p>
            <a:endParaRPr lang="en-US"/>
          </a:p>
          <a:p>
            <a:r>
              <a:rPr lang="en-US"/>
              <a:t>Veljekset muuttivat toisesta kaupungista Vantaalle heittä jännittää hirveästi ensimmäinen koulupäivä. Bussipysäkissä he näkevät nuoria, jotka juovat alkoholia. Heittä alkaa pelottaa entistä enemmän. </a:t>
            </a:r>
          </a:p>
        </p:txBody>
      </p:sp>
      <p:sp>
        <p:nvSpPr>
          <p:cNvPr id="6" name="Text Box 5"/>
          <p:cNvSpPr txBox="1"/>
          <p:nvPr/>
        </p:nvSpPr>
        <p:spPr>
          <a:xfrm>
            <a:off x="5292080" y="292735"/>
            <a:ext cx="3569345" cy="829945"/>
          </a:xfrm>
          <a:prstGeom prst="rect">
            <a:avLst/>
          </a:prstGeom>
          <a:noFill/>
        </p:spPr>
        <p:txBody>
          <a:bodyPr wrap="square" rtlCol="0" anchor="t">
            <a:spAutoFit/>
          </a:bodyPr>
          <a:lstStyle/>
          <a:p>
            <a:pPr algn="r"/>
            <a:r>
              <a:rPr lang="fi-FI" sz="2400" b="1" dirty="0">
                <a:solidFill>
                  <a:srgbClr val="95C11E"/>
                </a:solidFill>
                <a:latin typeface="Calibri" panose="020F0502020204030204" charset="0"/>
                <a:sym typeface="+mn-ea"/>
              </a:rPr>
              <a:t>Oppilaiden tarinoita. </a:t>
            </a:r>
          </a:p>
          <a:p>
            <a:pPr algn="r"/>
            <a:r>
              <a:rPr lang="fi-FI" sz="2400" b="1" dirty="0">
                <a:solidFill>
                  <a:srgbClr val="95C11E"/>
                </a:solidFill>
                <a:latin typeface="Calibri" panose="020F0502020204030204" charset="0"/>
                <a:sym typeface="+mn-ea"/>
              </a:rPr>
              <a:t>Mitä kuvassa tapahtuu?</a:t>
            </a:r>
          </a:p>
        </p:txBody>
      </p:sp>
      <p:pic>
        <p:nvPicPr>
          <p:cNvPr id="5" name="Picture 4" descr="bussipysakki"/>
          <p:cNvPicPr>
            <a:picLocks noChangeAspect="1"/>
          </p:cNvPicPr>
          <p:nvPr/>
        </p:nvPicPr>
        <p:blipFill>
          <a:blip r:embed="rId3"/>
          <a:stretch>
            <a:fillRect/>
          </a:stretch>
        </p:blipFill>
        <p:spPr>
          <a:xfrm>
            <a:off x="5834380" y="1056640"/>
            <a:ext cx="3020695" cy="2012950"/>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358379"/>
            <a:ext cx="8229600" cy="857250"/>
          </a:xfrm>
        </p:spPr>
        <p:txBody>
          <a:bodyPr>
            <a:noAutofit/>
          </a:bodyPr>
          <a:lstStyle/>
          <a:p>
            <a:pPr algn="ctr"/>
            <a:r>
              <a:rPr lang="fi-FI" b="1" dirty="0">
                <a:latin typeface="Calibri" panose="020F0502020204030204" charset="0"/>
              </a:rPr>
              <a:t>Mitä toivoisitte vanhempana koulun päihdekasvatukselta?</a:t>
            </a:r>
          </a:p>
        </p:txBody>
      </p:sp>
      <p:sp>
        <p:nvSpPr>
          <p:cNvPr id="3" name="Sisällön paikkamerkki 2"/>
          <p:cNvSpPr>
            <a:spLocks noGrp="1"/>
          </p:cNvSpPr>
          <p:nvPr>
            <p:ph idx="1"/>
          </p:nvPr>
        </p:nvSpPr>
        <p:spPr>
          <a:xfrm>
            <a:off x="539552" y="1749028"/>
            <a:ext cx="8229600" cy="3394472"/>
          </a:xfrm>
        </p:spPr>
        <p:txBody>
          <a:bodyPr>
            <a:normAutofit/>
          </a:bodyPr>
          <a:lstStyle/>
          <a:p>
            <a:r>
              <a:rPr lang="fi-FI" dirty="0"/>
              <a:t>Minkälaista tietoa lapsenne ja nuorenne tarvitsevat päihteistä tässä iässä?</a:t>
            </a:r>
          </a:p>
          <a:p>
            <a:r>
              <a:rPr lang="fi-FI" dirty="0"/>
              <a:t>Entä tulevaisuudessa?</a:t>
            </a:r>
          </a:p>
        </p:txBody>
      </p:sp>
      <p:sp>
        <p:nvSpPr>
          <p:cNvPr id="5" name="Tekstiruutu 4"/>
          <p:cNvSpPr txBox="1"/>
          <p:nvPr/>
        </p:nvSpPr>
        <p:spPr>
          <a:xfrm>
            <a:off x="8388424" y="4731990"/>
            <a:ext cx="648072" cy="307777"/>
          </a:xfrm>
          <a:prstGeom prst="rect">
            <a:avLst/>
          </a:prstGeom>
          <a:noFill/>
        </p:spPr>
        <p:txBody>
          <a:bodyPr wrap="square" rtlCol="0">
            <a:spAutoFit/>
          </a:bodyPr>
          <a:lstStyle/>
          <a:p>
            <a:r>
              <a:rPr lang="fi-FI" sz="1400" dirty="0"/>
              <a:t>Dia 5</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 y="-9525"/>
            <a:ext cx="9162415" cy="4606925"/>
          </a:xfrm>
          <a:prstGeom prst="rect">
            <a:avLst/>
          </a:prstGeom>
          <a:solidFill>
            <a:srgbClr val="95C11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395536" y="1347614"/>
            <a:ext cx="8229600" cy="1944216"/>
          </a:xfrm>
        </p:spPr>
        <p:txBody>
          <a:bodyPr>
            <a:noAutofit/>
          </a:bodyPr>
          <a:lstStyle/>
          <a:p>
            <a:r>
              <a:rPr lang="fi-FI" b="1" dirty="0">
                <a:solidFill>
                  <a:schemeClr val="bg1"/>
                </a:solidFill>
                <a:latin typeface="Calibri" panose="020F0502020204030204" charset="0"/>
              </a:rPr>
              <a:t>Minkälaisen mielikuvan lapset ja </a:t>
            </a:r>
            <a:br>
              <a:rPr lang="fi-FI" b="1" dirty="0">
                <a:solidFill>
                  <a:schemeClr val="bg1"/>
                </a:solidFill>
                <a:latin typeface="Calibri" panose="020F0502020204030204" charset="0"/>
              </a:rPr>
            </a:br>
            <a:r>
              <a:rPr lang="fi-FI" b="1" dirty="0">
                <a:solidFill>
                  <a:schemeClr val="bg1"/>
                </a:solidFill>
                <a:latin typeface="Calibri" panose="020F0502020204030204" charset="0"/>
              </a:rPr>
              <a:t>nuoret saavat alkoholista ja </a:t>
            </a:r>
            <a:br>
              <a:rPr lang="fi-FI" b="1" dirty="0">
                <a:solidFill>
                  <a:schemeClr val="bg1"/>
                </a:solidFill>
                <a:latin typeface="Calibri" panose="020F0502020204030204" charset="0"/>
              </a:rPr>
            </a:br>
            <a:r>
              <a:rPr lang="fi-FI" b="1" dirty="0">
                <a:solidFill>
                  <a:schemeClr val="bg1"/>
                </a:solidFill>
                <a:latin typeface="Calibri" panose="020F0502020204030204" charset="0"/>
              </a:rPr>
              <a:t>tupakasta arjen tilanteissa?</a:t>
            </a:r>
          </a:p>
        </p:txBody>
      </p:sp>
      <p:sp>
        <p:nvSpPr>
          <p:cNvPr id="3" name="Tekstiruutu 2"/>
          <p:cNvSpPr txBox="1"/>
          <p:nvPr/>
        </p:nvSpPr>
        <p:spPr>
          <a:xfrm>
            <a:off x="8552692" y="4835723"/>
            <a:ext cx="576064" cy="307777"/>
          </a:xfrm>
          <a:prstGeom prst="rect">
            <a:avLst/>
          </a:prstGeom>
          <a:noFill/>
        </p:spPr>
        <p:txBody>
          <a:bodyPr wrap="square" rtlCol="0">
            <a:spAutoFit/>
          </a:bodyPr>
          <a:lstStyle/>
          <a:p>
            <a:r>
              <a:rPr lang="fi-FI" sz="1400" dirty="0"/>
              <a:t>Dia 6</a:t>
            </a:r>
          </a:p>
        </p:txBody>
      </p:sp>
      <p:pic>
        <p:nvPicPr>
          <p:cNvPr id="7" name="Content Placeholder 6" descr="palloja"/>
          <p:cNvPicPr>
            <a:picLocks noGrp="1" noChangeAspect="1"/>
          </p:cNvPicPr>
          <p:nvPr>
            <p:ph sz="half" idx="2"/>
          </p:nvPr>
        </p:nvPicPr>
        <p:blipFill>
          <a:blip r:embed="rId3"/>
          <a:stretch>
            <a:fillRect/>
          </a:stretch>
        </p:blipFill>
        <p:spPr>
          <a:xfrm>
            <a:off x="7686040" y="3155315"/>
            <a:ext cx="1383665" cy="1372870"/>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fi-FI"/>
              <a:t>Dia </a:t>
            </a:r>
            <a:fld id="{6DB0A51E-783C-42B7-AF44-9F2CE214B736}" type="slidenum">
              <a:rPr lang="fi-FI" smtClean="0"/>
              <a:t>7</a:t>
            </a:fld>
            <a:r>
              <a:rPr lang="fi-FI"/>
              <a:t>a</a:t>
            </a:r>
          </a:p>
        </p:txBody>
      </p:sp>
      <p:pic>
        <p:nvPicPr>
          <p:cNvPr id="4" name="Kuva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9080" y="165100"/>
            <a:ext cx="6171565" cy="4364355"/>
          </a:xfrm>
          <a:prstGeom prst="rect">
            <a:avLst/>
          </a:prstGeom>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i-FI" altLang="en-US" b="1">
                <a:latin typeface="Calibri" panose="020F0502020204030204" charset="0"/>
              </a:rPr>
              <a:t>Oppilaiden tarinoita.</a:t>
            </a:r>
            <a:br>
              <a:rPr lang="fi-FI" altLang="en-US" b="1">
                <a:latin typeface="Calibri" panose="020F0502020204030204" charset="0"/>
              </a:rPr>
            </a:br>
            <a:r>
              <a:rPr lang="fi-FI" altLang="en-US" b="1">
                <a:latin typeface="Calibri" panose="020F0502020204030204" charset="0"/>
              </a:rPr>
              <a:t>Mitä kuvassa tapahtuu?</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r>
              <a:rPr kumimoji="0" lang="fi-FI" altLang="en-US"/>
              <a:t>Dia 7b</a:t>
            </a:r>
            <a:endParaRPr kumimoji="0" lang="fi-FI" altLang="en-US" dirty="0"/>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0" lang="fi-FI" altLang="en-US"/>
              <a:t>Dia 8a</a:t>
            </a:r>
          </a:p>
        </p:txBody>
      </p:sp>
      <p:pic>
        <p:nvPicPr>
          <p:cNvPr id="3" name="Picture 2" descr="bileet"/>
          <p:cNvPicPr>
            <a:picLocks noChangeAspect="1"/>
          </p:cNvPicPr>
          <p:nvPr/>
        </p:nvPicPr>
        <p:blipFill>
          <a:blip r:embed="rId2"/>
          <a:stretch>
            <a:fillRect/>
          </a:stretch>
        </p:blipFill>
        <p:spPr>
          <a:xfrm>
            <a:off x="1045845" y="32385"/>
            <a:ext cx="7052945" cy="4145280"/>
          </a:xfrm>
          <a:prstGeom prst="rect">
            <a:avLst/>
          </a:prstGeom>
        </p:spPr>
      </p:pic>
    </p:spTree>
  </p:cSld>
  <p:clrMapOvr>
    <a:masterClrMapping/>
  </p:clrMapOvr>
  <p:transition spd="slow">
    <p:fade/>
  </p:transition>
</p:sld>
</file>

<file path=ppt/theme/theme1.xml><?xml version="1.0" encoding="utf-8"?>
<a:theme xmlns:a="http://schemas.openxmlformats.org/drawingml/2006/main" name="Office-teema">
  <a:themeElements>
    <a:clrScheme name="Mukautettu 27">
      <a:dk1>
        <a:srgbClr val="7F7F7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1954</Words>
  <Application>Microsoft Office PowerPoint</Application>
  <PresentationFormat>Näytössä katseltava esitys (16:9)</PresentationFormat>
  <Paragraphs>225</Paragraphs>
  <Slides>46</Slides>
  <Notes>27</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46</vt:i4>
      </vt:variant>
    </vt:vector>
  </HeadingPairs>
  <TitlesOfParts>
    <vt:vector size="51" baseType="lpstr">
      <vt:lpstr>Arial</vt:lpstr>
      <vt:lpstr>Arial Black</vt:lpstr>
      <vt:lpstr>Arial Rounded MT Bold</vt:lpstr>
      <vt:lpstr>Calibri</vt:lpstr>
      <vt:lpstr>Office-teema</vt:lpstr>
      <vt:lpstr>PowerPoint-esitys</vt:lpstr>
      <vt:lpstr>PowerPoint-esitys</vt:lpstr>
      <vt:lpstr>Vanhempainillan tavoitteena on pohtia</vt:lpstr>
      <vt:lpstr>Mistä koululaiset saavat tietoa tai käyttäytymismalleja päihteisiin liittyen?</vt:lpstr>
      <vt:lpstr>Mitä toivoisitte vanhempana koulun päihdekasvatukselta?</vt:lpstr>
      <vt:lpstr>Minkälaisen mielikuvan lapset ja  nuoret saavat alkoholista ja  tupakasta arjen tilanteissa?</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PowerPoint-esitys</vt:lpstr>
      <vt:lpstr>Oppilaiden tarinoita. Mitä kuvassa tapahtuu?</vt:lpstr>
      <vt:lpstr>Oppilaiden ajatuksia</vt:lpstr>
      <vt:lpstr>Mitä vanhempien pitäisi tietää teidän ikäistenne vapaa-ajasta?</vt:lpstr>
      <vt:lpstr>Mitä ajattelette nuorten tupakoinnista ja alkoholinkäytöstä omalla asuinalueellanne?</vt:lpstr>
      <vt:lpstr>Kenen pitäisi mielestänne puuttua alaikäisten päihteiden käyttöön?</vt:lpstr>
      <vt:lpstr>Mistä alkoholiin ja tupakkaan liittyvästä asiasta haluaisitte keskustella aikuisen kanssa?  </vt:lpstr>
      <vt:lpstr>JUTELLAAN LASTEMME KANSSA          –myös päihteisiin liittyvistä teemoista  </vt:lpstr>
      <vt:lpstr>Oppilaiden kirjoittamia tarinoita  hyödynnettäväksi tilanteissa, joissa  oppitunteja ei ole pidetty  </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Sensei</dc:creator>
  <cp:lastModifiedBy>Kaisa Pasanen</cp:lastModifiedBy>
  <cp:revision>188</cp:revision>
  <cp:lastPrinted>2018-02-14T08:48:00Z</cp:lastPrinted>
  <dcterms:created xsi:type="dcterms:W3CDTF">2014-10-06T08:27:00Z</dcterms:created>
  <dcterms:modified xsi:type="dcterms:W3CDTF">2018-03-09T08:02:16Z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