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29"/>
  </p:handoutMasterIdLst>
  <p:sldIdLst>
    <p:sldId id="258" r:id="rId3"/>
    <p:sldId id="259" r:id="rId5"/>
    <p:sldId id="260" r:id="rId6"/>
    <p:sldId id="261" r:id="rId7"/>
    <p:sldId id="289" r:id="rId8"/>
    <p:sldId id="265" r:id="rId9"/>
    <p:sldId id="263" r:id="rId10"/>
    <p:sldId id="267" r:id="rId11"/>
    <p:sldId id="268" r:id="rId12"/>
    <p:sldId id="281" r:id="rId13"/>
    <p:sldId id="306" r:id="rId14"/>
    <p:sldId id="270" r:id="rId15"/>
    <p:sldId id="282" r:id="rId16"/>
    <p:sldId id="307" r:id="rId17"/>
    <p:sldId id="274" r:id="rId18"/>
    <p:sldId id="285" r:id="rId19"/>
    <p:sldId id="283" r:id="rId20"/>
    <p:sldId id="286" r:id="rId21"/>
    <p:sldId id="308" r:id="rId22"/>
    <p:sldId id="309" r:id="rId23"/>
    <p:sldId id="276" r:id="rId24"/>
    <p:sldId id="277" r:id="rId25"/>
    <p:sldId id="278" r:id="rId26"/>
    <p:sldId id="279" r:id="rId27"/>
    <p:sldId id="280" r:id="rId28"/>
  </p:sldIdLst>
  <p:sldSz cx="9144000" cy="5143500" type="screen16x9"/>
  <p:notesSz cx="6798945" cy="992949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11E"/>
    <a:srgbClr val="958B1E"/>
    <a:srgbClr val="8DC63F"/>
    <a:srgbClr val="71A230"/>
    <a:srgbClr val="A6D36B"/>
    <a:srgbClr val="425E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81" autoAdjust="0"/>
    <p:restoredTop sz="99462" autoAdjust="0"/>
  </p:normalViewPr>
  <p:slideViewPr>
    <p:cSldViewPr>
      <p:cViewPr varScale="1">
        <p:scale>
          <a:sx n="154" d="100"/>
          <a:sy n="154" d="100"/>
        </p:scale>
        <p:origin x="376" y="72"/>
      </p:cViewPr>
      <p:guideLst>
        <p:guide orient="horz" pos="1647"/>
        <p:guide pos="2864"/>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86" d="100"/>
          <a:sy n="86" d="100"/>
        </p:scale>
        <p:origin x="-3864" y="-42"/>
      </p:cViewPr>
      <p:guideLst>
        <p:guide orient="horz" pos="3180"/>
        <p:guide pos="2129"/>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2" Type="http://schemas.openxmlformats.org/officeDocument/2006/relationships/tableStyles" Target="tableStyles.xml"/><Relationship Id="rId31" Type="http://schemas.openxmlformats.org/officeDocument/2006/relationships/viewProps" Target="viewProps.xml"/><Relationship Id="rId30" Type="http://schemas.openxmlformats.org/officeDocument/2006/relationships/presProps" Target="presProps.xml"/><Relationship Id="rId3" Type="http://schemas.openxmlformats.org/officeDocument/2006/relationships/slide" Target="slides/slide1.xml"/><Relationship Id="rId29" Type="http://schemas.openxmlformats.org/officeDocument/2006/relationships/handoutMaster" Target="handoutMasters/handoutMaster1.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62A1504D-FF1A-4CF2-98E0-79B2D7707F3A}" type="datetimeFigureOut">
              <a:rPr lang="fi-FI" smtClean="0"/>
            </a:fld>
            <a:endParaRPr lang="fi-FI"/>
          </a:p>
        </p:txBody>
      </p:sp>
      <p:sp>
        <p:nvSpPr>
          <p:cNvPr id="4" name="Alatunnisteen paikkamerkki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99E175EB-D6E5-45B2-89D9-9ABFE7F6F5B1}" type="slidenum">
              <a:rPr lang="fi-FI" smtClean="0"/>
            </a:fld>
            <a:endParaRPr lang="fi-FI"/>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1342" y="0"/>
            <a:ext cx="2946347" cy="496491"/>
          </a:xfrm>
          <a:prstGeom prst="rect">
            <a:avLst/>
          </a:prstGeom>
        </p:spPr>
        <p:txBody>
          <a:bodyPr vert="horz" lIns="91440" tIns="45720" rIns="91440" bIns="45720" rtlCol="0"/>
          <a:lstStyle>
            <a:lvl1pPr algn="r">
              <a:defRPr sz="1200"/>
            </a:lvl1pPr>
          </a:lstStyle>
          <a:p>
            <a:fld id="{1614D2A9-D2F5-46E3-B6FD-72E6389ED251}" type="datetimeFigureOut">
              <a:rPr lang="fi-FI" smtClean="0"/>
            </a:fld>
            <a:endParaRPr lang="fi-FI"/>
          </a:p>
        </p:txBody>
      </p:sp>
      <p:sp>
        <p:nvSpPr>
          <p:cNvPr id="4" name="Dian kuvan paikkamerkki 3"/>
          <p:cNvSpPr>
            <a:spLocks noGrp="1" noRot="1" noChangeAspect="1"/>
          </p:cNvSpPr>
          <p:nvPr>
            <p:ph type="sldImg" idx="2"/>
          </p:nvPr>
        </p:nvSpPr>
        <p:spPr>
          <a:xfrm>
            <a:off x="90488" y="744538"/>
            <a:ext cx="6618287" cy="372427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927" y="4716661"/>
            <a:ext cx="5439410" cy="4468416"/>
          </a:xfrm>
          <a:prstGeom prst="rect">
            <a:avLst/>
          </a:prstGeom>
        </p:spPr>
        <p:txBody>
          <a:bodyPr vert="horz" lIns="91440" tIns="45720" rIns="91440" bIns="45720" rtlCol="0">
            <a:normAutofit/>
          </a:body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fi-FI"/>
          </a:p>
        </p:txBody>
      </p:sp>
      <p:sp>
        <p:nvSpPr>
          <p:cNvPr id="6" name="Alatunnisteen paikkamerkki 5"/>
          <p:cNvSpPr>
            <a:spLocks noGrp="1"/>
          </p:cNvSpPr>
          <p:nvPr>
            <p:ph type="ftr" sz="quarter" idx="4"/>
          </p:nvPr>
        </p:nvSpPr>
        <p:spPr>
          <a:xfrm>
            <a:off x="0" y="9431599"/>
            <a:ext cx="2946347" cy="496491"/>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1342" y="9431599"/>
            <a:ext cx="2946347" cy="496491"/>
          </a:xfrm>
          <a:prstGeom prst="rect">
            <a:avLst/>
          </a:prstGeom>
        </p:spPr>
        <p:txBody>
          <a:bodyPr vert="horz" lIns="91440" tIns="45720" rIns="91440" bIns="45720" rtlCol="0" anchor="b"/>
          <a:lstStyle>
            <a:lvl1pPr algn="r">
              <a:defRPr sz="1200"/>
            </a:lvl1pPr>
          </a:lstStyle>
          <a:p>
            <a:fld id="{7D3BB6A1-3C2B-47D4-B44D-2659144BAEFB}" type="slidenum">
              <a:rPr lang="fi-FI" smtClean="0"/>
            </a:fld>
            <a:endParaRPr lang="fi-FI"/>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pt-materiaalitietokanta.fi/?i=127480&amp;v" TargetMode="External"/><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a:t>Hei opettaja!</a:t>
            </a:r>
            <a:endParaRPr lang="fi-FI"/>
          </a:p>
          <a:p>
            <a:endParaRPr lang="fi-FI"/>
          </a:p>
          <a:p>
            <a:r>
              <a:rPr lang="fi-FI"/>
              <a:t>Tässä käyttääsi Juteltaisko?-menetelmän diapohjat oppitunnin vetämiseksi.</a:t>
            </a:r>
            <a:endParaRPr lang="fi-FI"/>
          </a:p>
          <a:p>
            <a:r>
              <a:rPr lang="fi-FI"/>
              <a:t>Tarkempi ohjeistus tilaisuuden kulkuun löytyy ohjekirjasta Juteltaisko? </a:t>
            </a:r>
            <a:endParaRPr lang="fi-FI"/>
          </a:p>
          <a:p>
            <a:r>
              <a:rPr lang="fi-FI"/>
              <a:t>Keskustelevat oppitunnit ja vanhempainilta 5.-6.-luokkien päihdekasvatkseen.</a:t>
            </a:r>
            <a:endParaRPr lang="fi-FI"/>
          </a:p>
          <a:p>
            <a:r>
              <a:rPr lang="fi-FI"/>
              <a:t>(oppituntimallin materiaali)</a:t>
            </a:r>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fld>
            <a:endParaRPr lang="fi-FI"/>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fld>
            <a:endParaRPr lang="fi-FI"/>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Mitä</a:t>
            </a:r>
            <a:r>
              <a:rPr lang="fi-FI" baseline="0" dirty="0"/>
              <a:t> mielestänne tarkoittaa raittius? Mitä hyvää raittiudessa on? Tunnetko ihmisiä, jotka kertovat olevansa raittiita? Oletko kuullut, miksi he ovat päättäneet pysyä erossa päihteistä?</a:t>
            </a:r>
            <a:endParaRPr lang="fi-FI" baseline="0" dirty="0"/>
          </a:p>
          <a:p>
            <a:endParaRPr lang="fi-FI" baseline="0" dirty="0"/>
          </a:p>
          <a:p>
            <a:r>
              <a:rPr lang="fi-FI" baseline="0" dirty="0"/>
              <a:t>Raittius tarkoittaa, että ihminen ei käytä päihteitä. Joskus sitä sanotaan myös absolutismiksi.</a:t>
            </a:r>
            <a:endParaRPr lang="fi-FI" baseline="0" dirty="0"/>
          </a:p>
          <a:p>
            <a:endParaRPr lang="fi-FI" baseline="0" dirty="0"/>
          </a:p>
          <a:p>
            <a:r>
              <a:rPr lang="fi-FI" baseline="0" dirty="0"/>
              <a:t>Raittius on luonnollista: useimmat ihmiset eivät käytä alkoholia. Kaikki eivät ala käyttää alkoholia, tai vaikka maistaisivatkin sitä, eivät ala käyttää useammin.</a:t>
            </a:r>
            <a:endParaRPr lang="fi-FI" baseline="0" dirty="0"/>
          </a:p>
          <a:p>
            <a:endParaRPr lang="fi-FI" baseline="0" dirty="0"/>
          </a:p>
          <a:p>
            <a:r>
              <a:rPr lang="fi-FI" baseline="0" dirty="0"/>
              <a:t>Moni ei käytä päihteitä, koska ei vain koe niitä tarpeelliseksi. Toiset ajattelevat terveyttään. Jotkut ovat kokeneet muiden alkoholinkäytön häirinneen omaa elämäänsä vaikkapa väkivallan, rahanmenon, jatkuvan lupausten pettämisen tai huolen aiheuttamisen vuoksi. </a:t>
            </a:r>
            <a:r>
              <a:rPr lang="fi-FI" dirty="0"/>
              <a:t>Nämä ovat hyviä syitä jättää käyttämättä päihteitä. Mitä muita syitä voisi olla?</a:t>
            </a:r>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fld>
            <a:endParaRPr lang="fi-FI"/>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a:bodyPr>
          <a:lstStyle/>
          <a:p>
            <a:pPr marL="171450" indent="-171450">
              <a:buFont typeface="Arial" panose="020B0604020202020204" pitchFamily="34" charset="0"/>
              <a:buChar char="•"/>
            </a:pPr>
            <a:r>
              <a:rPr lang="fi-FI" dirty="0"/>
              <a:t>Mistä tai keneltä olet saanut tietoa alkoholista?</a:t>
            </a:r>
            <a:endParaRPr lang="fi-FI" dirty="0"/>
          </a:p>
          <a:p>
            <a:pPr marL="171450" indent="-171450">
              <a:buFont typeface="Arial" panose="020B0604020202020204" pitchFamily="34" charset="0"/>
              <a:buChar char="•"/>
            </a:pPr>
            <a:r>
              <a:rPr lang="fi-FI" dirty="0"/>
              <a:t>Entä tupakasta?</a:t>
            </a:r>
            <a:endParaRPr lang="fi-FI" dirty="0"/>
          </a:p>
          <a:p>
            <a:pPr marL="171450" indent="-171450">
              <a:buFont typeface="Arial" panose="020B0604020202020204" pitchFamily="34" charset="0"/>
              <a:buChar char="•"/>
            </a:pPr>
            <a:r>
              <a:rPr lang="fi-FI" dirty="0"/>
              <a:t>Mitä tietolähteitä pitäisit luotettavimpina?</a:t>
            </a:r>
            <a:endParaRPr lang="fi-FI" dirty="0"/>
          </a:p>
          <a:p>
            <a:r>
              <a:rPr lang="fi-FI" dirty="0"/>
              <a:t>	(esim. omat vanhemmat, opettaja, oppikirjat, päihdejärjestöjen 	materiaalit,)</a:t>
            </a:r>
            <a:endParaRPr lang="fi-FI" dirty="0"/>
          </a:p>
          <a:p>
            <a:pPr marL="171450" indent="-171450">
              <a:buFont typeface="Arial" panose="020B0604020202020204" pitchFamily="34" charset="0"/>
              <a:buChar char="•"/>
            </a:pPr>
            <a:r>
              <a:rPr lang="fi-FI" dirty="0"/>
              <a:t>Miksi esimerkiksi televisiosta tai netin keskustelupalstoilta hankittu tieto kannattaa varmistaa muualtakin?</a:t>
            </a:r>
            <a:endParaRPr lang="fi-FI" dirty="0"/>
          </a:p>
          <a:p>
            <a:pPr lvl="2"/>
            <a:r>
              <a:rPr lang="fi-FI" dirty="0"/>
              <a:t>(netin keskustelupalstoilla joku voi tahallaan puhua päihteistä ihailevaan sävyyn.  Osa taas kirjoittaa muka-vitsikkäitä kommentteja, joissa saatetaan liioitella, vääristellä tai ironisoida keskustelunaihetta.</a:t>
            </a:r>
            <a:endParaRPr lang="fi-FI" dirty="0"/>
          </a:p>
          <a:p>
            <a:pPr lvl="2"/>
            <a:endParaRPr lang="fi-FI" dirty="0"/>
          </a:p>
          <a:p>
            <a:pPr lvl="2"/>
            <a:endParaRPr lang="fi-FI" dirty="0"/>
          </a:p>
          <a:p>
            <a:pPr lvl="2"/>
            <a:r>
              <a:rPr lang="fi-FI" dirty="0"/>
              <a:t>Television tarinoista yritetään tehdä jännittäviä, eikä esim. tv-sarjassa tapahtuvien päihdekokeilujen syitä ja seurauksia voida tarinassa käsitellä.. Toki on myös hyvin tehtyjä tarinoita, joissa on pohdittu asioita monesta näkökulmasta. Jos joku mediasta nähty tarina  tai tieto mietityttää, siitä kannattaa keskustella vanhempien tai opettajan kanssa.)</a:t>
            </a:r>
            <a:endParaRPr lang="fi-FI" dirty="0"/>
          </a:p>
          <a:p>
            <a:pPr marL="171450" indent="-171450">
              <a:buFont typeface="Arial" panose="020B0604020202020204" pitchFamily="34" charset="0"/>
              <a:buChar char="•"/>
            </a:pPr>
            <a:endParaRPr lang="fi-FI" dirty="0"/>
          </a:p>
          <a:p>
            <a:pPr marL="171450" indent="-171450">
              <a:buFont typeface="Arial" panose="020B0604020202020204" pitchFamily="34" charset="0"/>
              <a:buChar char="•"/>
            </a:pPr>
            <a:r>
              <a:rPr lang="fi-FI" dirty="0"/>
              <a:t>Tuleeko teille mieleen jotain sellaista televisiosta tai netistä nähtyä tietoa tai tarinaa, joka olisi jäänyt mietityttämään? Mikä siinä ihmetytti? Mitä ajattelit asiasta? Keskusteliteko jonkun kanssa? Mitä hän ajatteli asiasta?</a:t>
            </a:r>
            <a:endParaRPr lang="fi-FI" dirty="0"/>
          </a:p>
          <a:p>
            <a:pPr marL="171450" indent="-171450">
              <a:buFont typeface="Arial" panose="020B0604020202020204" pitchFamily="34" charset="0"/>
              <a:buChar char="•"/>
            </a:pPr>
            <a:endParaRPr lang="fi-FI" dirty="0"/>
          </a:p>
          <a:p>
            <a:endParaRPr lang="fi-FI" baseline="0" dirty="0"/>
          </a:p>
        </p:txBody>
      </p:sp>
      <p:sp>
        <p:nvSpPr>
          <p:cNvPr id="4" name="Dian numeron paikkamerkki 3"/>
          <p:cNvSpPr>
            <a:spLocks noGrp="1"/>
          </p:cNvSpPr>
          <p:nvPr>
            <p:ph type="sldNum" sz="quarter" idx="10"/>
          </p:nvPr>
        </p:nvSpPr>
        <p:spPr/>
        <p:txBody>
          <a:bodyPr/>
          <a:lstStyle/>
          <a:p>
            <a:fld id="{4854C24C-6A88-4A0A-82B5-36E542F6F5E9}" type="slidenum">
              <a:rPr lang="fi-FI" smtClean="0"/>
            </a:fld>
            <a:endParaRPr lang="fi-FI"/>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r>
              <a:rPr lang="fi-FI" dirty="0"/>
              <a:t>Ikäraja mietojen alkoholijuomien</a:t>
            </a:r>
            <a:r>
              <a:rPr lang="fi-FI" baseline="0" dirty="0"/>
              <a:t> ja tupakan ostamiseen on</a:t>
            </a:r>
            <a:r>
              <a:rPr lang="fi-FI" dirty="0"/>
              <a:t> 18 vuotta</a:t>
            </a:r>
            <a:r>
              <a:rPr lang="fi-FI" baseline="0" dirty="0"/>
              <a:t>. Kaupoissa ikärajaan suhtaudutaan vakavasti: kaupassa kysytään henkilöpaperit (ajokortti, passi tms.) kaikilta, jotka näyttävät alle 30-vuotiailta. </a:t>
            </a:r>
            <a:endParaRPr lang="fi-FI" baseline="0" dirty="0"/>
          </a:p>
          <a:p>
            <a:endParaRPr lang="fi-FI" dirty="0"/>
          </a:p>
          <a:p>
            <a:r>
              <a:rPr lang="fi-FI" dirty="0"/>
              <a:t>Alkoholiin liittyvä ikäraja on 18 vuotta, esimerkiksi siksi, että:</a:t>
            </a:r>
            <a:endParaRPr lang="fi-FI" dirty="0"/>
          </a:p>
          <a:p>
            <a:pPr marL="228600" indent="-228600">
              <a:buFont typeface="Arial" panose="020B0604020202020204" pitchFamily="34" charset="0"/>
              <a:buChar char="•"/>
            </a:pPr>
            <a:r>
              <a:rPr lang="fi-FI" dirty="0"/>
              <a:t>päihderiippuvuus syntyy alaikäisillä helpommin kuin aikuisilla,</a:t>
            </a:r>
            <a:endParaRPr lang="fi-FI" dirty="0"/>
          </a:p>
          <a:p>
            <a:pPr marL="228600" indent="-228600">
              <a:buFont typeface="Arial" panose="020B0604020202020204" pitchFamily="34" charset="0"/>
              <a:buChar char="•"/>
            </a:pPr>
            <a:r>
              <a:rPr lang="fi-FI" dirty="0"/>
              <a:t>aivot kasvavat vielä: päihteet voivat aiheuttaa lopullisia muutoksia kasvavan nuoren keskushermostoon – se voi haitata oppimiskykyä ja terveyttä monin tavoin</a:t>
            </a:r>
            <a:endParaRPr lang="fi-FI" dirty="0"/>
          </a:p>
          <a:p>
            <a:pPr marL="228600" indent="-228600">
              <a:buFont typeface="Arial" panose="020B0604020202020204" pitchFamily="34" charset="0"/>
              <a:buChar char="•"/>
            </a:pPr>
            <a:r>
              <a:rPr lang="fi-FI" dirty="0"/>
              <a:t>nuorilla on aikuista suurempi riski saada esim. alkoholimyrkytys. Pienikokoisille alkoholi on erityisen vaarallista</a:t>
            </a:r>
            <a:endParaRPr lang="fi-FI" dirty="0"/>
          </a:p>
          <a:p>
            <a:pPr marL="228600" indent="-228600">
              <a:buFont typeface="Arial" panose="020B0604020202020204" pitchFamily="34" charset="0"/>
              <a:buChar char="•"/>
            </a:pPr>
            <a:r>
              <a:rPr lang="fi-FI" dirty="0"/>
              <a:t>nuorten alkoholinkäyttöön liittyy myös väkivallan kohteeksi joutumisen vaara, tavaroita voi kadota jne.</a:t>
            </a:r>
            <a:endParaRPr lang="fi-FI" dirty="0"/>
          </a:p>
          <a:p>
            <a:pPr marL="228600" indent="-228600">
              <a:buFont typeface="Arial" panose="020B0604020202020204" pitchFamily="34" charset="0"/>
              <a:buChar char="•"/>
            </a:pPr>
            <a:r>
              <a:rPr lang="fi-FI" dirty="0"/>
              <a:t>alaikäisistä ovat vastuussa vanhemmat ja yhteiskunta. Heitä halutaan suojella erilaisilta haitoilta ja vaaratilanteilta, joita päihteisiin liittyy.</a:t>
            </a:r>
            <a:endParaRPr lang="fi-FI" dirty="0"/>
          </a:p>
          <a:p>
            <a:endParaRPr lang="fi-FI" dirty="0"/>
          </a:p>
          <a:p>
            <a:r>
              <a:rPr lang="fi-FI" dirty="0"/>
              <a:t>Myös tupakointiin liittyy paljon terveydellisiä riskejä. Ne ovat erityisen haitallisia kasvuikäisille nuorille.</a:t>
            </a:r>
            <a:endParaRPr lang="fi-FI" dirty="0"/>
          </a:p>
          <a:p>
            <a:pPr marL="171450" indent="-171450">
              <a:buFont typeface="Arial" panose="020B0604020202020204" pitchFamily="34" charset="0"/>
              <a:buChar char="•"/>
            </a:pPr>
            <a:r>
              <a:rPr lang="fi-FI" dirty="0"/>
              <a:t>Tupakassa oleva nikotiini aiheuttaa voimakkaan riippuvuuden.</a:t>
            </a:r>
            <a:endParaRPr lang="fi-FI" dirty="0"/>
          </a:p>
          <a:p>
            <a:pPr marL="171450" indent="-171450">
              <a:buFont typeface="Arial" panose="020B0604020202020204" pitchFamily="34" charset="0"/>
              <a:buChar char="•"/>
            </a:pPr>
            <a:r>
              <a:rPr lang="fi-FI" dirty="0"/>
              <a:t>Tupakan monet erilaiset kemikaalit altistavat mm. keuhkosyövälle ja keuhkoahtaumataudille. </a:t>
            </a:r>
            <a:endParaRPr lang="fi-FI" dirty="0"/>
          </a:p>
          <a:p>
            <a:pPr marL="171450" indent="-171450">
              <a:buFont typeface="Arial" panose="020B0604020202020204" pitchFamily="34" charset="0"/>
              <a:buChar char="•"/>
            </a:pPr>
            <a:r>
              <a:rPr lang="fi-FI" dirty="0"/>
              <a:t>Tupakoinnin myötä hapenottokyky voi heikentyä. Se vaikuttaa mm. liikuntasuorituksiin.</a:t>
            </a:r>
            <a:endParaRPr lang="fi-FI" dirty="0"/>
          </a:p>
          <a:p>
            <a:pPr marL="171450" indent="-171450">
              <a:buFont typeface="Arial" panose="020B0604020202020204" pitchFamily="34" charset="0"/>
              <a:buChar char="•"/>
            </a:pPr>
            <a:r>
              <a:rPr lang="fi-FI" dirty="0"/>
              <a:t>Tupakka vaikuttaa myös ihoon vanhentavasti (kalpea, vähemmän kimmoisa iho ja enemmän ryppyjä). </a:t>
            </a:r>
            <a:endParaRPr lang="fi-FI" dirty="0"/>
          </a:p>
          <a:p>
            <a:pPr marL="171450" indent="-171450">
              <a:buFont typeface="Arial" panose="020B0604020202020204" pitchFamily="34" charset="0"/>
              <a:buChar char="•"/>
            </a:pPr>
            <a:r>
              <a:rPr lang="fi-FI" dirty="0"/>
              <a:t>Lisäksi tupakan viljely aiheuttaa runsaasti ympäristöhaittoja.</a:t>
            </a:r>
            <a:endParaRPr lang="fi-FI" dirty="0"/>
          </a:p>
          <a:p>
            <a:endParaRPr lang="fi-FI" baseline="0" dirty="0"/>
          </a:p>
        </p:txBody>
      </p:sp>
      <p:sp>
        <p:nvSpPr>
          <p:cNvPr id="4" name="Dian numeron paikkamerkki 3"/>
          <p:cNvSpPr>
            <a:spLocks noGrp="1"/>
          </p:cNvSpPr>
          <p:nvPr>
            <p:ph type="sldNum" sz="quarter" idx="10"/>
          </p:nvPr>
        </p:nvSpPr>
        <p:spPr/>
        <p:txBody>
          <a:bodyPr/>
          <a:lstStyle/>
          <a:p>
            <a:fld id="{4854C24C-6A88-4A0A-82B5-36E542F6F5E9}" type="slidenum">
              <a:rPr lang="fi-FI" smtClean="0"/>
            </a:fld>
            <a:endParaRPr lang="fi-FI"/>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normAutofit lnSpcReduction="10000"/>
          </a:bodyPr>
          <a:lstStyle/>
          <a:p>
            <a:endParaRPr lang="fi-FI" dirty="0"/>
          </a:p>
          <a:p>
            <a:r>
              <a:rPr lang="fi-FI" dirty="0"/>
              <a:t>Alkoholinkäyttö on sallittua 18 vuotta täyttäneelle. </a:t>
            </a:r>
            <a:endParaRPr lang="fi-FI" dirty="0"/>
          </a:p>
          <a:p>
            <a:r>
              <a:rPr lang="fi-FI" dirty="0"/>
              <a:t>Kaikki aikuiset eivät kuitenkaan käytä lainkaan alkoholia.</a:t>
            </a:r>
            <a:endParaRPr lang="fi-FI" dirty="0"/>
          </a:p>
          <a:p>
            <a:r>
              <a:rPr lang="fi-FI" dirty="0"/>
              <a:t>Jotkut käyttävät sitä vähän, esimerkiksi joskus lasillisen kerralla.</a:t>
            </a:r>
            <a:endParaRPr lang="fi-FI" dirty="0"/>
          </a:p>
          <a:p>
            <a:endParaRPr lang="fi-FI" dirty="0"/>
          </a:p>
          <a:p>
            <a:r>
              <a:rPr lang="fi-FI" dirty="0"/>
              <a:t>Jotkut taas juovat niin paljon, että siitä aiheutuu heille </a:t>
            </a:r>
            <a:r>
              <a:rPr lang="fi-FI" dirty="0" err="1"/>
              <a:t>itselleen</a:t>
            </a:r>
            <a:r>
              <a:rPr lang="fi-FI" dirty="0"/>
              <a:t> terveydellisiä riskejä. </a:t>
            </a:r>
            <a:endParaRPr lang="fi-FI" dirty="0"/>
          </a:p>
          <a:p>
            <a:r>
              <a:rPr lang="fi-FI" dirty="0"/>
              <a:t>Muut perheenjäsenet saattavat kokea runsaan alkoholinkäytön häiritsevänä.</a:t>
            </a:r>
            <a:endParaRPr lang="fi-FI" dirty="0"/>
          </a:p>
          <a:p>
            <a:r>
              <a:rPr lang="fi-FI" dirty="0"/>
              <a:t>Joka</a:t>
            </a:r>
            <a:r>
              <a:rPr lang="fi-FI" baseline="0" dirty="0"/>
              <a:t> viides lapsi tai nuori kokee, että hänen omien vanhempiensa alkoholinkäyttö haittaa tai häiritsee häntä</a:t>
            </a:r>
            <a:r>
              <a:rPr lang="fi-FI" dirty="0"/>
              <a:t> (</a:t>
            </a:r>
            <a:r>
              <a:rPr lang="fi-FI" dirty="0" err="1"/>
              <a:t>Takala&amp;Ilva</a:t>
            </a:r>
            <a:r>
              <a:rPr lang="fi-FI" dirty="0"/>
              <a:t> 2011)</a:t>
            </a:r>
            <a:endParaRPr lang="fi-FI" dirty="0"/>
          </a:p>
          <a:p>
            <a:endParaRPr lang="fi-FI" dirty="0"/>
          </a:p>
          <a:p>
            <a:r>
              <a:rPr lang="fi-FI" dirty="0"/>
              <a:t>Kuten aiemmin todettiin, alkoholi on erityisen haitallista kasvavalle alaikäiselle. Siksi ikäraja on säädetty ja sitä myös valvotaan.</a:t>
            </a:r>
            <a:endParaRPr lang="fi-FI" dirty="0"/>
          </a:p>
          <a:p>
            <a:endParaRPr lang="fi-FI" dirty="0"/>
          </a:p>
          <a:p>
            <a:r>
              <a:rPr lang="fi-FI" dirty="0"/>
              <a:t>Alle 18-vuotias ei saa lain mukaan pitää hallussaan mitään alkoholijuomia. Alaikäinen saa 20 euron rikesakon, jos hän pitää hallussaan alkoholijuomia.</a:t>
            </a:r>
            <a:endParaRPr lang="fi-FI" dirty="0"/>
          </a:p>
          <a:p>
            <a:endParaRPr lang="fi-FI" dirty="0"/>
          </a:p>
          <a:p>
            <a:pPr marL="171450" indent="-171450">
              <a:buFont typeface="Arial" panose="020B0604020202020204" pitchFamily="34" charset="0"/>
              <a:buChar char="•"/>
            </a:pPr>
            <a:r>
              <a:rPr lang="fi-FI" dirty="0"/>
              <a:t>Kun ajatellaan alkoholinkäyttöä tai tupakointia, mitä lapset ja nuoret voivat oppia aikuisten antamasta esimerkistä?</a:t>
            </a:r>
            <a:endParaRPr lang="fi-FI" dirty="0"/>
          </a:p>
          <a:p>
            <a:pPr marL="171450" indent="-171450">
              <a:buFont typeface="Arial" panose="020B0604020202020204" pitchFamily="34" charset="0"/>
              <a:buChar char="•"/>
            </a:pPr>
            <a:r>
              <a:rPr lang="fi-FI" dirty="0"/>
              <a:t>Lapset voivat myös käyttää omaa järkeään: vaikka vanhempi polttaisi, lapsen ei silti tarvitse alkaa polttaa isompana.</a:t>
            </a:r>
            <a:endParaRPr lang="fi-FI" dirty="0"/>
          </a:p>
          <a:p>
            <a:endParaRPr lang="fi-FI" dirty="0"/>
          </a:p>
          <a:p>
            <a:r>
              <a:rPr lang="fi-FI" dirty="0"/>
              <a:t>Lähde:</a:t>
            </a:r>
            <a:endParaRPr lang="fi-FI" dirty="0"/>
          </a:p>
          <a:p>
            <a:r>
              <a:rPr lang="fi-FI" dirty="0"/>
              <a:t>http://www.finlex.fi/fi/uutiset/162</a:t>
            </a:r>
            <a:endParaRPr lang="fi-FI" dirty="0"/>
          </a:p>
          <a:p>
            <a:r>
              <a:rPr lang="fi-FI" dirty="0"/>
              <a:t>http://www.finlex.fi/fi/laki/ajantasa/1994/19941143?search%5Btype%5D=pika&amp;search%5Bpika%5D=alkoholi%20hallussapito#L6P34</a:t>
            </a:r>
            <a:endParaRPr lang="fi-FI" dirty="0"/>
          </a:p>
          <a:p>
            <a:endParaRPr lang="fi-FI" dirty="0"/>
          </a:p>
          <a:p>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fld>
            <a:endParaRPr lang="fi-FI"/>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a:xfrm>
            <a:off x="679927" y="4716660"/>
            <a:ext cx="5439410" cy="4928765"/>
          </a:xfrm>
        </p:spPr>
        <p:txBody>
          <a:bodyPr>
            <a:normAutofit fontScale="92500" lnSpcReduction="10000"/>
          </a:bodyPr>
          <a:lstStyle/>
          <a:p>
            <a:r>
              <a:rPr lang="fi-FI" dirty="0"/>
              <a:t>Tupakassa</a:t>
            </a:r>
            <a:r>
              <a:rPr lang="fi-FI" baseline="0" dirty="0"/>
              <a:t> olevien erilaisten kemikaalien määrä (Lähde: Tupakkaverkko). Tupakan haitta-aineita ovat mm. nikotiini, terva ja häkä, mutta yhteensä tupakassa on yli 4000 erilaista kemikaalia.</a:t>
            </a:r>
            <a:endParaRPr lang="fi-FI" baseline="0" dirty="0"/>
          </a:p>
          <a:p>
            <a:endParaRPr lang="fi-FI" dirty="0"/>
          </a:p>
          <a:p>
            <a:r>
              <a:rPr lang="fi-FI" baseline="0" dirty="0"/>
              <a:t>Tupakassa on myös erilaisia lisäaineita, joiden tarkoitus on esimerkiksi parantaa savukkeen makua tai pehmentää savua/ vähentää hengitysteiden ärsytystä. Palaessaan näistä tulee myös myrkyllisiä yhdisteitä. (Lähde: Syöpäjärjestöt). Haitta-aineiden määriä Suomessa myytävissä savukkeissa seurataan ja tutkimusten tuloksia tuodaan kuluttajien/ ostajien näkyville. (Lähde: Valvira)</a:t>
            </a:r>
            <a:endParaRPr lang="fi-FI" baseline="0" dirty="0"/>
          </a:p>
          <a:p>
            <a:endParaRPr lang="fi-FI" dirty="0"/>
          </a:p>
          <a:p>
            <a:r>
              <a:rPr lang="fi-FI" baseline="0" dirty="0"/>
              <a:t>Halutessasi</a:t>
            </a:r>
            <a:r>
              <a:rPr lang="fi-FI" dirty="0"/>
              <a:t> voit käyttää tässä kohdassa EHYT ry:n Tupakoitsijan ravintoympyrää.</a:t>
            </a:r>
            <a:endParaRPr lang="fi-FI" dirty="0"/>
          </a:p>
          <a:p>
            <a:r>
              <a:rPr lang="fi-FI" dirty="0">
                <a:hlinkClick r:id="rId3"/>
              </a:rPr>
              <a:t>http://ept-materiaalitietokanta.fi/?i=127480&amp;v</a:t>
            </a:r>
            <a:r>
              <a:rPr lang="fi-FI" dirty="0"/>
              <a:t>=</a:t>
            </a:r>
            <a:endParaRPr lang="fi-FI" baseline="0" dirty="0"/>
          </a:p>
          <a:p>
            <a:endParaRPr lang="fi-FI" baseline="0" dirty="0"/>
          </a:p>
          <a:p>
            <a:r>
              <a:rPr lang="fi-FI" baseline="0" dirty="0"/>
              <a:t>Linkit:</a:t>
            </a:r>
            <a:endParaRPr lang="fi-FI" baseline="0" dirty="0"/>
          </a:p>
          <a:p>
            <a:r>
              <a:rPr lang="fi-FI" baseline="0" dirty="0"/>
              <a:t>http://tupakkaverkko.fi/tupakointi-ja-terveys/</a:t>
            </a:r>
            <a:endParaRPr lang="fi-FI" baseline="0" dirty="0"/>
          </a:p>
          <a:p>
            <a:pPr marL="0" marR="0" indent="0" algn="l" defTabSz="914400" rtl="0" eaLnBrk="1" fontAlgn="auto" latinLnBrk="0" hangingPunct="1">
              <a:lnSpc>
                <a:spcPct val="100000"/>
              </a:lnSpc>
              <a:spcBef>
                <a:spcPts val="0"/>
              </a:spcBef>
              <a:spcAft>
                <a:spcPts val="0"/>
              </a:spcAft>
              <a:buClrTx/>
              <a:buSzTx/>
              <a:buFontTx/>
              <a:buNone/>
              <a:defRPr/>
            </a:pPr>
            <a:r>
              <a:rPr lang="fi-FI" baseline="0" dirty="0"/>
              <a:t>http://www.cancer.fi/syovanehkaisy/tupakka/tupakan-lisaaineet/</a:t>
            </a:r>
            <a:endParaRPr lang="fi-FI" baseline="0" dirty="0"/>
          </a:p>
          <a:p>
            <a:endParaRPr lang="fi-FI" baseline="0" dirty="0"/>
          </a:p>
          <a:p>
            <a:r>
              <a:rPr lang="fi-FI" baseline="0" dirty="0"/>
              <a:t>http://www.valvira.fi/ohjaus_ja_valvonta/tupakka/tuotevalvonta/haitta-aineet</a:t>
            </a:r>
            <a:endParaRPr lang="fi-FI" baseline="0" dirty="0"/>
          </a:p>
          <a:p>
            <a:endParaRPr lang="fi-FI" baseline="0" dirty="0"/>
          </a:p>
          <a:p>
            <a:r>
              <a:rPr lang="fi-FI" b="1" dirty="0"/>
              <a:t>Ohjaajalle: Ei kannata mennä kovin syvälle ainekeskeiseen keskusteluun, koska tärkeintä olisi keskustella päihteiden käyttöön liittyvistä sosiaalisista tilanteista. Seuraavan tehtävän kuvien avulla voitte virittää keskustelua.</a:t>
            </a:r>
            <a:endParaRPr lang="fi-FI" b="1" dirty="0"/>
          </a:p>
          <a:p>
            <a:endParaRPr lang="fi-FI" dirty="0"/>
          </a:p>
          <a:p>
            <a:r>
              <a:rPr lang="fi-FI" dirty="0"/>
              <a:t>Tupakointiin liittyy paljon terveydellisiä riskejä. Ne ovat erityisen haitallisia kasvuikäisille nuorille.</a:t>
            </a:r>
            <a:endParaRPr lang="fi-FI" dirty="0"/>
          </a:p>
          <a:p>
            <a:pPr marL="171450" indent="-171450">
              <a:buFont typeface="Arial" panose="020B0604020202020204" pitchFamily="34" charset="0"/>
              <a:buChar char="•"/>
            </a:pPr>
            <a:r>
              <a:rPr lang="fi-FI" dirty="0"/>
              <a:t>Tupakassa oleva nikotiini aiheuttaa voimakkaan riippuvuuden.</a:t>
            </a:r>
            <a:endParaRPr lang="fi-FI" dirty="0"/>
          </a:p>
          <a:p>
            <a:pPr marL="171450" indent="-171450">
              <a:buFont typeface="Arial" panose="020B0604020202020204" pitchFamily="34" charset="0"/>
              <a:buChar char="•"/>
            </a:pPr>
            <a:r>
              <a:rPr lang="fi-FI" dirty="0"/>
              <a:t>Tupakan monet erilaiset kemikaalit altistavat mm. keuhkosyövälle ja keuhkoahtaumataudille. </a:t>
            </a:r>
            <a:endParaRPr lang="fi-FI" dirty="0"/>
          </a:p>
          <a:p>
            <a:pPr marL="171450" indent="-171450">
              <a:buFont typeface="Arial" panose="020B0604020202020204" pitchFamily="34" charset="0"/>
              <a:buChar char="•"/>
            </a:pPr>
            <a:r>
              <a:rPr lang="fi-FI" dirty="0"/>
              <a:t>Tupakoinnin myötä hapenottokyky voi heikentyä. Se vaikuttaa mm. liikuntasuorituksiin.</a:t>
            </a:r>
            <a:endParaRPr lang="fi-FI" dirty="0"/>
          </a:p>
          <a:p>
            <a:pPr marL="171450" indent="-171450">
              <a:buFont typeface="Arial" panose="020B0604020202020204" pitchFamily="34" charset="0"/>
              <a:buChar char="•"/>
            </a:pPr>
            <a:r>
              <a:rPr lang="fi-FI" dirty="0"/>
              <a:t>Tupakka vaikuttaa myös ihoon vanhentavasti (kalpea, vähemmän kimmoisa iho ja enemmän ryppyjä). </a:t>
            </a:r>
            <a:endParaRPr lang="fi-FI" dirty="0"/>
          </a:p>
          <a:p>
            <a:pPr marL="171450" indent="-171450">
              <a:buFont typeface="Arial" panose="020B0604020202020204" pitchFamily="34" charset="0"/>
              <a:buChar char="•"/>
            </a:pPr>
            <a:r>
              <a:rPr lang="fi-FI" dirty="0"/>
              <a:t>Lisäksi tupakan viljely aiheuttaa runsaasti ympäristöhaittoja.</a:t>
            </a:r>
            <a:endParaRPr lang="fi-FI" dirty="0"/>
          </a:p>
          <a:p>
            <a:endParaRPr lang="fi-FI" dirty="0"/>
          </a:p>
          <a:p>
            <a:endParaRPr lang="fi-FI" dirty="0"/>
          </a:p>
        </p:txBody>
      </p:sp>
      <p:sp>
        <p:nvSpPr>
          <p:cNvPr id="4" name="Dian numeron paikkamerkki 3"/>
          <p:cNvSpPr>
            <a:spLocks noGrp="1"/>
          </p:cNvSpPr>
          <p:nvPr>
            <p:ph type="sldNum" sz="quarter" idx="10"/>
          </p:nvPr>
        </p:nvSpPr>
        <p:spPr/>
        <p:txBody>
          <a:bodyPr/>
          <a:lstStyle/>
          <a:p>
            <a:fld id="{4854C24C-6A88-4A0A-82B5-36E542F6F5E9}" type="slidenum">
              <a:rPr lang="fi-FI" smtClean="0"/>
            </a:fld>
            <a:endParaRPr lang="fi-FI"/>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7D3BB6A1-3C2B-47D4-B44D-2659144BAEFB}" type="slidenum">
              <a:rPr lang="fi-FI" smtClean="0"/>
            </a:fld>
            <a:endParaRPr lang="fi-FI"/>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hasCustomPrompt="1"/>
          </p:nvPr>
        </p:nvSpPr>
        <p:spPr>
          <a:xfrm>
            <a:off x="685800" y="1597823"/>
            <a:ext cx="7772400" cy="1102519"/>
          </a:xfrm>
        </p:spPr>
        <p:txBody>
          <a:bodyPr/>
          <a:lstStyle/>
          <a:p>
            <a:r>
              <a:rPr lang="fi-FI"/>
              <a:t>Muokkaa perustyyl. napsautt.</a:t>
            </a:r>
            <a:endParaRPr lang="fi-FI"/>
          </a:p>
        </p:txBody>
      </p:sp>
      <p:sp>
        <p:nvSpPr>
          <p:cNvPr id="3" name="Alaotsikko 2"/>
          <p:cNvSpPr>
            <a:spLocks noGrp="1"/>
          </p:cNvSpPr>
          <p:nvPr>
            <p:ph type="subTitle" idx="1" hasCustomPrompt="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a:p>
        </p:txBody>
      </p:sp>
      <p:sp>
        <p:nvSpPr>
          <p:cNvPr id="6" name="Dian numeron paikkamerkki 5"/>
          <p:cNvSpPr>
            <a:spLocks noGrp="1"/>
          </p:cNvSpPr>
          <p:nvPr>
            <p:ph type="sldNum" sz="quarter" idx="12"/>
          </p:nvPr>
        </p:nvSpPr>
        <p:spPr/>
        <p:txBody>
          <a:bodyPr/>
          <a:lstStyle/>
          <a:p>
            <a:fld id="{EA7C8D44-3667-46F6-9772-CC52308E2A7F}" type="slidenum">
              <a:rPr kumimoji="0" lang="en-US" smtClean="0"/>
            </a:fld>
            <a:endParaRPr kumimoji="0" lang="en-US" dirty="0"/>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Pystysuoran tekstin paikkamerkki 2"/>
          <p:cNvSpPr>
            <a:spLocks noGrp="1"/>
          </p:cNvSpPr>
          <p:nvPr>
            <p:ph type="body" orient="vert" idx="1" hasCustomPrompt="1"/>
          </p:nvPr>
        </p:nvSpPr>
        <p:spPr/>
        <p:txBody>
          <a:bodyPr vert="eaVert"/>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fi-FI"/>
          </a:p>
        </p:txBody>
      </p:sp>
      <p:sp>
        <p:nvSpPr>
          <p:cNvPr id="4" name="Päivämäärän paikkamerkki 3"/>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fld>
            <a:endParaRPr lang="fi-FI"/>
          </a:p>
        </p:txBody>
      </p:sp>
      <p:sp>
        <p:nvSpPr>
          <p:cNvPr id="5" name="Alatunnisteen paikkamerkki 4"/>
          <p:cNvSpPr>
            <a:spLocks noGrp="1"/>
          </p:cNvSpPr>
          <p:nvPr>
            <p:ph type="ftr" sz="quarter" idx="11"/>
          </p:nvPr>
        </p:nvSpPr>
        <p:spPr>
          <a:xfrm>
            <a:off x="3124200" y="4767264"/>
            <a:ext cx="2895600" cy="273844"/>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6DB0A51E-783C-42B7-AF44-9F2CE214B736}" type="slidenum">
              <a:rPr lang="fi-FI" smtClean="0"/>
            </a:fld>
            <a:endParaRPr lang="fi-FI"/>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hasCustomPrompt="1"/>
          </p:nvPr>
        </p:nvSpPr>
        <p:spPr>
          <a:xfrm>
            <a:off x="6629400" y="205980"/>
            <a:ext cx="2057400" cy="4388644"/>
          </a:xfrm>
        </p:spPr>
        <p:txBody>
          <a:bodyPr vert="eaVert"/>
          <a:lstStyle/>
          <a:p>
            <a:r>
              <a:rPr lang="fi-FI"/>
              <a:t>Muokkaa perustyyl. napsautt.</a:t>
            </a:r>
            <a:endParaRPr lang="fi-FI"/>
          </a:p>
        </p:txBody>
      </p:sp>
      <p:sp>
        <p:nvSpPr>
          <p:cNvPr id="3" name="Pystysuoran tekstin paikkamerkki 2"/>
          <p:cNvSpPr>
            <a:spLocks noGrp="1"/>
          </p:cNvSpPr>
          <p:nvPr>
            <p:ph type="body" orient="vert" idx="1" hasCustomPrompt="1"/>
          </p:nvPr>
        </p:nvSpPr>
        <p:spPr>
          <a:xfrm>
            <a:off x="457200" y="205980"/>
            <a:ext cx="6019800" cy="4388644"/>
          </a:xfrm>
        </p:spPr>
        <p:txBody>
          <a:bodyPr vert="eaVert"/>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fi-FI"/>
          </a:p>
        </p:txBody>
      </p:sp>
      <p:sp>
        <p:nvSpPr>
          <p:cNvPr id="4" name="Päivämäärän paikkamerkki 3"/>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fld>
            <a:endParaRPr lang="fi-FI"/>
          </a:p>
        </p:txBody>
      </p:sp>
      <p:sp>
        <p:nvSpPr>
          <p:cNvPr id="5" name="Alatunnisteen paikkamerkki 4"/>
          <p:cNvSpPr>
            <a:spLocks noGrp="1"/>
          </p:cNvSpPr>
          <p:nvPr>
            <p:ph type="ftr" sz="quarter" idx="11"/>
          </p:nvPr>
        </p:nvSpPr>
        <p:spPr>
          <a:xfrm>
            <a:off x="3124200" y="4767264"/>
            <a:ext cx="2895600" cy="273844"/>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6DB0A51E-783C-42B7-AF44-9F2CE214B736}" type="slidenum">
              <a:rPr lang="fi-FI" smtClean="0"/>
            </a:fld>
            <a:endParaRPr lang="fi-FI"/>
          </a:p>
        </p:txBody>
      </p:sp>
    </p:spTree>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Mukautettu asettelu">
    <p:spTree>
      <p:nvGrpSpPr>
        <p:cNvPr id="1" name=""/>
        <p:cNvGrpSpPr/>
        <p:nvPr/>
      </p:nvGrpSpPr>
      <p:grpSpPr>
        <a:xfrm>
          <a:off x="0" y="0"/>
          <a:ext cx="0" cy="0"/>
          <a:chOff x="0" y="0"/>
          <a:chExt cx="0" cy="0"/>
        </a:xfrm>
      </p:grpSpPr>
      <p:sp>
        <p:nvSpPr>
          <p:cNvPr id="8" name="Otsikko 1"/>
          <p:cNvSpPr>
            <a:spLocks noGrp="1"/>
          </p:cNvSpPr>
          <p:nvPr>
            <p:ph type="title" hasCustomPrompt="1"/>
          </p:nvPr>
        </p:nvSpPr>
        <p:spPr>
          <a:xfrm>
            <a:off x="0" y="0"/>
            <a:ext cx="9144000" cy="5143500"/>
          </a:xfrm>
        </p:spPr>
        <p:txBody>
          <a:bodyPr>
            <a:noAutofit/>
          </a:bodyPr>
          <a:lstStyle>
            <a:lvl1pPr algn="ctr">
              <a:defRPr sz="8800">
                <a:solidFill>
                  <a:schemeClr val="bg1"/>
                </a:solidFill>
              </a:defRPr>
            </a:lvl1pPr>
          </a:lstStyle>
          <a:p>
            <a:r>
              <a:rPr lang="fi-FI" dirty="0"/>
              <a:t>Muokkaa </a:t>
            </a:r>
            <a:r>
              <a:rPr lang="fi-FI" dirty="0" err="1"/>
              <a:t>perustyyl</a:t>
            </a:r>
            <a:r>
              <a:rPr lang="fi-FI" dirty="0"/>
              <a:t>. </a:t>
            </a:r>
            <a:r>
              <a:rPr lang="fi-FI" dirty="0" err="1"/>
              <a:t>napsautt</a:t>
            </a:r>
            <a:r>
              <a:rPr lang="fi-FI" dirty="0"/>
              <a:t>.</a:t>
            </a:r>
            <a:endParaRPr lang="fi-FI" dirty="0"/>
          </a:p>
        </p:txBody>
      </p:sp>
      <p:pic>
        <p:nvPicPr>
          <p:cNvPr id="9" name="Picture 8" descr="C:\Users\Elo\Desktop\pallot 2.png"/>
          <p:cNvPicPr>
            <a:picLocks noChangeAspect="1" noChangeArrowheads="1"/>
          </p:cNvPicPr>
          <p:nvPr userDrawn="1"/>
        </p:nvPicPr>
        <p:blipFill>
          <a:blip r:embed="rId2" cstate="print"/>
          <a:srcRect/>
          <a:stretch>
            <a:fillRect/>
          </a:stretch>
        </p:blipFill>
        <p:spPr bwMode="auto">
          <a:xfrm rot="16200000">
            <a:off x="3448569" y="-1612870"/>
            <a:ext cx="1346260" cy="4572000"/>
          </a:xfrm>
          <a:prstGeom prst="rect">
            <a:avLst/>
          </a:prstGeom>
          <a:noFill/>
        </p:spPr>
      </p:pic>
      <p:pic>
        <p:nvPicPr>
          <p:cNvPr id="11" name="Picture 8" descr="C:\Users\Elo\Desktop\pallot 2.png"/>
          <p:cNvPicPr>
            <a:picLocks noChangeAspect="1" noChangeArrowheads="1"/>
          </p:cNvPicPr>
          <p:nvPr userDrawn="1"/>
        </p:nvPicPr>
        <p:blipFill>
          <a:blip r:embed="rId2" cstate="print"/>
          <a:srcRect/>
          <a:stretch>
            <a:fillRect/>
          </a:stretch>
        </p:blipFill>
        <p:spPr bwMode="auto">
          <a:xfrm rot="16200000">
            <a:off x="3592582" y="-1612870"/>
            <a:ext cx="1346260" cy="4572000"/>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endParaRPr lang="fi-FI"/>
          </a:p>
        </p:txBody>
      </p:sp>
      <p:sp>
        <p:nvSpPr>
          <p:cNvPr id="3" name="Sisällön paikkamerkki 2"/>
          <p:cNvSpPr>
            <a:spLocks noGrp="1"/>
          </p:cNvSpPr>
          <p:nvPr>
            <p:ph idx="1" hasCustomPrompt="1"/>
          </p:nvPr>
        </p:nvSpPr>
        <p:spPr/>
        <p:txBody>
          <a:bodyPr/>
          <a:lstStyle>
            <a:lvl1pPr>
              <a:defRPr>
                <a:solidFill>
                  <a:schemeClr val="bg1">
                    <a:lumMod val="50000"/>
                  </a:schemeClr>
                </a:solidFill>
                <a:latin typeface="Arial" panose="020B0604020202020204" pitchFamily="34" charset="0"/>
                <a:cs typeface="Arial" panose="020B0604020202020204" pitchFamily="34" charset="0"/>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4" name="Päivämäärän paikkamerkki 3"/>
          <p:cNvSpPr>
            <a:spLocks noGrp="1"/>
          </p:cNvSpPr>
          <p:nvPr>
            <p:ph type="dt" sz="half" idx="10"/>
          </p:nvPr>
        </p:nvSpPr>
        <p:spPr>
          <a:xfrm>
            <a:off x="457200" y="4767264"/>
            <a:ext cx="2133600" cy="273844"/>
          </a:xfrm>
          <a:prstGeom prst="rect">
            <a:avLst/>
          </a:prstGeom>
        </p:spPr>
        <p:txBody>
          <a:bodyPr/>
          <a:lstStyle/>
          <a:p>
            <a:fld id="{ACDF6120-F1F0-4C60-9FE9-39AC71A9C79D}" type="datetimeFigureOut">
              <a:rPr lang="en-US" smtClean="0"/>
            </a:fld>
            <a:endParaRPr lang="en-US" dirty="0"/>
          </a:p>
        </p:txBody>
      </p:sp>
      <p:sp>
        <p:nvSpPr>
          <p:cNvPr id="5" name="Alatunnisteen paikkamerkki 4"/>
          <p:cNvSpPr>
            <a:spLocks noGrp="1"/>
          </p:cNvSpPr>
          <p:nvPr>
            <p:ph type="ftr" sz="quarter" idx="11"/>
          </p:nvPr>
        </p:nvSpPr>
        <p:spPr>
          <a:xfrm>
            <a:off x="3124200" y="4767264"/>
            <a:ext cx="2895600" cy="273844"/>
          </a:xfrm>
          <a:prstGeom prst="rect">
            <a:avLst/>
          </a:prstGeom>
        </p:spPr>
        <p:txBody>
          <a:bodyPr/>
          <a:lstStyle/>
          <a:p>
            <a:endParaRPr kumimoji="0" lang="en-US"/>
          </a:p>
        </p:txBody>
      </p:sp>
      <p:sp>
        <p:nvSpPr>
          <p:cNvPr id="6" name="Dian numeron paikkamerkki 5"/>
          <p:cNvSpPr>
            <a:spLocks noGrp="1"/>
          </p:cNvSpPr>
          <p:nvPr>
            <p:ph type="sldNum" sz="quarter" idx="12"/>
          </p:nvPr>
        </p:nvSpPr>
        <p:spPr/>
        <p:txBody>
          <a:bodyPr/>
          <a:lstStyle/>
          <a:p>
            <a:fld id="{EA7C8D44-3667-46F6-9772-CC52308E2A7F}" type="slidenum">
              <a:rPr kumimoji="0" lang="en-US" smtClean="0"/>
            </a:fld>
            <a:endParaRPr kumimoji="0" lang="en-US" dirty="0"/>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722313" y="3305176"/>
            <a:ext cx="7772400" cy="1021556"/>
          </a:xfrm>
        </p:spPr>
        <p:txBody>
          <a:bodyPr anchor="t"/>
          <a:lstStyle>
            <a:lvl1pPr algn="l">
              <a:defRPr sz="4000" b="1" cap="all"/>
            </a:lvl1p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Tekstin paikkamerkki 2"/>
          <p:cNvSpPr>
            <a:spLocks noGrp="1"/>
          </p:cNvSpPr>
          <p:nvPr>
            <p:ph type="body" idx="1" hasCustomPrompt="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endParaRPr lang="fi-FI"/>
          </a:p>
        </p:txBody>
      </p:sp>
      <p:sp>
        <p:nvSpPr>
          <p:cNvPr id="4" name="Päivämäärän paikkamerkki 3"/>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fld>
            <a:endParaRPr lang="fi-FI"/>
          </a:p>
        </p:txBody>
      </p:sp>
      <p:sp>
        <p:nvSpPr>
          <p:cNvPr id="5" name="Alatunnisteen paikkamerkki 4"/>
          <p:cNvSpPr>
            <a:spLocks noGrp="1"/>
          </p:cNvSpPr>
          <p:nvPr>
            <p:ph type="ftr" sz="quarter" idx="11"/>
          </p:nvPr>
        </p:nvSpPr>
        <p:spPr>
          <a:xfrm>
            <a:off x="3124200" y="4767264"/>
            <a:ext cx="2895600" cy="273844"/>
          </a:xfrm>
          <a:prstGeom prst="rect">
            <a:avLst/>
          </a:prstGeom>
        </p:spPr>
        <p:txBody>
          <a:bodyPr/>
          <a:lstStyle/>
          <a:p>
            <a:endParaRPr lang="fi-FI"/>
          </a:p>
        </p:txBody>
      </p:sp>
      <p:sp>
        <p:nvSpPr>
          <p:cNvPr id="6" name="Dian numeron paikkamerkki 5"/>
          <p:cNvSpPr>
            <a:spLocks noGrp="1"/>
          </p:cNvSpPr>
          <p:nvPr>
            <p:ph type="sldNum" sz="quarter" idx="12"/>
          </p:nvPr>
        </p:nvSpPr>
        <p:spPr/>
        <p:txBody>
          <a:bodyPr/>
          <a:lstStyle/>
          <a:p>
            <a:fld id="{6DB0A51E-783C-42B7-AF44-9F2CE214B736}" type="slidenum">
              <a:rPr lang="fi-FI" smtClean="0"/>
            </a:fld>
            <a:endParaRPr lang="fi-FI"/>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endParaRPr lang="fi-FI"/>
          </a:p>
        </p:txBody>
      </p:sp>
      <p:sp>
        <p:nvSpPr>
          <p:cNvPr id="3" name="Sisällön paikkamerkki 2"/>
          <p:cNvSpPr>
            <a:spLocks noGrp="1"/>
          </p:cNvSpPr>
          <p:nvPr>
            <p:ph sz="half" idx="1" hasCustomPrompt="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fi-FI"/>
          </a:p>
        </p:txBody>
      </p:sp>
      <p:sp>
        <p:nvSpPr>
          <p:cNvPr id="4" name="Sisällön paikkamerkki 3"/>
          <p:cNvSpPr>
            <a:spLocks noGrp="1"/>
          </p:cNvSpPr>
          <p:nvPr>
            <p:ph sz="half" idx="2" hasCustomPrompt="1"/>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fi-FI"/>
          </a:p>
        </p:txBody>
      </p:sp>
      <p:sp>
        <p:nvSpPr>
          <p:cNvPr id="5" name="Päivämäärän paikkamerkki 4"/>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fld>
            <a:endParaRPr lang="fi-FI"/>
          </a:p>
        </p:txBody>
      </p:sp>
      <p:sp>
        <p:nvSpPr>
          <p:cNvPr id="6" name="Alatunnisteen paikkamerkki 5"/>
          <p:cNvSpPr>
            <a:spLocks noGrp="1"/>
          </p:cNvSpPr>
          <p:nvPr>
            <p:ph type="ftr" sz="quarter" idx="11"/>
          </p:nvPr>
        </p:nvSpPr>
        <p:spPr>
          <a:xfrm>
            <a:off x="3124200" y="4767264"/>
            <a:ext cx="2895600" cy="273844"/>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6DB0A51E-783C-42B7-AF44-9F2CE214B736}" type="slidenum">
              <a:rPr lang="fi-FI" smtClean="0"/>
            </a:fld>
            <a:endParaRPr lang="fi-FI"/>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lvl1pPr>
              <a:defRPr/>
            </a:lvl1pPr>
          </a:lstStyle>
          <a:p>
            <a:r>
              <a:rPr lang="fi-FI"/>
              <a:t>Muokkaa perustyyl. napsautt.</a:t>
            </a:r>
            <a:endParaRPr lang="fi-FI"/>
          </a:p>
        </p:txBody>
      </p:sp>
      <p:sp>
        <p:nvSpPr>
          <p:cNvPr id="3" name="Tekstin paikkamerkki 2"/>
          <p:cNvSpPr>
            <a:spLocks noGrp="1"/>
          </p:cNvSpPr>
          <p:nvPr>
            <p:ph type="body" idx="1" hasCustomPrompt="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endParaRPr lang="fi-FI"/>
          </a:p>
        </p:txBody>
      </p:sp>
      <p:sp>
        <p:nvSpPr>
          <p:cNvPr id="4" name="Sisällön paikkamerkki 3"/>
          <p:cNvSpPr>
            <a:spLocks noGrp="1"/>
          </p:cNvSpPr>
          <p:nvPr>
            <p:ph sz="half" idx="2" hasCustomPrompt="1"/>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fi-FI"/>
          </a:p>
        </p:txBody>
      </p:sp>
      <p:sp>
        <p:nvSpPr>
          <p:cNvPr id="5" name="Tekstin paikkamerkki 4"/>
          <p:cNvSpPr>
            <a:spLocks noGrp="1"/>
          </p:cNvSpPr>
          <p:nvPr>
            <p:ph type="body" sz="quarter" idx="3" hasCustomPrompt="1"/>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endParaRPr lang="fi-FI"/>
          </a:p>
        </p:txBody>
      </p:sp>
      <p:sp>
        <p:nvSpPr>
          <p:cNvPr id="6" name="Sisällön paikkamerkki 5"/>
          <p:cNvSpPr>
            <a:spLocks noGrp="1"/>
          </p:cNvSpPr>
          <p:nvPr>
            <p:ph sz="quarter" idx="4" hasCustomPrompt="1"/>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fi-FI"/>
          </a:p>
        </p:txBody>
      </p:sp>
      <p:sp>
        <p:nvSpPr>
          <p:cNvPr id="7" name="Päivämäärän paikkamerkki 6"/>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fld>
            <a:endParaRPr lang="fi-FI"/>
          </a:p>
        </p:txBody>
      </p:sp>
      <p:sp>
        <p:nvSpPr>
          <p:cNvPr id="8" name="Alatunnisteen paikkamerkki 7"/>
          <p:cNvSpPr>
            <a:spLocks noGrp="1"/>
          </p:cNvSpPr>
          <p:nvPr>
            <p:ph type="ftr" sz="quarter" idx="11"/>
          </p:nvPr>
        </p:nvSpPr>
        <p:spPr>
          <a:xfrm>
            <a:off x="3124200" y="4767264"/>
            <a:ext cx="2895600" cy="273844"/>
          </a:xfrm>
          <a:prstGeom prst="rect">
            <a:avLst/>
          </a:prstGeom>
        </p:spPr>
        <p:txBody>
          <a:bodyPr/>
          <a:lstStyle/>
          <a:p>
            <a:endParaRPr lang="fi-FI"/>
          </a:p>
        </p:txBody>
      </p:sp>
      <p:sp>
        <p:nvSpPr>
          <p:cNvPr id="9" name="Dian numeron paikkamerkki 8"/>
          <p:cNvSpPr>
            <a:spLocks noGrp="1"/>
          </p:cNvSpPr>
          <p:nvPr>
            <p:ph type="sldNum" sz="quarter" idx="12"/>
          </p:nvPr>
        </p:nvSpPr>
        <p:spPr/>
        <p:txBody>
          <a:bodyPr/>
          <a:lstStyle/>
          <a:p>
            <a:fld id="{6DB0A51E-783C-42B7-AF44-9F2CE214B736}" type="slidenum">
              <a:rPr lang="fi-FI" smtClean="0"/>
            </a:fld>
            <a:endParaRPr lang="fi-FI"/>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hasCustomPrompt="1"/>
          </p:nvPr>
        </p:nvSpPr>
        <p:spPr/>
        <p:txBody>
          <a:bodyPr/>
          <a:lstStyle/>
          <a:p>
            <a:r>
              <a:rPr lang="fi-FI"/>
              <a:t>Muokkaa perustyyl. napsautt.</a:t>
            </a:r>
            <a:endParaRPr lang="fi-FI"/>
          </a:p>
        </p:txBody>
      </p:sp>
      <p:sp>
        <p:nvSpPr>
          <p:cNvPr id="3" name="Päivämäärän paikkamerkki 2"/>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fld>
            <a:endParaRPr lang="fi-FI"/>
          </a:p>
        </p:txBody>
      </p:sp>
      <p:sp>
        <p:nvSpPr>
          <p:cNvPr id="4" name="Alatunnisteen paikkamerkki 3"/>
          <p:cNvSpPr>
            <a:spLocks noGrp="1"/>
          </p:cNvSpPr>
          <p:nvPr>
            <p:ph type="ftr" sz="quarter" idx="11"/>
          </p:nvPr>
        </p:nvSpPr>
        <p:spPr>
          <a:xfrm>
            <a:off x="3124200" y="4767264"/>
            <a:ext cx="2895600" cy="273844"/>
          </a:xfrm>
          <a:prstGeom prst="rect">
            <a:avLst/>
          </a:prstGeom>
        </p:spPr>
        <p:txBody>
          <a:bodyPr/>
          <a:lstStyle/>
          <a:p>
            <a:endParaRPr lang="fi-FI"/>
          </a:p>
        </p:txBody>
      </p:sp>
      <p:sp>
        <p:nvSpPr>
          <p:cNvPr id="5" name="Dian numeron paikkamerkki 4"/>
          <p:cNvSpPr>
            <a:spLocks noGrp="1"/>
          </p:cNvSpPr>
          <p:nvPr>
            <p:ph type="sldNum" sz="quarter" idx="12"/>
          </p:nvPr>
        </p:nvSpPr>
        <p:spPr/>
        <p:txBody>
          <a:bodyPr/>
          <a:lstStyle/>
          <a:p>
            <a:fld id="{6DB0A51E-783C-42B7-AF44-9F2CE214B736}" type="slidenum">
              <a:rPr lang="fi-FI" smtClean="0"/>
            </a:fld>
            <a:endParaRPr lang="fi-FI"/>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1"/>
          <p:cNvSpPr>
            <a:spLocks noGrp="1"/>
          </p:cNvSpPr>
          <p:nvPr>
            <p:ph type="dt" sz="half" idx="10"/>
          </p:nvPr>
        </p:nvSpPr>
        <p:spPr>
          <a:xfrm>
            <a:off x="457200" y="4767264"/>
            <a:ext cx="2133600" cy="273844"/>
          </a:xfrm>
          <a:prstGeom prst="rect">
            <a:avLst/>
          </a:prstGeom>
        </p:spPr>
        <p:txBody>
          <a:bodyPr/>
          <a:lstStyle/>
          <a:p>
            <a:fld id="{ACDF6120-F1F0-4C60-9FE9-39AC71A9C79D}" type="datetimeFigureOut">
              <a:rPr lang="en-US" smtClean="0"/>
            </a:fld>
            <a:endParaRPr lang="en-US"/>
          </a:p>
        </p:txBody>
      </p:sp>
      <p:sp>
        <p:nvSpPr>
          <p:cNvPr id="3" name="Alatunnisteen paikkamerkki 2"/>
          <p:cNvSpPr>
            <a:spLocks noGrp="1"/>
          </p:cNvSpPr>
          <p:nvPr>
            <p:ph type="ftr" sz="quarter" idx="11"/>
          </p:nvPr>
        </p:nvSpPr>
        <p:spPr>
          <a:xfrm>
            <a:off x="3124200" y="4767264"/>
            <a:ext cx="2895600" cy="273844"/>
          </a:xfrm>
          <a:prstGeom prst="rect">
            <a:avLst/>
          </a:prstGeom>
        </p:spPr>
        <p:txBody>
          <a:bodyPr/>
          <a:lstStyle/>
          <a:p>
            <a:endParaRPr kumimoji="0" lang="en-US"/>
          </a:p>
        </p:txBody>
      </p:sp>
      <p:sp>
        <p:nvSpPr>
          <p:cNvPr id="4" name="Dian numeron paikkamerkki 3"/>
          <p:cNvSpPr>
            <a:spLocks noGrp="1"/>
          </p:cNvSpPr>
          <p:nvPr>
            <p:ph type="sldNum" sz="quarter" idx="12"/>
          </p:nvPr>
        </p:nvSpPr>
        <p:spPr/>
        <p:txBody>
          <a:bodyPr/>
          <a:lstStyle/>
          <a:p>
            <a:fld id="{EA7C8D44-3667-46F6-9772-CC52308E2A7F}" type="slidenum">
              <a:rPr kumimoji="0" lang="en-US" smtClean="0"/>
            </a:fld>
            <a:endParaRPr kumimoji="0" lang="en-US"/>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57209" y="204787"/>
            <a:ext cx="3008313" cy="871538"/>
          </a:xfrm>
        </p:spPr>
        <p:txBody>
          <a:bodyPr anchor="b"/>
          <a:lstStyle>
            <a:lvl1pPr algn="l">
              <a:defRPr sz="2000" b="1"/>
            </a:lvl1pPr>
          </a:lstStyle>
          <a:p>
            <a:r>
              <a:rPr lang="fi-FI"/>
              <a:t>Muokkaa perustyyl. napsautt.</a:t>
            </a:r>
            <a:endParaRPr lang="fi-FI"/>
          </a:p>
        </p:txBody>
      </p:sp>
      <p:sp>
        <p:nvSpPr>
          <p:cNvPr id="3" name="Sisällön paikkamerkki 2"/>
          <p:cNvSpPr>
            <a:spLocks noGrp="1"/>
          </p:cNvSpPr>
          <p:nvPr>
            <p:ph idx="1" hasCustomPrompt="1"/>
          </p:nvPr>
        </p:nvSpPr>
        <p:spPr>
          <a:xfrm>
            <a:off x="3575050" y="204792"/>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i-FI"/>
              <a:t>Muokkaa tekstin perustyylejä napsauttamalla</a:t>
            </a:r>
            <a:endParaRPr lang="fi-FI"/>
          </a:p>
          <a:p>
            <a:pPr lvl="1"/>
            <a:r>
              <a:rPr lang="fi-FI"/>
              <a:t>toinen taso</a:t>
            </a:r>
            <a:endParaRPr lang="fi-FI"/>
          </a:p>
          <a:p>
            <a:pPr lvl="2"/>
            <a:r>
              <a:rPr lang="fi-FI"/>
              <a:t>kolmas taso</a:t>
            </a:r>
            <a:endParaRPr lang="fi-FI"/>
          </a:p>
          <a:p>
            <a:pPr lvl="3"/>
            <a:r>
              <a:rPr lang="fi-FI"/>
              <a:t>neljäs taso</a:t>
            </a:r>
            <a:endParaRPr lang="fi-FI"/>
          </a:p>
          <a:p>
            <a:pPr lvl="4"/>
            <a:r>
              <a:rPr lang="fi-FI"/>
              <a:t>viides taso</a:t>
            </a:r>
            <a:endParaRPr lang="fi-FI"/>
          </a:p>
        </p:txBody>
      </p:sp>
      <p:sp>
        <p:nvSpPr>
          <p:cNvPr id="4" name="Tekstin paikkamerkki 3"/>
          <p:cNvSpPr>
            <a:spLocks noGrp="1"/>
          </p:cNvSpPr>
          <p:nvPr>
            <p:ph type="body" sz="half" idx="2" hasCustomPrompt="1"/>
          </p:nvPr>
        </p:nvSpPr>
        <p:spPr>
          <a:xfrm>
            <a:off x="45720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endParaRPr lang="fi-FI"/>
          </a:p>
        </p:txBody>
      </p:sp>
      <p:sp>
        <p:nvSpPr>
          <p:cNvPr id="5" name="Päivämäärän paikkamerkki 4"/>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fld>
            <a:endParaRPr lang="fi-FI"/>
          </a:p>
        </p:txBody>
      </p:sp>
      <p:sp>
        <p:nvSpPr>
          <p:cNvPr id="6" name="Alatunnisteen paikkamerkki 5"/>
          <p:cNvSpPr>
            <a:spLocks noGrp="1"/>
          </p:cNvSpPr>
          <p:nvPr>
            <p:ph type="ftr" sz="quarter" idx="11"/>
          </p:nvPr>
        </p:nvSpPr>
        <p:spPr>
          <a:xfrm>
            <a:off x="3124200" y="4767264"/>
            <a:ext cx="2895600" cy="273844"/>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6DB0A51E-783C-42B7-AF44-9F2CE214B736}" type="slidenum">
              <a:rPr lang="fi-FI" smtClean="0"/>
            </a:fld>
            <a:endParaRPr lang="fi-FI"/>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1792288" y="3600451"/>
            <a:ext cx="5486400" cy="425054"/>
          </a:xfrm>
        </p:spPr>
        <p:txBody>
          <a:bodyPr anchor="b"/>
          <a:lstStyle>
            <a:lvl1pPr algn="l">
              <a:defRPr sz="2000" b="1"/>
            </a:lvl1pPr>
          </a:lstStyle>
          <a:p>
            <a:r>
              <a:rPr lang="fi-FI"/>
              <a:t>Muokkaa perustyyl. napsautt.</a:t>
            </a:r>
            <a:endParaRPr lang="fi-FI"/>
          </a:p>
        </p:txBody>
      </p:sp>
      <p:sp>
        <p:nvSpPr>
          <p:cNvPr id="3" name="Kuvan paikkamerkki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i-FI"/>
          </a:p>
        </p:txBody>
      </p:sp>
      <p:sp>
        <p:nvSpPr>
          <p:cNvPr id="4" name="Tekstin paikkamerkki 3"/>
          <p:cNvSpPr>
            <a:spLocks noGrp="1"/>
          </p:cNvSpPr>
          <p:nvPr>
            <p:ph type="body" sz="half" idx="2" hasCustomPrompt="1"/>
          </p:nvPr>
        </p:nvSpPr>
        <p:spPr>
          <a:xfrm>
            <a:off x="1792288" y="4025507"/>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endParaRPr lang="fi-FI"/>
          </a:p>
        </p:txBody>
      </p:sp>
      <p:sp>
        <p:nvSpPr>
          <p:cNvPr id="5" name="Päivämäärän paikkamerkki 4"/>
          <p:cNvSpPr>
            <a:spLocks noGrp="1"/>
          </p:cNvSpPr>
          <p:nvPr>
            <p:ph type="dt" sz="half" idx="10"/>
          </p:nvPr>
        </p:nvSpPr>
        <p:spPr>
          <a:xfrm>
            <a:off x="457200" y="4767264"/>
            <a:ext cx="2133600" cy="273844"/>
          </a:xfrm>
          <a:prstGeom prst="rect">
            <a:avLst/>
          </a:prstGeom>
        </p:spPr>
        <p:txBody>
          <a:bodyPr/>
          <a:lstStyle/>
          <a:p>
            <a:fld id="{F7CA9039-8885-46DC-B10E-D4B86004F56A}" type="datetimeFigureOut">
              <a:rPr lang="fi-FI" smtClean="0"/>
            </a:fld>
            <a:endParaRPr lang="fi-FI"/>
          </a:p>
        </p:txBody>
      </p:sp>
      <p:sp>
        <p:nvSpPr>
          <p:cNvPr id="6" name="Alatunnisteen paikkamerkki 5"/>
          <p:cNvSpPr>
            <a:spLocks noGrp="1"/>
          </p:cNvSpPr>
          <p:nvPr>
            <p:ph type="ftr" sz="quarter" idx="11"/>
          </p:nvPr>
        </p:nvSpPr>
        <p:spPr>
          <a:xfrm>
            <a:off x="3124200" y="4767264"/>
            <a:ext cx="2895600" cy="273844"/>
          </a:xfrm>
          <a:prstGeom prst="rect">
            <a:avLst/>
          </a:prstGeom>
        </p:spPr>
        <p:txBody>
          <a:bodyPr/>
          <a:lstStyle/>
          <a:p>
            <a:endParaRPr lang="fi-FI"/>
          </a:p>
        </p:txBody>
      </p:sp>
      <p:sp>
        <p:nvSpPr>
          <p:cNvPr id="7" name="Dian numeron paikkamerkki 6"/>
          <p:cNvSpPr>
            <a:spLocks noGrp="1"/>
          </p:cNvSpPr>
          <p:nvPr>
            <p:ph type="sldNum" sz="quarter" idx="12"/>
          </p:nvPr>
        </p:nvSpPr>
        <p:spPr/>
        <p:txBody>
          <a:bodyPr/>
          <a:lstStyle/>
          <a:p>
            <a:fld id="{6DB0A51E-783C-42B7-AF44-9F2CE214B736}" type="slidenum">
              <a:rPr lang="fi-FI" smtClean="0"/>
            </a:fld>
            <a:endParaRPr lang="fi-FI"/>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1" Type="http://schemas.openxmlformats.org/officeDocument/2006/relationships/theme" Target="../theme/theme1.xml"/><Relationship Id="rId20" Type="http://schemas.openxmlformats.org/officeDocument/2006/relationships/image" Target="../media/image6.png"/><Relationship Id="rId2" Type="http://schemas.openxmlformats.org/officeDocument/2006/relationships/slideLayout" Target="../slideLayouts/slideLayout2.xml"/><Relationship Id="rId19" Type="http://schemas.openxmlformats.org/officeDocument/2006/relationships/hyperlink" Target="http://www.youtube.com/" TargetMode="External"/><Relationship Id="rId18" Type="http://schemas.openxmlformats.org/officeDocument/2006/relationships/image" Target="../media/image5.png"/><Relationship Id="rId17" Type="http://schemas.openxmlformats.org/officeDocument/2006/relationships/hyperlink" Target="http://www.twitter.com/" TargetMode="External"/><Relationship Id="rId16" Type="http://schemas.openxmlformats.org/officeDocument/2006/relationships/image" Target="../media/image4.png"/><Relationship Id="rId15" Type="http://schemas.openxmlformats.org/officeDocument/2006/relationships/hyperlink" Target="http://www.facebook.com/" TargetMode="External"/><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6" name="Picture 2" descr="C:\Users\Elo\Desktop\palloja4.png"/>
          <p:cNvPicPr>
            <a:picLocks noChangeAspect="1" noChangeArrowheads="1"/>
          </p:cNvPicPr>
          <p:nvPr userDrawn="1"/>
        </p:nvPicPr>
        <p:blipFill>
          <a:blip r:embed="rId13" cstate="print"/>
          <a:srcRect/>
          <a:stretch>
            <a:fillRect/>
          </a:stretch>
        </p:blipFill>
        <p:spPr bwMode="auto">
          <a:xfrm rot="10800000">
            <a:off x="7073091" y="2859782"/>
            <a:ext cx="2070909" cy="1779662"/>
          </a:xfrm>
          <a:prstGeom prst="rect">
            <a:avLst/>
          </a:prstGeom>
          <a:noFill/>
        </p:spPr>
      </p:pic>
      <p:sp>
        <p:nvSpPr>
          <p:cNvPr id="11" name="Suorakulmio 10"/>
          <p:cNvSpPr/>
          <p:nvPr userDrawn="1"/>
        </p:nvSpPr>
        <p:spPr>
          <a:xfrm>
            <a:off x="0" y="4587974"/>
            <a:ext cx="9144000" cy="555526"/>
          </a:xfrm>
          <a:prstGeom prst="rect">
            <a:avLst/>
          </a:prstGeom>
          <a:solidFill>
            <a:schemeClr val="bg1"/>
          </a:solidFill>
          <a:ln>
            <a:noFill/>
          </a:ln>
          <a:effectLst>
            <a:outerShdw blurRad="215900" dir="16200000" rotWithShape="0">
              <a:prstClr val="black">
                <a:alpha val="3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 name="Otsikon paikkamerkki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endParaRPr lang="fi-FI" dirty="0"/>
          </a:p>
        </p:txBody>
      </p:sp>
      <p:sp>
        <p:nvSpPr>
          <p:cNvPr id="3" name="Tekstin paikkamerkki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fi-FI" dirty="0"/>
              <a:t>Muokkaa tekstin perustyylejä napsauttamalla</a:t>
            </a:r>
            <a:endParaRPr lang="fi-FI" dirty="0"/>
          </a:p>
          <a:p>
            <a:pPr lvl="1"/>
            <a:r>
              <a:rPr lang="fi-FI" dirty="0"/>
              <a:t>toinen taso</a:t>
            </a:r>
            <a:endParaRPr lang="fi-FI" dirty="0"/>
          </a:p>
          <a:p>
            <a:pPr lvl="2"/>
            <a:r>
              <a:rPr lang="fi-FI" dirty="0"/>
              <a:t>kolmas taso</a:t>
            </a:r>
            <a:endParaRPr lang="fi-FI" dirty="0"/>
          </a:p>
          <a:p>
            <a:pPr lvl="3"/>
            <a:r>
              <a:rPr lang="fi-FI" dirty="0"/>
              <a:t>neljäs taso</a:t>
            </a:r>
            <a:endParaRPr lang="fi-FI" dirty="0"/>
          </a:p>
          <a:p>
            <a:pPr lvl="4"/>
            <a:r>
              <a:rPr lang="fi-FI" dirty="0"/>
              <a:t>viides taso</a:t>
            </a:r>
            <a:endParaRPr lang="fi-FI" dirty="0"/>
          </a:p>
        </p:txBody>
      </p:sp>
      <p:sp>
        <p:nvSpPr>
          <p:cNvPr id="8" name="Tekstikehys 7"/>
          <p:cNvSpPr txBox="1"/>
          <p:nvPr userDrawn="1"/>
        </p:nvSpPr>
        <p:spPr>
          <a:xfrm>
            <a:off x="0" y="1910034"/>
            <a:ext cx="9144000" cy="1323439"/>
          </a:xfrm>
          <a:prstGeom prst="rect">
            <a:avLst/>
          </a:prstGeom>
          <a:noFill/>
        </p:spPr>
        <p:txBody>
          <a:bodyPr wrap="square" rtlCol="0">
            <a:spAutoFit/>
          </a:bodyPr>
          <a:lstStyle/>
          <a:p>
            <a:pPr algn="ctr"/>
            <a:r>
              <a:rPr lang="fi-FI" sz="8000" dirty="0">
                <a:solidFill>
                  <a:schemeClr val="bg1"/>
                </a:solidFill>
                <a:latin typeface="Arial Rounded MT Bold" panose="020F0704030504030204" pitchFamily="34" charset="0"/>
              </a:rPr>
              <a:t>aihe</a:t>
            </a:r>
            <a:endParaRPr lang="fi-FI" sz="8000" dirty="0">
              <a:solidFill>
                <a:schemeClr val="bg1"/>
              </a:solidFill>
              <a:latin typeface="Arial Rounded MT Bold" panose="020F0704030504030204" pitchFamily="34" charset="0"/>
            </a:endParaRPr>
          </a:p>
        </p:txBody>
      </p:sp>
      <p:sp>
        <p:nvSpPr>
          <p:cNvPr id="6" name="Dian numeron paikkamerkki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DB0A51E-783C-42B7-AF44-9F2CE214B736}" type="slidenum">
              <a:rPr lang="fi-FI" smtClean="0"/>
            </a:fld>
            <a:endParaRPr lang="fi-FI" dirty="0"/>
          </a:p>
        </p:txBody>
      </p:sp>
      <p:pic>
        <p:nvPicPr>
          <p:cNvPr id="10" name="Picture 2" descr="C:\Users\Elo\Desktop\Ånni_Logo.png"/>
          <p:cNvPicPr>
            <a:picLocks noChangeAspect="1" noChangeArrowheads="1"/>
          </p:cNvPicPr>
          <p:nvPr userDrawn="1"/>
        </p:nvPicPr>
        <p:blipFill>
          <a:blip r:embed="rId14" cstate="print"/>
          <a:srcRect/>
          <a:stretch>
            <a:fillRect/>
          </a:stretch>
        </p:blipFill>
        <p:spPr bwMode="auto">
          <a:xfrm>
            <a:off x="323528" y="4659982"/>
            <a:ext cx="1008112" cy="388666"/>
          </a:xfrm>
          <a:prstGeom prst="rect">
            <a:avLst/>
          </a:prstGeom>
          <a:noFill/>
        </p:spPr>
      </p:pic>
      <p:pic>
        <p:nvPicPr>
          <p:cNvPr id="12" name="Picture 3" descr="C:\Users\Elo\AppData\Local\Temp\Rar$DR29.232\Circle Icons Pack\256x256\fb.png">
            <a:hlinkClick r:id="rId15"/>
          </p:cNvPr>
          <p:cNvPicPr>
            <a:picLocks noChangeAspect="1" noChangeArrowheads="1"/>
          </p:cNvPicPr>
          <p:nvPr userDrawn="1"/>
        </p:nvPicPr>
        <p:blipFill>
          <a:blip r:embed="rId16" cstate="print"/>
          <a:srcRect/>
          <a:stretch>
            <a:fillRect/>
          </a:stretch>
        </p:blipFill>
        <p:spPr bwMode="auto">
          <a:xfrm>
            <a:off x="4067944" y="4731990"/>
            <a:ext cx="288032" cy="288032"/>
          </a:xfrm>
          <a:prstGeom prst="rect">
            <a:avLst/>
          </a:prstGeom>
          <a:noFill/>
        </p:spPr>
      </p:pic>
      <p:pic>
        <p:nvPicPr>
          <p:cNvPr id="13" name="Picture 5" descr="C:\Users\Elo\AppData\Local\Temp\Rar$DR14.936\Circle Icons Pack\256x256\twitter.png">
            <a:hlinkClick r:id="rId17"/>
          </p:cNvPr>
          <p:cNvPicPr>
            <a:picLocks noChangeAspect="1" noChangeArrowheads="1"/>
          </p:cNvPicPr>
          <p:nvPr userDrawn="1"/>
        </p:nvPicPr>
        <p:blipFill>
          <a:blip r:embed="rId18" cstate="print"/>
          <a:srcRect/>
          <a:stretch>
            <a:fillRect/>
          </a:stretch>
        </p:blipFill>
        <p:spPr bwMode="auto">
          <a:xfrm>
            <a:off x="4427984" y="4731990"/>
            <a:ext cx="288032" cy="288032"/>
          </a:xfrm>
          <a:prstGeom prst="rect">
            <a:avLst/>
          </a:prstGeom>
          <a:noFill/>
        </p:spPr>
      </p:pic>
      <p:pic>
        <p:nvPicPr>
          <p:cNvPr id="14" name="Picture 4" descr="C:\Users\Elo\AppData\Local\Temp\Rar$DR80.232\Circle Icons Pack\256x256\youtube.png">
            <a:hlinkClick r:id="rId19"/>
          </p:cNvPr>
          <p:cNvPicPr>
            <a:picLocks noChangeAspect="1" noChangeArrowheads="1"/>
          </p:cNvPicPr>
          <p:nvPr userDrawn="1"/>
        </p:nvPicPr>
        <p:blipFill>
          <a:blip r:embed="rId20" cstate="print"/>
          <a:srcRect/>
          <a:stretch>
            <a:fillRect/>
          </a:stretch>
        </p:blipFill>
        <p:spPr bwMode="auto">
          <a:xfrm>
            <a:off x="4788024" y="4731990"/>
            <a:ext cx="288032" cy="288032"/>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p:fade/>
  </p:transition>
  <p:hf hdr="0" ftr="0" dt="0"/>
  <p:txStyles>
    <p:titleStyle>
      <a:lvl1pPr algn="ctr" defTabSz="914400" rtl="0" eaLnBrk="1" latinLnBrk="0" hangingPunct="1">
        <a:spcBef>
          <a:spcPct val="0"/>
        </a:spcBef>
        <a:buNone/>
        <a:defRPr sz="3600" kern="1200">
          <a:solidFill>
            <a:srgbClr val="8DC63F"/>
          </a:solidFill>
          <a:latin typeface="Arial Rounded MT Bold" panose="020F0704030504030204" pitchFamily="34" charset="0"/>
          <a:ea typeface="+mj-ea"/>
          <a:cs typeface="+mj-cs"/>
        </a:defRPr>
      </a:lvl1pPr>
    </p:titleStyle>
    <p:bodyStyle>
      <a:lvl1pPr marL="342900" indent="-342900" algn="l" defTabSz="914400" rtl="0" eaLnBrk="1" latinLnBrk="0" hangingPunct="1">
        <a:spcBef>
          <a:spcPct val="20000"/>
        </a:spcBef>
        <a:buClr>
          <a:srgbClr val="8DC63F"/>
        </a:buClr>
        <a:buFont typeface="Arial" panose="020B0604020202020204" pitchFamily="34" charset="0"/>
        <a:buChar char="•"/>
        <a:defRPr sz="2800" kern="1200">
          <a:solidFill>
            <a:schemeClr val="bg1">
              <a:lumMod val="50000"/>
            </a:schemeClr>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rgbClr val="8DC63F"/>
        </a:buClr>
        <a:buFont typeface="Arial" panose="020B0604020202020204" pitchFamily="34" charset="0"/>
        <a:buChar char="•"/>
        <a:defRPr sz="2400" kern="1200">
          <a:solidFill>
            <a:schemeClr val="bg1">
              <a:lumMod val="5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Clr>
          <a:srgbClr val="8DC63F"/>
        </a:buClr>
        <a:buFont typeface="Arial" panose="020B0604020202020204" pitchFamily="34" charset="0"/>
        <a:buChar char="•"/>
        <a:defRPr sz="2000" kern="1200">
          <a:solidFill>
            <a:schemeClr val="bg1">
              <a:lumMod val="5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Clr>
          <a:srgbClr val="8DC63F"/>
        </a:buClr>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Clr>
          <a:srgbClr val="8DC63F"/>
        </a:buClr>
        <a:buFont typeface="Arial" panose="020B0604020202020204" pitchFamily="34" charset="0"/>
        <a:buChar char="•"/>
        <a:defRPr sz="1800" kern="1200">
          <a:solidFill>
            <a:schemeClr val="bg1">
              <a:lumMod val="5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6.xml"/><Relationship Id="rId1" Type="http://schemas.openxmlformats.org/officeDocument/2006/relationships/image" Target="../media/image8.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1143000" y="1043996"/>
            <a:ext cx="6858000" cy="1790700"/>
          </a:xfrm>
        </p:spPr>
        <p:txBody>
          <a:bodyPr>
            <a:normAutofit fontScale="90000"/>
          </a:bodyPr>
          <a:lstStyle/>
          <a:p>
            <a:br>
              <a:rPr lang="fi-FI" sz="5400" b="1" dirty="0"/>
            </a:br>
            <a:br>
              <a:rPr lang="fi-FI" sz="5400" b="1" dirty="0"/>
            </a:br>
            <a:r>
              <a:rPr lang="fi-FI" sz="5400" b="1" dirty="0"/>
              <a:t>Juteltaisko?</a:t>
            </a:r>
            <a:endParaRPr lang="fi-FI" sz="5400" b="1" dirty="0"/>
          </a:p>
        </p:txBody>
      </p:sp>
      <p:sp>
        <p:nvSpPr>
          <p:cNvPr id="3" name="Alaotsikko 2"/>
          <p:cNvSpPr>
            <a:spLocks noGrp="1"/>
          </p:cNvSpPr>
          <p:nvPr>
            <p:ph type="subTitle" idx="1"/>
          </p:nvPr>
        </p:nvSpPr>
        <p:spPr>
          <a:xfrm>
            <a:off x="1143000" y="4002405"/>
            <a:ext cx="6858000" cy="433705"/>
          </a:xfrm>
        </p:spPr>
        <p:txBody>
          <a:bodyPr>
            <a:normAutofit fontScale="80000"/>
          </a:bodyPr>
          <a:lstStyle/>
          <a:p>
            <a:r>
              <a:rPr lang="fi-FI" dirty="0"/>
              <a:t>Diasarja oppitunneille </a:t>
            </a:r>
            <a:endParaRPr lang="fi-FI" dirty="0"/>
          </a:p>
          <a:p>
            <a:endParaRPr lang="fi-FI" sz="1400" dirty="0"/>
          </a:p>
        </p:txBody>
      </p:sp>
      <p:sp>
        <p:nvSpPr>
          <p:cNvPr id="5" name="Text Box 4"/>
          <p:cNvSpPr txBox="1"/>
          <p:nvPr/>
        </p:nvSpPr>
        <p:spPr>
          <a:xfrm>
            <a:off x="8286750" y="4800600"/>
            <a:ext cx="800100" cy="275590"/>
          </a:xfrm>
          <a:prstGeom prst="rect">
            <a:avLst/>
          </a:prstGeom>
          <a:noFill/>
        </p:spPr>
        <p:txBody>
          <a:bodyPr wrap="square" rtlCol="0">
            <a:spAutoFit/>
          </a:bodyPr>
          <a:p>
            <a:r>
              <a:rPr lang="fi-FI" altLang="en-US" sz="1200"/>
              <a:t>Dia 1 </a:t>
            </a:r>
            <a:endParaRPr lang="fi-FI" altLang="en-US" sz="1200"/>
          </a:p>
        </p:txBody>
      </p:sp>
      <p:pic>
        <p:nvPicPr>
          <p:cNvPr id="6" name="Picture 5" descr="kansi"/>
          <p:cNvPicPr>
            <a:picLocks noChangeAspect="1"/>
          </p:cNvPicPr>
          <p:nvPr/>
        </p:nvPicPr>
        <p:blipFill>
          <a:blip r:embed="rId1"/>
          <a:stretch>
            <a:fillRect/>
          </a:stretch>
        </p:blipFill>
        <p:spPr>
          <a:xfrm>
            <a:off x="-4445" y="-1065530"/>
            <a:ext cx="9153525" cy="5148580"/>
          </a:xfrm>
          <a:prstGeom prst="rect">
            <a:avLst/>
          </a:prstGeom>
        </p:spPr>
      </p:pic>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59632" y="123478"/>
            <a:ext cx="6084911" cy="4303113"/>
          </a:xfrm>
          <a:prstGeom prst="rect">
            <a:avLst/>
          </a:prstGeom>
        </p:spPr>
      </p:pic>
      <p:sp>
        <p:nvSpPr>
          <p:cNvPr id="4" name="Kuvaselite-ellipsi 3"/>
          <p:cNvSpPr/>
          <p:nvPr/>
        </p:nvSpPr>
        <p:spPr>
          <a:xfrm>
            <a:off x="3131840" y="267494"/>
            <a:ext cx="2506435" cy="979715"/>
          </a:xfrm>
          <a:prstGeom prst="wedgeEllipseCallout">
            <a:avLst>
              <a:gd name="adj1" fmla="val 25044"/>
              <a:gd name="adj2" fmla="val 80464"/>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350" dirty="0"/>
              <a:t>Onko </a:t>
            </a:r>
            <a:r>
              <a:rPr lang="fi-FI" sz="1350"/>
              <a:t>tupakointi olevinaan </a:t>
            </a:r>
            <a:r>
              <a:rPr lang="fi-FI" sz="1350" dirty="0" err="1"/>
              <a:t>coolia</a:t>
            </a:r>
            <a:r>
              <a:rPr lang="fi-FI" sz="1350" dirty="0"/>
              <a:t>…?</a:t>
            </a:r>
            <a:endParaRPr lang="fi-FI" sz="1350" dirty="0"/>
          </a:p>
        </p:txBody>
      </p:sp>
      <p:sp>
        <p:nvSpPr>
          <p:cNvPr id="2" name="Text Box 1"/>
          <p:cNvSpPr txBox="1"/>
          <p:nvPr/>
        </p:nvSpPr>
        <p:spPr>
          <a:xfrm>
            <a:off x="8281670" y="4716145"/>
            <a:ext cx="772160" cy="368300"/>
          </a:xfrm>
          <a:prstGeom prst="rect">
            <a:avLst/>
          </a:prstGeom>
          <a:noFill/>
        </p:spPr>
        <p:txBody>
          <a:bodyPr wrap="none" rtlCol="0" anchor="t">
            <a:spAutoFit/>
          </a:bodyPr>
          <a:p>
            <a:r>
              <a:rPr lang="fi-FI" dirty="0">
                <a:sym typeface="+mn-ea"/>
              </a:rPr>
              <a:t>Dia 9b</a:t>
            </a:r>
            <a:endParaRPr lang="fi-FI"/>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a:xfrm>
            <a:off x="6645275" y="4557395"/>
            <a:ext cx="2235835" cy="613410"/>
          </a:xfrm>
        </p:spPr>
        <p:txBody>
          <a:bodyPr/>
          <a:p>
            <a:r>
              <a:rPr lang="fi-FI" sz="1800" dirty="0">
                <a:sym typeface="+mn-ea"/>
              </a:rPr>
              <a:t>Dia </a:t>
            </a:r>
            <a:r>
              <a:rPr lang="fi-FI" sz="1800" dirty="0">
                <a:sym typeface="+mn-ea"/>
              </a:rPr>
              <a:t>10</a:t>
            </a:r>
            <a:endParaRPr kumimoji="0" lang="fi-FI" sz="1800"/>
          </a:p>
        </p:txBody>
      </p:sp>
      <p:pic>
        <p:nvPicPr>
          <p:cNvPr id="5" name="Picture 4" descr="ilta2"/>
          <p:cNvPicPr>
            <a:picLocks noChangeAspect="1"/>
          </p:cNvPicPr>
          <p:nvPr/>
        </p:nvPicPr>
        <p:blipFill>
          <a:blip r:embed="rId1"/>
          <a:stretch>
            <a:fillRect/>
          </a:stretch>
        </p:blipFill>
        <p:spPr>
          <a:xfrm>
            <a:off x="10795" y="9525"/>
            <a:ext cx="7792085" cy="4212590"/>
          </a:xfrm>
          <a:prstGeom prst="rect">
            <a:avLst/>
          </a:prstGeom>
        </p:spPr>
      </p:pic>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isällön paikkamerkki 2"/>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259632" y="195486"/>
            <a:ext cx="6114016" cy="4323696"/>
          </a:xfrm>
        </p:spPr>
      </p:pic>
      <p:sp>
        <p:nvSpPr>
          <p:cNvPr id="2" name="Text Box 1"/>
          <p:cNvSpPr txBox="1"/>
          <p:nvPr/>
        </p:nvSpPr>
        <p:spPr>
          <a:xfrm>
            <a:off x="8175625" y="4694555"/>
            <a:ext cx="767715" cy="368300"/>
          </a:xfrm>
          <a:prstGeom prst="rect">
            <a:avLst/>
          </a:prstGeom>
          <a:noFill/>
        </p:spPr>
        <p:txBody>
          <a:bodyPr wrap="none" rtlCol="0" anchor="t">
            <a:spAutoFit/>
          </a:bodyPr>
          <a:p>
            <a:r>
              <a:rPr lang="fi-FI" dirty="0">
                <a:sym typeface="+mn-ea"/>
              </a:rPr>
              <a:t>Dia 11</a:t>
            </a:r>
            <a:endParaRPr lang="fi-FI"/>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Sisällön paikkamerkki 2"/>
          <p:cNvPicPr>
            <a:picLocks noGrp="1" noChangeAspect="1"/>
          </p:cNvPicPr>
          <p:nvPr>
            <p:ph idx="1"/>
          </p:nvPr>
        </p:nvPicPr>
        <p:blipFill>
          <a:blip r:embed="rId1" cstate="print">
            <a:extLst>
              <a:ext uri="{28A0092B-C50C-407E-A947-70E740481C1C}">
                <a14:useLocalDpi xmlns:a14="http://schemas.microsoft.com/office/drawing/2010/main" val="0"/>
              </a:ext>
            </a:extLst>
          </a:blip>
          <a:stretch>
            <a:fillRect/>
          </a:stretch>
        </p:blipFill>
        <p:spPr>
          <a:xfrm>
            <a:off x="1259632" y="195486"/>
            <a:ext cx="6114016" cy="4323696"/>
          </a:xfrm>
        </p:spPr>
      </p:pic>
      <p:sp>
        <p:nvSpPr>
          <p:cNvPr id="4" name="Kuvaselite-ellipsi 3"/>
          <p:cNvSpPr/>
          <p:nvPr/>
        </p:nvSpPr>
        <p:spPr>
          <a:xfrm>
            <a:off x="3347357" y="375558"/>
            <a:ext cx="4310743" cy="1216478"/>
          </a:xfrm>
          <a:prstGeom prst="wedgeEllipseCallout">
            <a:avLst>
              <a:gd name="adj1" fmla="val -43434"/>
              <a:gd name="adj2" fmla="val 58473"/>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p>
            <a:pPr algn="ctr"/>
            <a:r>
              <a:rPr lang="fi-FI" sz="1350" dirty="0"/>
              <a:t>Pysytte sitten yhdessä. Pidät puhelimen auki, että tiedän missä olet. Jos kavereilla on alkoholia, et ota sitä. Ja kotiin tulet kello 20.30.</a:t>
            </a:r>
            <a:endParaRPr lang="fi-FI" sz="1350" dirty="0"/>
          </a:p>
        </p:txBody>
      </p:sp>
      <p:sp>
        <p:nvSpPr>
          <p:cNvPr id="2" name="Text Box 1"/>
          <p:cNvSpPr txBox="1"/>
          <p:nvPr/>
        </p:nvSpPr>
        <p:spPr>
          <a:xfrm>
            <a:off x="8189595" y="4694555"/>
            <a:ext cx="887730" cy="368300"/>
          </a:xfrm>
          <a:prstGeom prst="rect">
            <a:avLst/>
          </a:prstGeom>
          <a:noFill/>
        </p:spPr>
        <p:txBody>
          <a:bodyPr wrap="none" rtlCol="0" anchor="t">
            <a:spAutoFit/>
          </a:bodyPr>
          <a:p>
            <a:r>
              <a:rPr lang="fi-FI" dirty="0">
                <a:sym typeface="+mn-ea"/>
              </a:rPr>
              <a:t>Dia 11b</a:t>
            </a:r>
            <a:endParaRPr lang="fi-FI"/>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4" name="Slide Number Placeholder 3"/>
          <p:cNvSpPr>
            <a:spLocks noGrp="1"/>
          </p:cNvSpPr>
          <p:nvPr>
            <p:ph type="sldNum" sz="quarter" idx="12"/>
          </p:nvPr>
        </p:nvSpPr>
        <p:spPr>
          <a:xfrm>
            <a:off x="6806565" y="4730115"/>
            <a:ext cx="2133600" cy="257175"/>
          </a:xfrm>
        </p:spPr>
        <p:txBody>
          <a:bodyPr/>
          <a:p>
            <a:fld id="{EA7C8D44-3667-46F6-9772-CC52308E2A7F}" type="slidenum">
              <a:rPr kumimoji="0" lang="fi-FI" altLang="en-US" sz="1800" smtClean="0"/>
            </a:fld>
            <a:r>
              <a:rPr kumimoji="0" lang="fi-FI" altLang="en-US" sz="1800" smtClean="0"/>
              <a:t>ia 12</a:t>
            </a:r>
            <a:endParaRPr kumimoji="0" lang="en-US" sz="1800" dirty="0"/>
          </a:p>
        </p:txBody>
      </p:sp>
      <p:pic>
        <p:nvPicPr>
          <p:cNvPr id="5" name="Content Placeholder 4" descr="isa-poika"/>
          <p:cNvPicPr>
            <a:picLocks noChangeAspect="1"/>
          </p:cNvPicPr>
          <p:nvPr>
            <p:ph idx="1"/>
          </p:nvPr>
        </p:nvPicPr>
        <p:blipFill>
          <a:blip r:embed="rId1"/>
          <a:stretch>
            <a:fillRect/>
          </a:stretch>
        </p:blipFill>
        <p:spPr>
          <a:xfrm>
            <a:off x="221615" y="81280"/>
            <a:ext cx="7579360" cy="4097655"/>
          </a:xfrm>
          <a:prstGeom prst="rect">
            <a:avLst/>
          </a:prstGeom>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67920" y="-872843"/>
            <a:ext cx="4464496" cy="6313119"/>
          </a:xfrm>
          <a:prstGeom prst="rect">
            <a:avLst/>
          </a:prstGeom>
        </p:spPr>
      </p:pic>
      <p:sp>
        <p:nvSpPr>
          <p:cNvPr id="2" name="Text Box 1"/>
          <p:cNvSpPr txBox="1"/>
          <p:nvPr/>
        </p:nvSpPr>
        <p:spPr>
          <a:xfrm>
            <a:off x="8189595" y="4694555"/>
            <a:ext cx="767715" cy="368300"/>
          </a:xfrm>
          <a:prstGeom prst="rect">
            <a:avLst/>
          </a:prstGeom>
          <a:noFill/>
        </p:spPr>
        <p:txBody>
          <a:bodyPr wrap="none" rtlCol="0" anchor="t">
            <a:spAutoFit/>
          </a:bodyPr>
          <a:p>
            <a:r>
              <a:rPr lang="fi-FI" dirty="0">
                <a:sym typeface="+mn-ea"/>
              </a:rPr>
              <a:t>Dia 13</a:t>
            </a:r>
            <a:endParaRPr lang="fi-FI"/>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1967920" y="-872843"/>
            <a:ext cx="4464496" cy="6313119"/>
          </a:xfrm>
          <a:prstGeom prst="rect">
            <a:avLst/>
          </a:prstGeom>
        </p:spPr>
      </p:pic>
      <p:sp>
        <p:nvSpPr>
          <p:cNvPr id="2" name="Kuvaselitepilvi 1"/>
          <p:cNvSpPr/>
          <p:nvPr/>
        </p:nvSpPr>
        <p:spPr>
          <a:xfrm>
            <a:off x="6300192" y="195486"/>
            <a:ext cx="2232248" cy="1440160"/>
          </a:xfrm>
          <a:prstGeom prst="cloudCallout">
            <a:avLst>
              <a:gd name="adj1" fmla="val -40227"/>
              <a:gd name="adj2" fmla="val 54804"/>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fi-FI" sz="1350" dirty="0"/>
              <a:t>Miltähän tuo maistuu?</a:t>
            </a:r>
            <a:endParaRPr lang="fi-FI" sz="1350" dirty="0"/>
          </a:p>
        </p:txBody>
      </p:sp>
      <p:sp>
        <p:nvSpPr>
          <p:cNvPr id="4" name="Text Box 3"/>
          <p:cNvSpPr txBox="1"/>
          <p:nvPr/>
        </p:nvSpPr>
        <p:spPr>
          <a:xfrm>
            <a:off x="8189595" y="4694555"/>
            <a:ext cx="887730" cy="368300"/>
          </a:xfrm>
          <a:prstGeom prst="rect">
            <a:avLst/>
          </a:prstGeom>
          <a:noFill/>
        </p:spPr>
        <p:txBody>
          <a:bodyPr wrap="none" rtlCol="0" anchor="t">
            <a:spAutoFit/>
          </a:bodyPr>
          <a:p>
            <a:r>
              <a:rPr lang="fi-FI" dirty="0">
                <a:sym typeface="+mn-ea"/>
              </a:rPr>
              <a:t>Dia 13b</a:t>
            </a:r>
            <a:endParaRPr lang="fi-FI"/>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535102" y="-647936"/>
            <a:ext cx="4073796" cy="5760640"/>
          </a:xfrm>
          <a:prstGeom prst="rect">
            <a:avLst/>
          </a:prstGeom>
        </p:spPr>
      </p:pic>
      <p:sp>
        <p:nvSpPr>
          <p:cNvPr id="3" name="Text Box 2"/>
          <p:cNvSpPr txBox="1"/>
          <p:nvPr/>
        </p:nvSpPr>
        <p:spPr>
          <a:xfrm>
            <a:off x="8189595" y="4694555"/>
            <a:ext cx="767715" cy="368300"/>
          </a:xfrm>
          <a:prstGeom prst="rect">
            <a:avLst/>
          </a:prstGeom>
          <a:noFill/>
        </p:spPr>
        <p:txBody>
          <a:bodyPr wrap="none" rtlCol="0" anchor="t">
            <a:spAutoFit/>
          </a:bodyPr>
          <a:p>
            <a:r>
              <a:rPr lang="fi-FI" dirty="0">
                <a:sym typeface="+mn-ea"/>
              </a:rPr>
              <a:t>Dia 14</a:t>
            </a:r>
            <a:endParaRPr lang="fi-FI"/>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Kuva 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16200000">
            <a:off x="2535102" y="-647936"/>
            <a:ext cx="4073796" cy="5760640"/>
          </a:xfrm>
          <a:prstGeom prst="rect">
            <a:avLst/>
          </a:prstGeom>
        </p:spPr>
      </p:pic>
      <p:sp>
        <p:nvSpPr>
          <p:cNvPr id="3" name="Kuvaselite-ellipsi 2"/>
          <p:cNvSpPr/>
          <p:nvPr/>
        </p:nvSpPr>
        <p:spPr>
          <a:xfrm>
            <a:off x="1403648" y="411510"/>
            <a:ext cx="2506435" cy="979715"/>
          </a:xfrm>
          <a:prstGeom prst="wedgeEllipseCallout">
            <a:avLst>
              <a:gd name="adj1" fmla="val 51245"/>
              <a:gd name="adj2" fmla="val 89797"/>
            </a:avLst>
          </a:prstGeom>
          <a:ln>
            <a:solidFill>
              <a:schemeClr val="bg1">
                <a:lumMod val="65000"/>
              </a:schemeClr>
            </a:solidFill>
          </a:ln>
        </p:spPr>
        <p:style>
          <a:lnRef idx="2">
            <a:schemeClr val="dk1"/>
          </a:lnRef>
          <a:fillRef idx="1">
            <a:schemeClr val="lt1"/>
          </a:fillRef>
          <a:effectRef idx="0">
            <a:schemeClr val="dk1"/>
          </a:effectRef>
          <a:fontRef idx="minor">
            <a:schemeClr val="dk1"/>
          </a:fontRef>
        </p:style>
        <p:txBody>
          <a:bodyPr rtlCol="0" anchor="ctr"/>
          <a:lstStyle>
            <a:defPPr>
              <a:defRPr lang="fi-FI"/>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i-FI" sz="1350" dirty="0" err="1"/>
              <a:t>Mut</a:t>
            </a:r>
            <a:r>
              <a:rPr lang="fi-FI" sz="1350" dirty="0"/>
              <a:t>… jos juo noin paljon nopeasti, mitä siitä seuraa…?</a:t>
            </a:r>
            <a:endParaRPr lang="fi-FI" sz="1350" dirty="0"/>
          </a:p>
        </p:txBody>
      </p:sp>
      <p:sp>
        <p:nvSpPr>
          <p:cNvPr id="4" name="Text Box 3"/>
          <p:cNvSpPr txBox="1"/>
          <p:nvPr/>
        </p:nvSpPr>
        <p:spPr>
          <a:xfrm>
            <a:off x="8189595" y="4694555"/>
            <a:ext cx="887730" cy="368300"/>
          </a:xfrm>
          <a:prstGeom prst="rect">
            <a:avLst/>
          </a:prstGeom>
          <a:noFill/>
        </p:spPr>
        <p:txBody>
          <a:bodyPr wrap="none" rtlCol="0" anchor="t">
            <a:spAutoFit/>
          </a:bodyPr>
          <a:p>
            <a:r>
              <a:rPr lang="fi-FI" dirty="0">
                <a:sym typeface="+mn-ea"/>
              </a:rPr>
              <a:t>Dia 14b</a:t>
            </a:r>
            <a:endParaRPr lang="fi-FI"/>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a:xfrm>
            <a:off x="6844665" y="4767264"/>
            <a:ext cx="2133600" cy="273844"/>
          </a:xfrm>
        </p:spPr>
        <p:txBody>
          <a:bodyPr/>
          <a:p>
            <a:r>
              <a:rPr kumimoji="0" lang="fi-FI" altLang="en-US" sz="1800" smtClean="0"/>
              <a:t>Dia 15</a:t>
            </a:r>
            <a:endParaRPr kumimoji="0" lang="fi-FI" altLang="en-US" sz="1800"/>
          </a:p>
        </p:txBody>
      </p:sp>
      <p:pic>
        <p:nvPicPr>
          <p:cNvPr id="3" name="Picture 2" descr="pysakki"/>
          <p:cNvPicPr>
            <a:picLocks noChangeAspect="1"/>
          </p:cNvPicPr>
          <p:nvPr/>
        </p:nvPicPr>
        <p:blipFill>
          <a:blip r:embed="rId1"/>
          <a:stretch>
            <a:fillRect/>
          </a:stretch>
        </p:blipFill>
        <p:spPr>
          <a:xfrm>
            <a:off x="-76200" y="215265"/>
            <a:ext cx="7851140" cy="4244975"/>
          </a:xfrm>
          <a:prstGeom prst="rect">
            <a:avLst/>
          </a:prstGeom>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3400" y="1758554"/>
            <a:ext cx="8229600" cy="857250"/>
          </a:xfrm>
        </p:spPr>
        <p:txBody>
          <a:bodyPr>
            <a:normAutofit fontScale="90000"/>
          </a:bodyPr>
          <a:lstStyle/>
          <a:p>
            <a:pPr algn="ctr"/>
            <a:r>
              <a:rPr lang="fi-FI" sz="6000" b="1" dirty="0">
                <a:latin typeface="Calibri" panose="020F0502020204030204" charset="0"/>
              </a:rPr>
              <a:t>Sanoja ja numeroita…</a:t>
            </a:r>
            <a:endParaRPr lang="fi-FI" sz="6000" b="1" dirty="0">
              <a:latin typeface="Calibri" panose="020F0502020204030204" charset="0"/>
            </a:endParaRPr>
          </a:p>
        </p:txBody>
      </p:sp>
      <p:sp>
        <p:nvSpPr>
          <p:cNvPr id="3" name="Tekstiruutu 2"/>
          <p:cNvSpPr txBox="1"/>
          <p:nvPr/>
        </p:nvSpPr>
        <p:spPr>
          <a:xfrm>
            <a:off x="8316416" y="4803998"/>
            <a:ext cx="792088" cy="307777"/>
          </a:xfrm>
          <a:prstGeom prst="rect">
            <a:avLst/>
          </a:prstGeom>
          <a:noFill/>
        </p:spPr>
        <p:txBody>
          <a:bodyPr wrap="square" rtlCol="0">
            <a:spAutoFit/>
          </a:bodyPr>
          <a:lstStyle/>
          <a:p>
            <a:r>
              <a:rPr lang="fi-FI" sz="1400" dirty="0"/>
              <a:t>Dia 2</a:t>
            </a:r>
            <a:endParaRPr lang="fi-FI" sz="1400" dirty="0"/>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Number Placeholder 1"/>
          <p:cNvSpPr>
            <a:spLocks noGrp="1"/>
          </p:cNvSpPr>
          <p:nvPr>
            <p:ph type="sldNum" sz="quarter" idx="12"/>
          </p:nvPr>
        </p:nvSpPr>
        <p:spPr/>
        <p:txBody>
          <a:bodyPr/>
          <a:p>
            <a:r>
              <a:rPr kumimoji="0" lang="fi-FI" altLang="en-US"/>
              <a:t>Dia 16</a:t>
            </a:r>
            <a:endParaRPr kumimoji="0" lang="fi-FI" altLang="en-US"/>
          </a:p>
        </p:txBody>
      </p:sp>
      <p:sp>
        <p:nvSpPr>
          <p:cNvPr id="3" name="Rectangle 2"/>
          <p:cNvSpPr/>
          <p:nvPr/>
        </p:nvSpPr>
        <p:spPr>
          <a:xfrm>
            <a:off x="-8890" y="-22860"/>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r>
              <a:rPr lang="fi-FI" sz="5400" b="1" dirty="0">
                <a:latin typeface="Calibri" panose="020F0502020204030204" charset="0"/>
                <a:sym typeface="+mn-ea"/>
              </a:rPr>
              <a:t>Kiitos  </a:t>
            </a:r>
            <a:endParaRPr lang="fi-FI" sz="5400" b="1" dirty="0">
              <a:latin typeface="Calibri" panose="020F0502020204030204" charset="0"/>
              <a:sym typeface="+mn-ea"/>
            </a:endParaRPr>
          </a:p>
          <a:p>
            <a:pPr algn="ctr"/>
            <a:r>
              <a:rPr lang="fi-FI" sz="5400" b="1" dirty="0">
                <a:latin typeface="Calibri" panose="020F0502020204030204" charset="0"/>
                <a:sym typeface="+mn-ea"/>
              </a:rPr>
              <a:t>tarinoista</a:t>
            </a:r>
            <a:endParaRPr lang="fi-FI" sz="5400"/>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7230" y="1874044"/>
            <a:ext cx="7886700" cy="994172"/>
          </a:xfrm>
        </p:spPr>
        <p:txBody>
          <a:bodyPr>
            <a:noAutofit/>
          </a:bodyPr>
          <a:lstStyle/>
          <a:p>
            <a:pPr algn="ctr"/>
            <a:r>
              <a:rPr lang="fi-FI" sz="5400" b="1" dirty="0">
                <a:latin typeface="Calibri" panose="020F0502020204030204" charset="0"/>
              </a:rPr>
              <a:t>Terveisiä vanhempainiltaan</a:t>
            </a:r>
            <a:endParaRPr lang="fi-FI" sz="5400" b="1" dirty="0">
              <a:latin typeface="Calibri" panose="020F0502020204030204" charset="0"/>
            </a:endParaRPr>
          </a:p>
        </p:txBody>
      </p:sp>
      <p:sp>
        <p:nvSpPr>
          <p:cNvPr id="3" name="Text Box 2"/>
          <p:cNvSpPr txBox="1"/>
          <p:nvPr/>
        </p:nvSpPr>
        <p:spPr>
          <a:xfrm>
            <a:off x="8189595" y="4694555"/>
            <a:ext cx="767715" cy="368300"/>
          </a:xfrm>
          <a:prstGeom prst="rect">
            <a:avLst/>
          </a:prstGeom>
          <a:noFill/>
        </p:spPr>
        <p:txBody>
          <a:bodyPr wrap="none" rtlCol="0" anchor="t">
            <a:spAutoFit/>
          </a:bodyPr>
          <a:p>
            <a:r>
              <a:rPr lang="fi-FI" dirty="0">
                <a:sym typeface="+mn-ea"/>
              </a:rPr>
              <a:t>Dia 17</a:t>
            </a:r>
            <a:endParaRPr lang="fi-FI"/>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0" y="-22860"/>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 name="Otsikko 1"/>
          <p:cNvSpPr>
            <a:spLocks noGrp="1"/>
          </p:cNvSpPr>
          <p:nvPr>
            <p:ph type="title"/>
          </p:nvPr>
        </p:nvSpPr>
        <p:spPr>
          <a:xfrm>
            <a:off x="754380" y="1783239"/>
            <a:ext cx="7886700" cy="994172"/>
          </a:xfrm>
        </p:spPr>
        <p:txBody>
          <a:bodyPr>
            <a:noAutofit/>
          </a:bodyPr>
          <a:lstStyle/>
          <a:p>
            <a:pPr lvl="0" algn="ctr"/>
            <a:r>
              <a:rPr lang="fi-FI" sz="4800" b="1" dirty="0">
                <a:solidFill>
                  <a:schemeClr val="bg1"/>
                </a:solidFill>
                <a:latin typeface="Calibri" panose="020F0502020204030204" charset="0"/>
              </a:rPr>
              <a:t>Mitä vanhempien pitäisi tietää teidän ikäistenne </a:t>
            </a:r>
            <a:br>
              <a:rPr lang="fi-FI" sz="4800" b="1" dirty="0">
                <a:solidFill>
                  <a:schemeClr val="bg1"/>
                </a:solidFill>
                <a:latin typeface="Calibri" panose="020F0502020204030204" charset="0"/>
              </a:rPr>
            </a:br>
            <a:r>
              <a:rPr lang="fi-FI" sz="4800" b="1" dirty="0">
                <a:solidFill>
                  <a:schemeClr val="bg1"/>
                </a:solidFill>
                <a:latin typeface="Calibri" panose="020F0502020204030204" charset="0"/>
              </a:rPr>
              <a:t>vapaa-ajasta?</a:t>
            </a:r>
            <a:endParaRPr lang="fi-FI" sz="4800" b="1" dirty="0">
              <a:solidFill>
                <a:schemeClr val="bg1"/>
              </a:solidFill>
              <a:latin typeface="Calibri" panose="020F0502020204030204" charset="0"/>
            </a:endParaRPr>
          </a:p>
        </p:txBody>
      </p:sp>
      <p:pic>
        <p:nvPicPr>
          <p:cNvPr id="4" name="Picture 3" descr="palloja"/>
          <p:cNvPicPr>
            <a:picLocks noChangeAspect="1"/>
          </p:cNvPicPr>
          <p:nvPr/>
        </p:nvPicPr>
        <p:blipFill>
          <a:blip r:embed="rId1"/>
          <a:stretch>
            <a:fillRect/>
          </a:stretch>
        </p:blipFill>
        <p:spPr>
          <a:xfrm>
            <a:off x="61595" y="24130"/>
            <a:ext cx="1188720" cy="1179195"/>
          </a:xfrm>
          <a:prstGeom prst="rect">
            <a:avLst/>
          </a:prstGeom>
        </p:spPr>
      </p:pic>
      <p:sp>
        <p:nvSpPr>
          <p:cNvPr id="6" name="Text Box 5"/>
          <p:cNvSpPr txBox="1"/>
          <p:nvPr/>
        </p:nvSpPr>
        <p:spPr>
          <a:xfrm>
            <a:off x="8189595" y="4694555"/>
            <a:ext cx="767715" cy="368300"/>
          </a:xfrm>
          <a:prstGeom prst="rect">
            <a:avLst/>
          </a:prstGeom>
          <a:noFill/>
        </p:spPr>
        <p:txBody>
          <a:bodyPr wrap="none" rtlCol="0" anchor="t">
            <a:spAutoFit/>
          </a:bodyPr>
          <a:p>
            <a:r>
              <a:rPr lang="fi-FI" dirty="0">
                <a:sym typeface="+mn-ea"/>
              </a:rPr>
              <a:t>Dia 18</a:t>
            </a:r>
            <a:endParaRPr lang="fi-FI"/>
          </a:p>
        </p:txBody>
      </p:sp>
    </p:spTree>
  </p:cSld>
  <p:clrMapOvr>
    <a:masterClrMapping/>
  </p:clrMapOvr>
  <p:transition spd="slow">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97230" y="2022634"/>
            <a:ext cx="7886700" cy="994172"/>
          </a:xfrm>
        </p:spPr>
        <p:txBody>
          <a:bodyPr>
            <a:noAutofit/>
          </a:bodyPr>
          <a:lstStyle/>
          <a:p>
            <a:pPr algn="ctr"/>
            <a:r>
              <a:rPr lang="fi-FI" sz="4800" b="1" dirty="0">
                <a:latin typeface="Calibri" panose="020F0502020204030204" charset="0"/>
              </a:rPr>
              <a:t>Mitä ajattelette nuorten tupakoinnista ja alkoholin käytöstä omalla </a:t>
            </a:r>
            <a:br>
              <a:rPr lang="fi-FI" sz="4800" b="1" dirty="0">
                <a:latin typeface="Calibri" panose="020F0502020204030204" charset="0"/>
              </a:rPr>
            </a:br>
            <a:r>
              <a:rPr lang="fi-FI" sz="4800" b="1" dirty="0">
                <a:latin typeface="Calibri" panose="020F0502020204030204" charset="0"/>
              </a:rPr>
              <a:t>asuin-alueellanne?</a:t>
            </a:r>
            <a:endParaRPr lang="fi-FI" sz="4800" b="1" dirty="0">
              <a:latin typeface="Calibri" panose="020F0502020204030204" charset="0"/>
            </a:endParaRPr>
          </a:p>
        </p:txBody>
      </p:sp>
      <p:sp>
        <p:nvSpPr>
          <p:cNvPr id="3" name="Text Box 2"/>
          <p:cNvSpPr txBox="1"/>
          <p:nvPr/>
        </p:nvSpPr>
        <p:spPr>
          <a:xfrm>
            <a:off x="8189595" y="4694555"/>
            <a:ext cx="767715" cy="368300"/>
          </a:xfrm>
          <a:prstGeom prst="rect">
            <a:avLst/>
          </a:prstGeom>
          <a:noFill/>
        </p:spPr>
        <p:txBody>
          <a:bodyPr wrap="none" rtlCol="0" anchor="t">
            <a:spAutoFit/>
          </a:bodyPr>
          <a:p>
            <a:r>
              <a:rPr lang="fi-FI" dirty="0">
                <a:sym typeface="+mn-ea"/>
              </a:rPr>
              <a:t>Dia 19</a:t>
            </a:r>
            <a:endParaRPr lang="fi-FI"/>
          </a:p>
        </p:txBody>
      </p:sp>
    </p:spTree>
  </p:cSld>
  <p:clrMapOvr>
    <a:masterClrMapping/>
  </p:clrMapOvr>
  <p:transition spd="slow">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890" y="-29845"/>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 name="Otsikko 1"/>
          <p:cNvSpPr>
            <a:spLocks noGrp="1"/>
          </p:cNvSpPr>
          <p:nvPr>
            <p:ph type="title"/>
          </p:nvPr>
        </p:nvSpPr>
        <p:spPr>
          <a:xfrm>
            <a:off x="690245" y="1839119"/>
            <a:ext cx="7886700" cy="994172"/>
          </a:xfrm>
        </p:spPr>
        <p:txBody>
          <a:bodyPr>
            <a:noAutofit/>
          </a:bodyPr>
          <a:lstStyle/>
          <a:p>
            <a:pPr algn="ctr"/>
            <a:r>
              <a:rPr lang="fi-FI" sz="4800" b="1" dirty="0">
                <a:solidFill>
                  <a:schemeClr val="bg1"/>
                </a:solidFill>
                <a:latin typeface="Calibri" panose="020F0502020204030204" charset="0"/>
              </a:rPr>
              <a:t>Kenen pitäisi mielestänne puuttua alaikäisten päihteiden käyttöön?</a:t>
            </a:r>
            <a:endParaRPr lang="fi-FI" sz="4800" b="1" dirty="0">
              <a:solidFill>
                <a:schemeClr val="bg1"/>
              </a:solidFill>
              <a:latin typeface="Calibri" panose="020F0502020204030204" charset="0"/>
            </a:endParaRPr>
          </a:p>
        </p:txBody>
      </p:sp>
      <p:pic>
        <p:nvPicPr>
          <p:cNvPr id="4" name="Picture 3" descr="palloja"/>
          <p:cNvPicPr>
            <a:picLocks noChangeAspect="1"/>
          </p:cNvPicPr>
          <p:nvPr/>
        </p:nvPicPr>
        <p:blipFill>
          <a:blip r:embed="rId1"/>
          <a:stretch>
            <a:fillRect/>
          </a:stretch>
        </p:blipFill>
        <p:spPr>
          <a:xfrm>
            <a:off x="61595" y="24130"/>
            <a:ext cx="1188720" cy="1179195"/>
          </a:xfrm>
          <a:prstGeom prst="rect">
            <a:avLst/>
          </a:prstGeom>
        </p:spPr>
      </p:pic>
      <p:sp>
        <p:nvSpPr>
          <p:cNvPr id="5" name="Text Box 4"/>
          <p:cNvSpPr txBox="1"/>
          <p:nvPr/>
        </p:nvSpPr>
        <p:spPr>
          <a:xfrm>
            <a:off x="8189595" y="4694555"/>
            <a:ext cx="767715" cy="368300"/>
          </a:xfrm>
          <a:prstGeom prst="rect">
            <a:avLst/>
          </a:prstGeom>
          <a:noFill/>
        </p:spPr>
        <p:txBody>
          <a:bodyPr wrap="none" rtlCol="0" anchor="t">
            <a:spAutoFit/>
          </a:bodyPr>
          <a:p>
            <a:r>
              <a:rPr lang="fi-FI" dirty="0">
                <a:sym typeface="+mn-ea"/>
              </a:rPr>
              <a:t>Dia 20</a:t>
            </a:r>
            <a:endParaRPr lang="fi-FI"/>
          </a:p>
        </p:txBody>
      </p:sp>
    </p:spTree>
  </p:cSld>
  <p:clrMapOvr>
    <a:masterClrMapping/>
  </p:clrMapOvr>
  <p:transition spd="slow">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28650" y="2045494"/>
            <a:ext cx="7886700" cy="994172"/>
          </a:xfrm>
        </p:spPr>
        <p:txBody>
          <a:bodyPr>
            <a:noAutofit/>
          </a:bodyPr>
          <a:lstStyle/>
          <a:p>
            <a:pPr algn="ctr"/>
            <a:r>
              <a:rPr lang="fi-FI" sz="4800" b="1" dirty="0">
                <a:latin typeface="Calibri" panose="020F0502020204030204" charset="0"/>
              </a:rPr>
              <a:t>Mistä alkoholiin tai tupakkaan liittyvästä asiasta haluaisitte keskustella aikuisen kanssa?</a:t>
            </a:r>
            <a:endParaRPr lang="fi-FI" sz="4800" b="1" dirty="0">
              <a:latin typeface="Calibri" panose="020F0502020204030204" charset="0"/>
            </a:endParaRPr>
          </a:p>
        </p:txBody>
      </p:sp>
      <p:sp>
        <p:nvSpPr>
          <p:cNvPr id="3" name="Text Box 2"/>
          <p:cNvSpPr txBox="1"/>
          <p:nvPr/>
        </p:nvSpPr>
        <p:spPr>
          <a:xfrm>
            <a:off x="8189595" y="4694555"/>
            <a:ext cx="767715" cy="368300"/>
          </a:xfrm>
          <a:prstGeom prst="rect">
            <a:avLst/>
          </a:prstGeom>
          <a:noFill/>
        </p:spPr>
        <p:txBody>
          <a:bodyPr wrap="none" rtlCol="0" anchor="t">
            <a:spAutoFit/>
          </a:bodyPr>
          <a:p>
            <a:r>
              <a:rPr lang="fi-FI" dirty="0">
                <a:sym typeface="+mn-ea"/>
              </a:rPr>
              <a:t>Dia 21</a:t>
            </a:r>
            <a:endParaRPr lang="fi-FI"/>
          </a:p>
        </p:txBody>
      </p:sp>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23495"/>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 name="Tekstiruutu 1"/>
          <p:cNvSpPr txBox="1"/>
          <p:nvPr/>
        </p:nvSpPr>
        <p:spPr>
          <a:xfrm>
            <a:off x="-8890" y="1762125"/>
            <a:ext cx="9163050" cy="922020"/>
          </a:xfrm>
          <a:prstGeom prst="rect">
            <a:avLst/>
          </a:prstGeom>
          <a:noFill/>
        </p:spPr>
        <p:txBody>
          <a:bodyPr wrap="square" rtlCol="0">
            <a:spAutoFit/>
          </a:bodyPr>
          <a:lstStyle/>
          <a:p>
            <a:pPr algn="ctr"/>
            <a:r>
              <a:rPr lang="fi-FI" sz="5400" b="1" dirty="0">
                <a:solidFill>
                  <a:schemeClr val="bg1"/>
                </a:solidFill>
                <a:uFillTx/>
              </a:rPr>
              <a:t>Raittius</a:t>
            </a:r>
            <a:endParaRPr lang="fi-FI" sz="5400" b="1" dirty="0">
              <a:solidFill>
                <a:schemeClr val="bg1"/>
              </a:solidFill>
              <a:uFillTx/>
            </a:endParaRPr>
          </a:p>
        </p:txBody>
      </p:sp>
      <p:sp>
        <p:nvSpPr>
          <p:cNvPr id="3" name="Tekstiruutu 2"/>
          <p:cNvSpPr txBox="1"/>
          <p:nvPr/>
        </p:nvSpPr>
        <p:spPr>
          <a:xfrm>
            <a:off x="8100392" y="4803998"/>
            <a:ext cx="936104" cy="307777"/>
          </a:xfrm>
          <a:prstGeom prst="rect">
            <a:avLst/>
          </a:prstGeom>
          <a:noFill/>
        </p:spPr>
        <p:txBody>
          <a:bodyPr wrap="square" rtlCol="0">
            <a:spAutoFit/>
          </a:bodyPr>
          <a:lstStyle/>
          <a:p>
            <a:r>
              <a:rPr lang="fi-FI" sz="1400" dirty="0"/>
              <a:t>Dia 3</a:t>
            </a:r>
            <a:endParaRPr lang="fi-FI" sz="1400" dirty="0"/>
          </a:p>
        </p:txBody>
      </p:sp>
      <p:pic>
        <p:nvPicPr>
          <p:cNvPr id="4" name="Picture 3" descr="palloja"/>
          <p:cNvPicPr>
            <a:picLocks noChangeAspect="1"/>
          </p:cNvPicPr>
          <p:nvPr/>
        </p:nvPicPr>
        <p:blipFill>
          <a:blip r:embed="rId1"/>
          <a:stretch>
            <a:fillRect/>
          </a:stretch>
        </p:blipFill>
        <p:spPr>
          <a:xfrm>
            <a:off x="110490" y="60960"/>
            <a:ext cx="1209675" cy="1200150"/>
          </a:xfrm>
          <a:prstGeom prst="rect">
            <a:avLst/>
          </a:prstGeom>
        </p:spPr>
      </p:pic>
      <p:pic>
        <p:nvPicPr>
          <p:cNvPr id="6" name="Picture 5" descr="palloja"/>
          <p:cNvPicPr>
            <a:picLocks noChangeAspect="1"/>
          </p:cNvPicPr>
          <p:nvPr/>
        </p:nvPicPr>
        <p:blipFill>
          <a:blip r:embed="rId1"/>
          <a:stretch>
            <a:fillRect/>
          </a:stretch>
        </p:blipFill>
        <p:spPr>
          <a:xfrm rot="14760000">
            <a:off x="7443470" y="2918460"/>
            <a:ext cx="1703705" cy="1690370"/>
          </a:xfrm>
          <a:prstGeom prst="rect">
            <a:avLst/>
          </a:prstGeom>
        </p:spPr>
      </p:pic>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2123728" y="1203598"/>
            <a:ext cx="5012872" cy="2308324"/>
          </a:xfrm>
          <a:prstGeom prst="rect">
            <a:avLst/>
          </a:prstGeom>
          <a:noFill/>
        </p:spPr>
        <p:txBody>
          <a:bodyPr wrap="square" rtlCol="0">
            <a:spAutoFit/>
          </a:bodyPr>
          <a:lstStyle/>
          <a:p>
            <a:pPr algn="ctr"/>
            <a:r>
              <a:rPr lang="fi-FI" sz="4800" b="1" dirty="0">
                <a:solidFill>
                  <a:srgbClr val="95C11E"/>
                </a:solidFill>
              </a:rPr>
              <a:t>Mistä koululaiset saavat tietoa päihteistä?</a:t>
            </a:r>
            <a:endParaRPr lang="fi-FI" sz="4800" b="1" dirty="0">
              <a:solidFill>
                <a:srgbClr val="95C11E"/>
              </a:solidFill>
            </a:endParaRPr>
          </a:p>
        </p:txBody>
      </p:sp>
      <p:sp>
        <p:nvSpPr>
          <p:cNvPr id="3" name="Tekstiruutu 2"/>
          <p:cNvSpPr txBox="1"/>
          <p:nvPr/>
        </p:nvSpPr>
        <p:spPr>
          <a:xfrm>
            <a:off x="7956376" y="4731990"/>
            <a:ext cx="1080120" cy="369332"/>
          </a:xfrm>
          <a:prstGeom prst="rect">
            <a:avLst/>
          </a:prstGeom>
          <a:noFill/>
        </p:spPr>
        <p:txBody>
          <a:bodyPr wrap="square" rtlCol="0">
            <a:spAutoFit/>
          </a:bodyPr>
          <a:lstStyle/>
          <a:p>
            <a:r>
              <a:rPr lang="fi-FI" dirty="0"/>
              <a:t>Dia 4</a:t>
            </a:r>
            <a:endParaRPr lang="fi-FI" dirty="0"/>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23495"/>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 name="Tekstiruutu 1"/>
          <p:cNvSpPr txBox="1"/>
          <p:nvPr/>
        </p:nvSpPr>
        <p:spPr>
          <a:xfrm>
            <a:off x="2123728" y="411510"/>
            <a:ext cx="5012872" cy="3784600"/>
          </a:xfrm>
          <a:prstGeom prst="rect">
            <a:avLst/>
          </a:prstGeom>
          <a:noFill/>
        </p:spPr>
        <p:txBody>
          <a:bodyPr wrap="square" rtlCol="0">
            <a:spAutoFit/>
          </a:bodyPr>
          <a:lstStyle/>
          <a:p>
            <a:pPr algn="ctr"/>
            <a:r>
              <a:rPr lang="fi-FI" sz="4800" b="1" dirty="0">
                <a:solidFill>
                  <a:schemeClr val="bg1"/>
                </a:solidFill>
              </a:rPr>
              <a:t>18 vuotta</a:t>
            </a:r>
            <a:endParaRPr lang="fi-FI" sz="4800" b="1" dirty="0">
              <a:solidFill>
                <a:schemeClr val="bg1"/>
              </a:solidFill>
            </a:endParaRPr>
          </a:p>
          <a:p>
            <a:pPr algn="ctr"/>
            <a:r>
              <a:rPr lang="fi-FI" sz="4800" b="1" dirty="0">
                <a:solidFill>
                  <a:schemeClr val="bg1"/>
                </a:solidFill>
              </a:rPr>
              <a:t>- ikäraja mietojen alkoholijuomien ja tupakan ostamiseen</a:t>
            </a:r>
            <a:endParaRPr lang="fi-FI" sz="4800" b="1" dirty="0">
              <a:solidFill>
                <a:schemeClr val="bg1"/>
              </a:solidFill>
            </a:endParaRPr>
          </a:p>
        </p:txBody>
      </p:sp>
      <p:sp>
        <p:nvSpPr>
          <p:cNvPr id="3" name="Tekstiruutu 2"/>
          <p:cNvSpPr txBox="1"/>
          <p:nvPr/>
        </p:nvSpPr>
        <p:spPr>
          <a:xfrm>
            <a:off x="8028384" y="4803998"/>
            <a:ext cx="1008112" cy="307777"/>
          </a:xfrm>
          <a:prstGeom prst="rect">
            <a:avLst/>
          </a:prstGeom>
          <a:noFill/>
        </p:spPr>
        <p:txBody>
          <a:bodyPr wrap="square" rtlCol="0">
            <a:spAutoFit/>
          </a:bodyPr>
          <a:lstStyle/>
          <a:p>
            <a:r>
              <a:rPr lang="fi-FI" sz="1400" dirty="0"/>
              <a:t>Dia 5</a:t>
            </a:r>
            <a:endParaRPr lang="fi-FI" sz="1400" dirty="0"/>
          </a:p>
        </p:txBody>
      </p:sp>
      <p:pic>
        <p:nvPicPr>
          <p:cNvPr id="4" name="Picture 3" descr="palloja"/>
          <p:cNvPicPr>
            <a:picLocks noChangeAspect="1"/>
          </p:cNvPicPr>
          <p:nvPr/>
        </p:nvPicPr>
        <p:blipFill>
          <a:blip r:embed="rId1"/>
          <a:stretch>
            <a:fillRect/>
          </a:stretch>
        </p:blipFill>
        <p:spPr>
          <a:xfrm rot="2460000">
            <a:off x="-9525" y="-135890"/>
            <a:ext cx="1703705" cy="1690370"/>
          </a:xfrm>
          <a:prstGeom prst="rect">
            <a:avLst/>
          </a:prstGeom>
        </p:spPr>
      </p:pic>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ruutu 1"/>
          <p:cNvSpPr txBox="1"/>
          <p:nvPr/>
        </p:nvSpPr>
        <p:spPr>
          <a:xfrm>
            <a:off x="1475656" y="915566"/>
            <a:ext cx="6127862" cy="2308324"/>
          </a:xfrm>
          <a:prstGeom prst="rect">
            <a:avLst/>
          </a:prstGeom>
          <a:noFill/>
        </p:spPr>
        <p:txBody>
          <a:bodyPr wrap="square" rtlCol="0">
            <a:spAutoFit/>
          </a:bodyPr>
          <a:lstStyle/>
          <a:p>
            <a:pPr algn="ctr"/>
            <a:r>
              <a:rPr lang="fi-FI" sz="4800" b="1" dirty="0">
                <a:solidFill>
                  <a:srgbClr val="95C11E"/>
                </a:solidFill>
              </a:rPr>
              <a:t>Lapsia halutaan suojella alkoholin haitoilta</a:t>
            </a:r>
            <a:endParaRPr lang="fi-FI" sz="4800" b="1" dirty="0">
              <a:solidFill>
                <a:srgbClr val="95C11E"/>
              </a:solidFill>
            </a:endParaRPr>
          </a:p>
        </p:txBody>
      </p:sp>
      <p:sp>
        <p:nvSpPr>
          <p:cNvPr id="3" name="Tekstiruutu 2"/>
          <p:cNvSpPr txBox="1"/>
          <p:nvPr/>
        </p:nvSpPr>
        <p:spPr>
          <a:xfrm>
            <a:off x="7956376" y="4731990"/>
            <a:ext cx="936104" cy="307777"/>
          </a:xfrm>
          <a:prstGeom prst="rect">
            <a:avLst/>
          </a:prstGeom>
          <a:noFill/>
        </p:spPr>
        <p:txBody>
          <a:bodyPr wrap="square" rtlCol="0">
            <a:spAutoFit/>
          </a:bodyPr>
          <a:lstStyle/>
          <a:p>
            <a:r>
              <a:rPr lang="fi-FI" sz="1400" dirty="0"/>
              <a:t>Dia 6</a:t>
            </a:r>
            <a:endParaRPr lang="fi-FI" sz="1400" dirty="0"/>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23495"/>
            <a:ext cx="9162415" cy="4606925"/>
          </a:xfrm>
          <a:prstGeom prst="rect">
            <a:avLst/>
          </a:prstGeom>
          <a:solidFill>
            <a:srgbClr val="95C11E"/>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p>
            <a:pPr algn="ctr"/>
            <a:endParaRPr lang="en-US"/>
          </a:p>
        </p:txBody>
      </p:sp>
      <p:sp>
        <p:nvSpPr>
          <p:cNvPr id="2" name="Tekstiruutu 1"/>
          <p:cNvSpPr txBox="1"/>
          <p:nvPr/>
        </p:nvSpPr>
        <p:spPr>
          <a:xfrm>
            <a:off x="1979712" y="1203598"/>
            <a:ext cx="5012872" cy="1569660"/>
          </a:xfrm>
          <a:prstGeom prst="rect">
            <a:avLst/>
          </a:prstGeom>
          <a:noFill/>
        </p:spPr>
        <p:txBody>
          <a:bodyPr wrap="square" rtlCol="0">
            <a:spAutoFit/>
          </a:bodyPr>
          <a:lstStyle/>
          <a:p>
            <a:pPr algn="ctr"/>
            <a:r>
              <a:rPr lang="fi-FI" sz="4800" b="1" dirty="0">
                <a:solidFill>
                  <a:schemeClr val="bg1"/>
                </a:solidFill>
              </a:rPr>
              <a:t>Tupakassa on yli 4000 kemikaalia</a:t>
            </a:r>
            <a:endParaRPr lang="fi-FI" sz="4800" b="1" dirty="0">
              <a:solidFill>
                <a:schemeClr val="bg1"/>
              </a:solidFill>
            </a:endParaRPr>
          </a:p>
        </p:txBody>
      </p:sp>
      <p:sp>
        <p:nvSpPr>
          <p:cNvPr id="3" name="Tekstiruutu 2"/>
          <p:cNvSpPr txBox="1"/>
          <p:nvPr/>
        </p:nvSpPr>
        <p:spPr>
          <a:xfrm>
            <a:off x="8100392" y="4731990"/>
            <a:ext cx="792088" cy="307777"/>
          </a:xfrm>
          <a:prstGeom prst="rect">
            <a:avLst/>
          </a:prstGeom>
          <a:noFill/>
        </p:spPr>
        <p:txBody>
          <a:bodyPr wrap="square" rtlCol="0">
            <a:spAutoFit/>
          </a:bodyPr>
          <a:lstStyle/>
          <a:p>
            <a:r>
              <a:rPr lang="fi-FI" sz="1400" dirty="0"/>
              <a:t>Dia 7</a:t>
            </a:r>
            <a:endParaRPr lang="fi-FI" sz="1400" dirty="0"/>
          </a:p>
        </p:txBody>
      </p:sp>
      <p:pic>
        <p:nvPicPr>
          <p:cNvPr id="4" name="Picture 3" descr="palloja"/>
          <p:cNvPicPr>
            <a:picLocks noChangeAspect="1"/>
          </p:cNvPicPr>
          <p:nvPr/>
        </p:nvPicPr>
        <p:blipFill>
          <a:blip r:embed="rId1"/>
          <a:stretch>
            <a:fillRect/>
          </a:stretch>
        </p:blipFill>
        <p:spPr>
          <a:xfrm>
            <a:off x="54610" y="24130"/>
            <a:ext cx="1188720" cy="1179195"/>
          </a:xfrm>
          <a:prstGeom prst="rect">
            <a:avLst/>
          </a:prstGeom>
        </p:spPr>
      </p:pic>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lang="fi-FI" sz="5400" b="1" dirty="0"/>
              <a:t>Kirjoittakaa tarina</a:t>
            </a:r>
            <a:endParaRPr lang="fi-FI" sz="5400" b="1" dirty="0"/>
          </a:p>
        </p:txBody>
      </p:sp>
      <p:sp>
        <p:nvSpPr>
          <p:cNvPr id="3" name="Sisällön paikkamerkki 2"/>
          <p:cNvSpPr>
            <a:spLocks noGrp="1"/>
          </p:cNvSpPr>
          <p:nvPr>
            <p:ph idx="1"/>
          </p:nvPr>
        </p:nvSpPr>
        <p:spPr/>
        <p:txBody>
          <a:bodyPr>
            <a:noAutofit/>
          </a:bodyPr>
          <a:lstStyle/>
          <a:p>
            <a:r>
              <a:rPr lang="fi-FI" sz="2400" dirty="0"/>
              <a:t>Kertokaa, mitä kuvassa tapahtuu?</a:t>
            </a:r>
            <a:endParaRPr lang="fi-FI" sz="2400" dirty="0"/>
          </a:p>
          <a:p>
            <a:r>
              <a:rPr lang="fi-FI" sz="2400" dirty="0"/>
              <a:t>Miltä eri henkilöistä tuntuu?</a:t>
            </a:r>
            <a:endParaRPr lang="fi-FI" sz="2400" dirty="0"/>
          </a:p>
          <a:p>
            <a:r>
              <a:rPr lang="fi-FI" sz="2400" dirty="0"/>
              <a:t>Mitä voisi tapahtua seuraavaksi?</a:t>
            </a:r>
            <a:endParaRPr lang="fi-FI" sz="2400" dirty="0"/>
          </a:p>
          <a:p>
            <a:endParaRPr lang="fi-FI" sz="2400" dirty="0"/>
          </a:p>
          <a:p>
            <a:pPr marL="0" indent="0">
              <a:buNone/>
            </a:pPr>
            <a:r>
              <a:rPr lang="fi-FI" sz="2400" dirty="0"/>
              <a:t>Kertokaa tarina, joka voisi mielestänne olla mahdollinen. Kirjoittakaa tarina paperille. Tarina luetaan ääneen muille.</a:t>
            </a:r>
            <a:endParaRPr lang="fi-FI" sz="2400" dirty="0"/>
          </a:p>
          <a:p>
            <a:pPr marL="0" indent="0">
              <a:buNone/>
            </a:pPr>
            <a:r>
              <a:rPr lang="fi-FI" sz="2400" dirty="0"/>
              <a:t>Tarinoita esitellään nimettöminä vanhempainillassa. </a:t>
            </a:r>
            <a:endParaRPr lang="fi-FI" sz="2400" dirty="0"/>
          </a:p>
        </p:txBody>
      </p:sp>
      <p:sp>
        <p:nvSpPr>
          <p:cNvPr id="4" name="Tekstiruutu 3"/>
          <p:cNvSpPr txBox="1"/>
          <p:nvPr/>
        </p:nvSpPr>
        <p:spPr>
          <a:xfrm>
            <a:off x="8028384" y="4803998"/>
            <a:ext cx="936104" cy="307777"/>
          </a:xfrm>
          <a:prstGeom prst="rect">
            <a:avLst/>
          </a:prstGeom>
          <a:noFill/>
        </p:spPr>
        <p:txBody>
          <a:bodyPr wrap="square" rtlCol="0">
            <a:spAutoFit/>
          </a:bodyPr>
          <a:lstStyle/>
          <a:p>
            <a:r>
              <a:rPr lang="fi-FI" sz="1400" dirty="0"/>
              <a:t>Dia 8</a:t>
            </a:r>
            <a:endParaRPr lang="fi-FI" sz="1400" dirty="0"/>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Kuva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259632" y="123478"/>
            <a:ext cx="6084911" cy="4303113"/>
          </a:xfrm>
          <a:prstGeom prst="rect">
            <a:avLst/>
          </a:prstGeom>
        </p:spPr>
      </p:pic>
      <p:sp>
        <p:nvSpPr>
          <p:cNvPr id="2" name="Text Box 1"/>
          <p:cNvSpPr txBox="1"/>
          <p:nvPr/>
        </p:nvSpPr>
        <p:spPr>
          <a:xfrm>
            <a:off x="8365490" y="4687570"/>
            <a:ext cx="652145" cy="368300"/>
          </a:xfrm>
          <a:prstGeom prst="rect">
            <a:avLst/>
          </a:prstGeom>
          <a:noFill/>
        </p:spPr>
        <p:txBody>
          <a:bodyPr wrap="none" rtlCol="0" anchor="t">
            <a:spAutoFit/>
          </a:bodyPr>
          <a:p>
            <a:r>
              <a:rPr lang="fi-FI" dirty="0">
                <a:sym typeface="+mn-ea"/>
              </a:rPr>
              <a:t>Dia 9</a:t>
            </a:r>
            <a:endParaRPr lang="en-US"/>
          </a:p>
        </p:txBody>
      </p:sp>
    </p:spTree>
  </p:cSld>
  <p:clrMapOvr>
    <a:masterClrMapping/>
  </p:clrMapOvr>
  <p:transition spd="slow">
    <p:fade/>
  </p:transition>
</p:sld>
</file>

<file path=ppt/theme/theme1.xml><?xml version="1.0" encoding="utf-8"?>
<a:theme xmlns:a="http://schemas.openxmlformats.org/drawingml/2006/main" name="Office-teema">
  <a:themeElements>
    <a:clrScheme name="Mukautettu 27">
      <a:dk1>
        <a:srgbClr val="7F7F7F"/>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1276</Words>
  <Application>WPS Presentation</Application>
  <PresentationFormat>Näytössä katseltava esitys (16:9)</PresentationFormat>
  <Paragraphs>98</Paragraphs>
  <Slides>25</Slides>
  <Notes>24</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Arial</vt:lpstr>
      <vt:lpstr>SimSun</vt:lpstr>
      <vt:lpstr>Wingdings</vt:lpstr>
      <vt:lpstr>Arial Rounded MT Bold</vt:lpstr>
      <vt:lpstr>Calibri</vt:lpstr>
      <vt:lpstr>Microsoft YaHei</vt:lpstr>
      <vt:lpstr/>
      <vt:lpstr>Arial Unicode MS</vt:lpstr>
      <vt:lpstr>Top Secret Stamp</vt:lpstr>
      <vt:lpstr>Office-teema</vt:lpstr>
      <vt:lpstr>  Juteltaisko?</vt:lpstr>
      <vt:lpstr>Sanoja ja numeroita…</vt:lpstr>
      <vt:lpstr>PowerPoint 演示文稿</vt:lpstr>
      <vt:lpstr>PowerPoint 演示文稿</vt:lpstr>
      <vt:lpstr>PowerPoint 演示文稿</vt:lpstr>
      <vt:lpstr>PowerPoint 演示文稿</vt:lpstr>
      <vt:lpstr>PowerPoint 演示文稿</vt:lpstr>
      <vt:lpstr>Kirjoittakaa tarina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Terveisiä vanhempainiltaan</vt:lpstr>
      <vt:lpstr>Mitä vanhempien pitäisi tietää teidän ikäistenne  vapaa-ajasta?</vt:lpstr>
      <vt:lpstr>Mitä ajattelette nuorten tupakoinnista ja alkoholin käytöstä omalla  asuin-alueellanne?</vt:lpstr>
      <vt:lpstr>Kenen pitäisi mielestänne puuttua alaikäisten päihteiden käyttöön?</vt:lpstr>
      <vt:lpstr>Mistä alkoholiin tai tupakkaan liittyvästä asiasta haluaisitte keskustella aikuisen kanssa?</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Sensei</dc:creator>
  <cp:lastModifiedBy>kaisi</cp:lastModifiedBy>
  <cp:revision>105</cp:revision>
  <cp:lastPrinted>2018-02-14T08:47:00Z</cp:lastPrinted>
  <dcterms:created xsi:type="dcterms:W3CDTF">2014-10-06T08:27:00Z</dcterms:created>
  <dcterms:modified xsi:type="dcterms:W3CDTF">2018-04-12T10:03:22Z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0x010100740B35664B4D4340B9178BE3CEE18B32010300D4743EDF425C604586D181B2CC64C04D</vt:lpwstr>
  </property>
  <property fmtid="{D5CDD505-2E9C-101B-9397-08002B2CF9AE}" pid="3" name="fa779d4ac9104465a0b35c00929a1e86">
    <vt:lpwstr>Luonnos|5515d47d-45bc-4979-a976-cce269c3bccd</vt:lpwstr>
  </property>
  <property fmtid="{D5CDD505-2E9C-101B-9397-08002B2CF9AE}" pid="4" name="j4503adf8a2b47a6a02af0be5d44a3d3">
    <vt:lpwstr>Sisäinen|86f88d56-d83c-4b89-95d9-544aff120100</vt:lpwstr>
  </property>
  <property fmtid="{D5CDD505-2E9C-101B-9397-08002B2CF9AE}" pid="5" name="Vapaat avainsanat">
    <vt:lpwstr/>
  </property>
  <property fmtid="{D5CDD505-2E9C-101B-9397-08002B2CF9AE}" pid="6" name="Dokumentin tila">
    <vt:lpwstr>5;#Luonnos|5515d47d-45bc-4979-a976-cce269c3bccd</vt:lpwstr>
  </property>
  <property fmtid="{D5CDD505-2E9C-101B-9397-08002B2CF9AE}" pid="7" name="Sijainti">
    <vt:lpwstr>47;#Monikultt. päihdekasvatus|bbedc3b6-bb12-4fb6-bfe4-eba9da6811d3</vt:lpwstr>
  </property>
  <property fmtid="{D5CDD505-2E9C-101B-9397-08002B2CF9AE}" pid="8" name="Dokumentin tyyppi">
    <vt:lpwstr/>
  </property>
  <property fmtid="{D5CDD505-2E9C-101B-9397-08002B2CF9AE}" pid="9" name="la47d3aaa2a64b5b8f872218156bcd76">
    <vt:lpwstr>Monikultt. päihdekasvatus|bbedc3b6-bb12-4fb6-bfe4-eba9da6811d3</vt:lpwstr>
  </property>
  <property fmtid="{D5CDD505-2E9C-101B-9397-08002B2CF9AE}" pid="10" name="Kohderyhmä">
    <vt:lpwstr>6;#Sisäinen|86f88d56-d83c-4b89-95d9-544aff120100</vt:lpwstr>
  </property>
  <property fmtid="{D5CDD505-2E9C-101B-9397-08002B2CF9AE}" pid="11" name="EHYT Aihe">
    <vt:lpwstr/>
  </property>
  <property fmtid="{D5CDD505-2E9C-101B-9397-08002B2CF9AE}" pid="12" name="KSOProductBuildVer">
    <vt:lpwstr>1033-10.2.0.5978</vt:lpwstr>
  </property>
</Properties>
</file>