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  <p:sldMasterId id="2147483676" r:id="rId6"/>
  </p:sldMasterIdLst>
  <p:notesMasterIdLst>
    <p:notesMasterId r:id="rId15"/>
  </p:notesMasterIdLst>
  <p:sldIdLst>
    <p:sldId id="267" r:id="rId7"/>
    <p:sldId id="264" r:id="rId8"/>
    <p:sldId id="260" r:id="rId9"/>
    <p:sldId id="265" r:id="rId10"/>
    <p:sldId id="268" r:id="rId11"/>
    <p:sldId id="269" r:id="rId12"/>
    <p:sldId id="261" r:id="rId13"/>
    <p:sldId id="263" r:id="rId1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F1"/>
    <a:srgbClr val="00476A"/>
    <a:srgbClr val="58A618"/>
    <a:srgbClr val="3EABD8"/>
    <a:srgbClr val="F05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6" autoAdjust="0"/>
    <p:restoredTop sz="88015" autoAdjust="0"/>
  </p:normalViewPr>
  <p:slideViewPr>
    <p:cSldViewPr snapToGrid="0" snapToObjects="1">
      <p:cViewPr varScale="1">
        <p:scale>
          <a:sx n="101" d="100"/>
          <a:sy n="101" d="100"/>
        </p:scale>
        <p:origin x="23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7DE58-BD17-4AA0-9F00-AA38A95D3A33}" type="datetimeFigureOut">
              <a:rPr lang="fi-FI" smtClean="0"/>
              <a:t>07.06.2018</a:t>
            </a:fld>
            <a:endParaRPr lang="sv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C8717-BF5A-4192-923F-CC43158A8065}" type="slidenum">
              <a:rPr lang="fi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7639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b="1" i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8384-FA4B-4091-A8BB-459E142CE4CF}" type="slidenum">
              <a:rPr lang="fi-FI" smtClean="0"/>
              <a:pPr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5080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717-BF5A-4192-923F-CC43158A8065}" type="slidenum">
              <a:rPr lang="fi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2416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717-BF5A-4192-923F-CC43158A8065}" type="slidenum">
              <a:rPr lang="fi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1189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8384-FA4B-4091-A8BB-459E142CE4CF}" type="slidenum">
              <a:rPr lang="fi-FI" smtClean="0"/>
              <a:pPr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4348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C8717-BF5A-4192-923F-CC43158A8065}" type="slidenum">
              <a:rPr lang="fi-FI" smtClean="0"/>
              <a:t>8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8214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476A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65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03030"/>
              </a:solidFill>
              <a:cs typeface="Arial" charset="0"/>
            </a:endParaRPr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2897188" y="5270500"/>
            <a:ext cx="3275012" cy="123825"/>
            <a:chOff x="1201" y="2205"/>
            <a:chExt cx="3358" cy="126"/>
          </a:xfrm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124 h 758"/>
                <a:gd name="T2" fmla="*/ 173 w 12075"/>
                <a:gd name="T3" fmla="*/ 57 h 758"/>
                <a:gd name="T4" fmla="*/ 355 w 12075"/>
                <a:gd name="T5" fmla="*/ 3 h 758"/>
                <a:gd name="T6" fmla="*/ 403 w 12075"/>
                <a:gd name="T7" fmla="*/ 124 h 758"/>
                <a:gd name="T8" fmla="*/ 524 w 12075"/>
                <a:gd name="T9" fmla="*/ 99 h 758"/>
                <a:gd name="T10" fmla="*/ 518 w 12075"/>
                <a:gd name="T11" fmla="*/ 124 h 758"/>
                <a:gd name="T12" fmla="*/ 634 w 12075"/>
                <a:gd name="T13" fmla="*/ 124 h 758"/>
                <a:gd name="T14" fmla="*/ 803 w 12075"/>
                <a:gd name="T15" fmla="*/ 28 h 758"/>
                <a:gd name="T16" fmla="*/ 766 w 12075"/>
                <a:gd name="T17" fmla="*/ 1 h 758"/>
                <a:gd name="T18" fmla="*/ 717 w 12075"/>
                <a:gd name="T19" fmla="*/ 11 h 758"/>
                <a:gd name="T20" fmla="*/ 695 w 12075"/>
                <a:gd name="T21" fmla="*/ 50 h 758"/>
                <a:gd name="T22" fmla="*/ 702 w 12075"/>
                <a:gd name="T23" fmla="*/ 98 h 758"/>
                <a:gd name="T24" fmla="*/ 739 w 12075"/>
                <a:gd name="T25" fmla="*/ 125 h 758"/>
                <a:gd name="T26" fmla="*/ 787 w 12075"/>
                <a:gd name="T27" fmla="*/ 116 h 758"/>
                <a:gd name="T28" fmla="*/ 810 w 12075"/>
                <a:gd name="T29" fmla="*/ 76 h 758"/>
                <a:gd name="T30" fmla="*/ 789 w 12075"/>
                <a:gd name="T31" fmla="*/ 86 h 758"/>
                <a:gd name="T32" fmla="*/ 765 w 12075"/>
                <a:gd name="T33" fmla="*/ 109 h 758"/>
                <a:gd name="T34" fmla="*/ 732 w 12075"/>
                <a:gd name="T35" fmla="*/ 105 h 758"/>
                <a:gd name="T36" fmla="*/ 713 w 12075"/>
                <a:gd name="T37" fmla="*/ 78 h 758"/>
                <a:gd name="T38" fmla="*/ 716 w 12075"/>
                <a:gd name="T39" fmla="*/ 40 h 758"/>
                <a:gd name="T40" fmla="*/ 740 w 12075"/>
                <a:gd name="T41" fmla="*/ 18 h 758"/>
                <a:gd name="T42" fmla="*/ 773 w 12075"/>
                <a:gd name="T43" fmla="*/ 21 h 758"/>
                <a:gd name="T44" fmla="*/ 791 w 12075"/>
                <a:gd name="T45" fmla="*/ 49 h 758"/>
                <a:gd name="T46" fmla="*/ 863 w 12075"/>
                <a:gd name="T47" fmla="*/ 124 h 758"/>
                <a:gd name="T48" fmla="*/ 907 w 12075"/>
                <a:gd name="T49" fmla="*/ 124 h 758"/>
                <a:gd name="T50" fmla="*/ 1117 w 12075"/>
                <a:gd name="T51" fmla="*/ 3 h 758"/>
                <a:gd name="T52" fmla="*/ 1058 w 12075"/>
                <a:gd name="T53" fmla="*/ 27 h 758"/>
                <a:gd name="T54" fmla="*/ 1326 w 12075"/>
                <a:gd name="T55" fmla="*/ 124 h 758"/>
                <a:gd name="T56" fmla="*/ 1249 w 12075"/>
                <a:gd name="T57" fmla="*/ 124 h 758"/>
                <a:gd name="T58" fmla="*/ 1438 w 12075"/>
                <a:gd name="T59" fmla="*/ 3 h 758"/>
                <a:gd name="T60" fmla="*/ 1525 w 12075"/>
                <a:gd name="T61" fmla="*/ 124 h 758"/>
                <a:gd name="T62" fmla="*/ 1592 w 12075"/>
                <a:gd name="T63" fmla="*/ 79 h 758"/>
                <a:gd name="T64" fmla="*/ 1695 w 12075"/>
                <a:gd name="T65" fmla="*/ 3 h 758"/>
                <a:gd name="T66" fmla="*/ 1917 w 12075"/>
                <a:gd name="T67" fmla="*/ 57 h 758"/>
                <a:gd name="T68" fmla="*/ 1898 w 12075"/>
                <a:gd name="T69" fmla="*/ 14 h 758"/>
                <a:gd name="T70" fmla="*/ 1851 w 12075"/>
                <a:gd name="T71" fmla="*/ 0 h 758"/>
                <a:gd name="T72" fmla="*/ 1811 w 12075"/>
                <a:gd name="T73" fmla="*/ 23 h 758"/>
                <a:gd name="T74" fmla="*/ 1800 w 12075"/>
                <a:gd name="T75" fmla="*/ 70 h 758"/>
                <a:gd name="T76" fmla="*/ 1819 w 12075"/>
                <a:gd name="T77" fmla="*/ 112 h 758"/>
                <a:gd name="T78" fmla="*/ 1865 w 12075"/>
                <a:gd name="T79" fmla="*/ 126 h 758"/>
                <a:gd name="T80" fmla="*/ 1906 w 12075"/>
                <a:gd name="T81" fmla="*/ 103 h 758"/>
                <a:gd name="T82" fmla="*/ 1899 w 12075"/>
                <a:gd name="T83" fmla="*/ 63 h 758"/>
                <a:gd name="T84" fmla="*/ 1888 w 12075"/>
                <a:gd name="T85" fmla="*/ 97 h 758"/>
                <a:gd name="T86" fmla="*/ 1858 w 12075"/>
                <a:gd name="T87" fmla="*/ 111 h 758"/>
                <a:gd name="T88" fmla="*/ 1829 w 12075"/>
                <a:gd name="T89" fmla="*/ 97 h 758"/>
                <a:gd name="T90" fmla="*/ 1818 w 12075"/>
                <a:gd name="T91" fmla="*/ 63 h 758"/>
                <a:gd name="T92" fmla="*/ 1829 w 12075"/>
                <a:gd name="T93" fmla="*/ 30 h 758"/>
                <a:gd name="T94" fmla="*/ 1858 w 12075"/>
                <a:gd name="T95" fmla="*/ 16 h 758"/>
                <a:gd name="T96" fmla="*/ 1888 w 12075"/>
                <a:gd name="T97" fmla="*/ 30 h 758"/>
                <a:gd name="T98" fmla="*/ 1899 w 12075"/>
                <a:gd name="T99" fmla="*/ 63 h 758"/>
                <a:gd name="T100" fmla="*/ 2002 w 12075"/>
                <a:gd name="T101" fmla="*/ 65 h 758"/>
                <a:gd name="T102" fmla="*/ 1963 w 12075"/>
                <a:gd name="T103" fmla="*/ 40 h 758"/>
                <a:gd name="T104" fmla="*/ 1962 w 12075"/>
                <a:gd name="T105" fmla="*/ 24 h 758"/>
                <a:gd name="T106" fmla="*/ 1984 w 12075"/>
                <a:gd name="T107" fmla="*/ 16 h 758"/>
                <a:gd name="T108" fmla="*/ 1977 w 12075"/>
                <a:gd name="T109" fmla="*/ 0 h 758"/>
                <a:gd name="T110" fmla="*/ 1948 w 12075"/>
                <a:gd name="T111" fmla="*/ 13 h 758"/>
                <a:gd name="T112" fmla="*/ 1942 w 12075"/>
                <a:gd name="T113" fmla="*/ 39 h 758"/>
                <a:gd name="T114" fmla="*/ 1970 w 12075"/>
                <a:gd name="T115" fmla="*/ 66 h 758"/>
                <a:gd name="T116" fmla="*/ 1994 w 12075"/>
                <a:gd name="T117" fmla="*/ 87 h 758"/>
                <a:gd name="T118" fmla="*/ 1978 w 12075"/>
                <a:gd name="T119" fmla="*/ 109 h 758"/>
                <a:gd name="T120" fmla="*/ 1945 w 12075"/>
                <a:gd name="T121" fmla="*/ 105 h 758"/>
                <a:gd name="T122" fmla="*/ 1976 w 12075"/>
                <a:gd name="T123" fmla="*/ 126 h 758"/>
                <a:gd name="T124" fmla="*/ 2004 w 12075"/>
                <a:gd name="T125" fmla="*/ 113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  <p:sp>
          <p:nvSpPr>
            <p:cNvPr id="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>
                <a:gd name="T0" fmla="*/ 55 w 7628"/>
                <a:gd name="T1" fmla="*/ 15 h 742"/>
                <a:gd name="T2" fmla="*/ 136 w 7628"/>
                <a:gd name="T3" fmla="*/ 106 h 742"/>
                <a:gd name="T4" fmla="*/ 308 w 7628"/>
                <a:gd name="T5" fmla="*/ 106 h 742"/>
                <a:gd name="T6" fmla="*/ 299 w 7628"/>
                <a:gd name="T7" fmla="*/ 103 h 742"/>
                <a:gd name="T8" fmla="*/ 286 w 7628"/>
                <a:gd name="T9" fmla="*/ 80 h 742"/>
                <a:gd name="T10" fmla="*/ 280 w 7628"/>
                <a:gd name="T11" fmla="*/ 59 h 742"/>
                <a:gd name="T12" fmla="*/ 293 w 7628"/>
                <a:gd name="T13" fmla="*/ 48 h 742"/>
                <a:gd name="T14" fmla="*/ 298 w 7628"/>
                <a:gd name="T15" fmla="*/ 34 h 742"/>
                <a:gd name="T16" fmla="*/ 296 w 7628"/>
                <a:gd name="T17" fmla="*/ 20 h 742"/>
                <a:gd name="T18" fmla="*/ 289 w 7628"/>
                <a:gd name="T19" fmla="*/ 10 h 742"/>
                <a:gd name="T20" fmla="*/ 275 w 7628"/>
                <a:gd name="T21" fmla="*/ 2 h 742"/>
                <a:gd name="T22" fmla="*/ 220 w 7628"/>
                <a:gd name="T23" fmla="*/ 0 h 742"/>
                <a:gd name="T24" fmla="*/ 256 w 7628"/>
                <a:gd name="T25" fmla="*/ 69 h 742"/>
                <a:gd name="T26" fmla="*/ 263 w 7628"/>
                <a:gd name="T27" fmla="*/ 75 h 742"/>
                <a:gd name="T28" fmla="*/ 283 w 7628"/>
                <a:gd name="T29" fmla="*/ 111 h 742"/>
                <a:gd name="T30" fmla="*/ 294 w 7628"/>
                <a:gd name="T31" fmla="*/ 120 h 742"/>
                <a:gd name="T32" fmla="*/ 279 w 7628"/>
                <a:gd name="T33" fmla="*/ 32 h 742"/>
                <a:gd name="T34" fmla="*/ 274 w 7628"/>
                <a:gd name="T35" fmla="*/ 44 h 742"/>
                <a:gd name="T36" fmla="*/ 264 w 7628"/>
                <a:gd name="T37" fmla="*/ 52 h 742"/>
                <a:gd name="T38" fmla="*/ 260 w 7628"/>
                <a:gd name="T39" fmla="*/ 15 h 742"/>
                <a:gd name="T40" fmla="*/ 274 w 7628"/>
                <a:gd name="T41" fmla="*/ 21 h 742"/>
                <a:gd name="T42" fmla="*/ 279 w 7628"/>
                <a:gd name="T43" fmla="*/ 28 h 742"/>
                <a:gd name="T44" fmla="*/ 317 w 7628"/>
                <a:gd name="T45" fmla="*/ 0 h 742"/>
                <a:gd name="T46" fmla="*/ 524 w 7628"/>
                <a:gd name="T47" fmla="*/ 122 h 742"/>
                <a:gd name="T48" fmla="*/ 525 w 7628"/>
                <a:gd name="T49" fmla="*/ 15 h 742"/>
                <a:gd name="T50" fmla="*/ 608 w 7628"/>
                <a:gd name="T51" fmla="*/ 122 h 742"/>
                <a:gd name="T52" fmla="*/ 775 w 7628"/>
                <a:gd name="T53" fmla="*/ 46 h 742"/>
                <a:gd name="T54" fmla="*/ 766 w 7628"/>
                <a:gd name="T55" fmla="*/ 25 h 742"/>
                <a:gd name="T56" fmla="*/ 751 w 7628"/>
                <a:gd name="T57" fmla="*/ 10 h 742"/>
                <a:gd name="T58" fmla="*/ 730 w 7628"/>
                <a:gd name="T59" fmla="*/ 1 h 742"/>
                <a:gd name="T60" fmla="*/ 721 w 7628"/>
                <a:gd name="T61" fmla="*/ 122 h 742"/>
                <a:gd name="T62" fmla="*/ 744 w 7628"/>
                <a:gd name="T63" fmla="*/ 116 h 742"/>
                <a:gd name="T64" fmla="*/ 762 w 7628"/>
                <a:gd name="T65" fmla="*/ 102 h 742"/>
                <a:gd name="T66" fmla="*/ 772 w 7628"/>
                <a:gd name="T67" fmla="*/ 85 h 742"/>
                <a:gd name="T68" fmla="*/ 776 w 7628"/>
                <a:gd name="T69" fmla="*/ 61 h 742"/>
                <a:gd name="T70" fmla="*/ 756 w 7628"/>
                <a:gd name="T71" fmla="*/ 77 h 742"/>
                <a:gd name="T72" fmla="*/ 749 w 7628"/>
                <a:gd name="T73" fmla="*/ 91 h 742"/>
                <a:gd name="T74" fmla="*/ 736 w 7628"/>
                <a:gd name="T75" fmla="*/ 102 h 742"/>
                <a:gd name="T76" fmla="*/ 720 w 7628"/>
                <a:gd name="T77" fmla="*/ 106 h 742"/>
                <a:gd name="T78" fmla="*/ 726 w 7628"/>
                <a:gd name="T79" fmla="*/ 16 h 742"/>
                <a:gd name="T80" fmla="*/ 740 w 7628"/>
                <a:gd name="T81" fmla="*/ 23 h 742"/>
                <a:gd name="T82" fmla="*/ 751 w 7628"/>
                <a:gd name="T83" fmla="*/ 35 h 742"/>
                <a:gd name="T84" fmla="*/ 757 w 7628"/>
                <a:gd name="T85" fmla="*/ 50 h 742"/>
                <a:gd name="T86" fmla="*/ 804 w 7628"/>
                <a:gd name="T87" fmla="*/ 0 h 742"/>
                <a:gd name="T88" fmla="*/ 822 w 7628"/>
                <a:gd name="T89" fmla="*/ 50 h 742"/>
                <a:gd name="T90" fmla="*/ 930 w 7628"/>
                <a:gd name="T91" fmla="*/ 0 h 742"/>
                <a:gd name="T92" fmla="*/ 1127 w 7628"/>
                <a:gd name="T93" fmla="*/ 88 h 742"/>
                <a:gd name="T94" fmla="*/ 1108 w 7628"/>
                <a:gd name="T95" fmla="*/ 95 h 742"/>
                <a:gd name="T96" fmla="*/ 1100 w 7628"/>
                <a:gd name="T97" fmla="*/ 106 h 742"/>
                <a:gd name="T98" fmla="*/ 1084 w 7628"/>
                <a:gd name="T99" fmla="*/ 108 h 742"/>
                <a:gd name="T100" fmla="*/ 1081 w 7628"/>
                <a:gd name="T101" fmla="*/ 122 h 742"/>
                <a:gd name="T102" fmla="*/ 1098 w 7628"/>
                <a:gd name="T103" fmla="*/ 124 h 742"/>
                <a:gd name="T104" fmla="*/ 1112 w 7628"/>
                <a:gd name="T105" fmla="*/ 119 h 742"/>
                <a:gd name="T106" fmla="*/ 1122 w 7628"/>
                <a:gd name="T107" fmla="*/ 110 h 742"/>
                <a:gd name="T108" fmla="*/ 1127 w 7628"/>
                <a:gd name="T109" fmla="*/ 96 h 742"/>
                <a:gd name="T110" fmla="*/ 1147 w 7628"/>
                <a:gd name="T111" fmla="*/ 122 h 742"/>
                <a:gd name="T112" fmla="*/ 1209 w 7628"/>
                <a:gd name="T113" fmla="*/ 17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</p:grpSp>
      <p:pic>
        <p:nvPicPr>
          <p:cNvPr id="8" name="Picture 11" descr="SHORT_THL_LOGO_RGB_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03030"/>
              </a:solidFill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034A-5086-4F02-AAFF-B0A1A59A5149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8F6F-7FFD-4217-A5E0-F1C1E439C680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</p:spTree>
    <p:extLst>
      <p:ext uri="{BB962C8B-B14F-4D97-AF65-F5344CB8AC3E}">
        <p14:creationId xmlns:p14="http://schemas.microsoft.com/office/powerpoint/2010/main" val="411882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D655-3E97-44B9-8676-153C1B9E3876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427B-E2FC-48C8-9267-110C60755C9A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6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867A-5F84-4E9F-87A4-552748192AD8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8F6A-64B3-403D-9B04-53957413461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9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5106-B724-434C-9E2A-D21E6C00C481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A53C-35AD-4973-9114-6B60D8A069FF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05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12A5-A949-47F6-BB34-2B613C7C51B2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90FF-1251-49F2-B6FB-B6A43A094CA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1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083F-EFC6-4996-95E4-50CBEAEF05C7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44E9-F098-4AC8-8786-B5EAF6319FC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64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F634-6600-4EC9-98EA-1FD4F1937DFB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C275-1390-496F-B1B3-9F0CFB31CDC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7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7E9B-B360-4DBE-87A8-CBB4E409723A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C578-F950-42FD-9523-CC305EE34E50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5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7B9-1F88-4526-B16B-F55D3FC24A88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FF16-D6B8-4A9F-9F2C-2FF73BD0036E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5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D70D-F77E-4797-94A7-C7F3FB2F8E29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D1BB-CC72-4380-B38B-5DF03A4D8C1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F05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94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85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03030"/>
              </a:solidFill>
              <a:cs typeface="Arial" charset="0"/>
            </a:endParaRPr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2897188" y="5270500"/>
            <a:ext cx="3275012" cy="123825"/>
            <a:chOff x="1201" y="2205"/>
            <a:chExt cx="3358" cy="126"/>
          </a:xfrm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124 h 758"/>
                <a:gd name="T2" fmla="*/ 173 w 12075"/>
                <a:gd name="T3" fmla="*/ 57 h 758"/>
                <a:gd name="T4" fmla="*/ 355 w 12075"/>
                <a:gd name="T5" fmla="*/ 3 h 758"/>
                <a:gd name="T6" fmla="*/ 403 w 12075"/>
                <a:gd name="T7" fmla="*/ 124 h 758"/>
                <a:gd name="T8" fmla="*/ 524 w 12075"/>
                <a:gd name="T9" fmla="*/ 99 h 758"/>
                <a:gd name="T10" fmla="*/ 518 w 12075"/>
                <a:gd name="T11" fmla="*/ 124 h 758"/>
                <a:gd name="T12" fmla="*/ 634 w 12075"/>
                <a:gd name="T13" fmla="*/ 124 h 758"/>
                <a:gd name="T14" fmla="*/ 803 w 12075"/>
                <a:gd name="T15" fmla="*/ 28 h 758"/>
                <a:gd name="T16" fmla="*/ 766 w 12075"/>
                <a:gd name="T17" fmla="*/ 1 h 758"/>
                <a:gd name="T18" fmla="*/ 717 w 12075"/>
                <a:gd name="T19" fmla="*/ 11 h 758"/>
                <a:gd name="T20" fmla="*/ 695 w 12075"/>
                <a:gd name="T21" fmla="*/ 50 h 758"/>
                <a:gd name="T22" fmla="*/ 702 w 12075"/>
                <a:gd name="T23" fmla="*/ 98 h 758"/>
                <a:gd name="T24" fmla="*/ 739 w 12075"/>
                <a:gd name="T25" fmla="*/ 125 h 758"/>
                <a:gd name="T26" fmla="*/ 787 w 12075"/>
                <a:gd name="T27" fmla="*/ 116 h 758"/>
                <a:gd name="T28" fmla="*/ 810 w 12075"/>
                <a:gd name="T29" fmla="*/ 76 h 758"/>
                <a:gd name="T30" fmla="*/ 789 w 12075"/>
                <a:gd name="T31" fmla="*/ 86 h 758"/>
                <a:gd name="T32" fmla="*/ 765 w 12075"/>
                <a:gd name="T33" fmla="*/ 109 h 758"/>
                <a:gd name="T34" fmla="*/ 732 w 12075"/>
                <a:gd name="T35" fmla="*/ 105 h 758"/>
                <a:gd name="T36" fmla="*/ 713 w 12075"/>
                <a:gd name="T37" fmla="*/ 78 h 758"/>
                <a:gd name="T38" fmla="*/ 716 w 12075"/>
                <a:gd name="T39" fmla="*/ 40 h 758"/>
                <a:gd name="T40" fmla="*/ 740 w 12075"/>
                <a:gd name="T41" fmla="*/ 18 h 758"/>
                <a:gd name="T42" fmla="*/ 773 w 12075"/>
                <a:gd name="T43" fmla="*/ 21 h 758"/>
                <a:gd name="T44" fmla="*/ 791 w 12075"/>
                <a:gd name="T45" fmla="*/ 49 h 758"/>
                <a:gd name="T46" fmla="*/ 863 w 12075"/>
                <a:gd name="T47" fmla="*/ 124 h 758"/>
                <a:gd name="T48" fmla="*/ 907 w 12075"/>
                <a:gd name="T49" fmla="*/ 124 h 758"/>
                <a:gd name="T50" fmla="*/ 1117 w 12075"/>
                <a:gd name="T51" fmla="*/ 3 h 758"/>
                <a:gd name="T52" fmla="*/ 1058 w 12075"/>
                <a:gd name="T53" fmla="*/ 27 h 758"/>
                <a:gd name="T54" fmla="*/ 1326 w 12075"/>
                <a:gd name="T55" fmla="*/ 124 h 758"/>
                <a:gd name="T56" fmla="*/ 1249 w 12075"/>
                <a:gd name="T57" fmla="*/ 124 h 758"/>
                <a:gd name="T58" fmla="*/ 1438 w 12075"/>
                <a:gd name="T59" fmla="*/ 3 h 758"/>
                <a:gd name="T60" fmla="*/ 1525 w 12075"/>
                <a:gd name="T61" fmla="*/ 124 h 758"/>
                <a:gd name="T62" fmla="*/ 1592 w 12075"/>
                <a:gd name="T63" fmla="*/ 79 h 758"/>
                <a:gd name="T64" fmla="*/ 1695 w 12075"/>
                <a:gd name="T65" fmla="*/ 3 h 758"/>
                <a:gd name="T66" fmla="*/ 1917 w 12075"/>
                <a:gd name="T67" fmla="*/ 57 h 758"/>
                <a:gd name="T68" fmla="*/ 1898 w 12075"/>
                <a:gd name="T69" fmla="*/ 14 h 758"/>
                <a:gd name="T70" fmla="*/ 1851 w 12075"/>
                <a:gd name="T71" fmla="*/ 0 h 758"/>
                <a:gd name="T72" fmla="*/ 1811 w 12075"/>
                <a:gd name="T73" fmla="*/ 23 h 758"/>
                <a:gd name="T74" fmla="*/ 1800 w 12075"/>
                <a:gd name="T75" fmla="*/ 70 h 758"/>
                <a:gd name="T76" fmla="*/ 1819 w 12075"/>
                <a:gd name="T77" fmla="*/ 112 h 758"/>
                <a:gd name="T78" fmla="*/ 1865 w 12075"/>
                <a:gd name="T79" fmla="*/ 126 h 758"/>
                <a:gd name="T80" fmla="*/ 1906 w 12075"/>
                <a:gd name="T81" fmla="*/ 103 h 758"/>
                <a:gd name="T82" fmla="*/ 1899 w 12075"/>
                <a:gd name="T83" fmla="*/ 63 h 758"/>
                <a:gd name="T84" fmla="*/ 1888 w 12075"/>
                <a:gd name="T85" fmla="*/ 97 h 758"/>
                <a:gd name="T86" fmla="*/ 1858 w 12075"/>
                <a:gd name="T87" fmla="*/ 111 h 758"/>
                <a:gd name="T88" fmla="*/ 1829 w 12075"/>
                <a:gd name="T89" fmla="*/ 97 h 758"/>
                <a:gd name="T90" fmla="*/ 1818 w 12075"/>
                <a:gd name="T91" fmla="*/ 63 h 758"/>
                <a:gd name="T92" fmla="*/ 1829 w 12075"/>
                <a:gd name="T93" fmla="*/ 30 h 758"/>
                <a:gd name="T94" fmla="*/ 1858 w 12075"/>
                <a:gd name="T95" fmla="*/ 16 h 758"/>
                <a:gd name="T96" fmla="*/ 1888 w 12075"/>
                <a:gd name="T97" fmla="*/ 30 h 758"/>
                <a:gd name="T98" fmla="*/ 1899 w 12075"/>
                <a:gd name="T99" fmla="*/ 63 h 758"/>
                <a:gd name="T100" fmla="*/ 2002 w 12075"/>
                <a:gd name="T101" fmla="*/ 65 h 758"/>
                <a:gd name="T102" fmla="*/ 1963 w 12075"/>
                <a:gd name="T103" fmla="*/ 40 h 758"/>
                <a:gd name="T104" fmla="*/ 1962 w 12075"/>
                <a:gd name="T105" fmla="*/ 24 h 758"/>
                <a:gd name="T106" fmla="*/ 1984 w 12075"/>
                <a:gd name="T107" fmla="*/ 16 h 758"/>
                <a:gd name="T108" fmla="*/ 1977 w 12075"/>
                <a:gd name="T109" fmla="*/ 0 h 758"/>
                <a:gd name="T110" fmla="*/ 1948 w 12075"/>
                <a:gd name="T111" fmla="*/ 13 h 758"/>
                <a:gd name="T112" fmla="*/ 1942 w 12075"/>
                <a:gd name="T113" fmla="*/ 39 h 758"/>
                <a:gd name="T114" fmla="*/ 1970 w 12075"/>
                <a:gd name="T115" fmla="*/ 66 h 758"/>
                <a:gd name="T116" fmla="*/ 1994 w 12075"/>
                <a:gd name="T117" fmla="*/ 87 h 758"/>
                <a:gd name="T118" fmla="*/ 1978 w 12075"/>
                <a:gd name="T119" fmla="*/ 109 h 758"/>
                <a:gd name="T120" fmla="*/ 1945 w 12075"/>
                <a:gd name="T121" fmla="*/ 105 h 758"/>
                <a:gd name="T122" fmla="*/ 1976 w 12075"/>
                <a:gd name="T123" fmla="*/ 126 h 758"/>
                <a:gd name="T124" fmla="*/ 2004 w 12075"/>
                <a:gd name="T125" fmla="*/ 113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  <p:sp>
          <p:nvSpPr>
            <p:cNvPr id="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>
                <a:gd name="T0" fmla="*/ 55 w 7628"/>
                <a:gd name="T1" fmla="*/ 15 h 742"/>
                <a:gd name="T2" fmla="*/ 136 w 7628"/>
                <a:gd name="T3" fmla="*/ 106 h 742"/>
                <a:gd name="T4" fmla="*/ 308 w 7628"/>
                <a:gd name="T5" fmla="*/ 106 h 742"/>
                <a:gd name="T6" fmla="*/ 299 w 7628"/>
                <a:gd name="T7" fmla="*/ 103 h 742"/>
                <a:gd name="T8" fmla="*/ 286 w 7628"/>
                <a:gd name="T9" fmla="*/ 80 h 742"/>
                <a:gd name="T10" fmla="*/ 280 w 7628"/>
                <a:gd name="T11" fmla="*/ 59 h 742"/>
                <a:gd name="T12" fmla="*/ 293 w 7628"/>
                <a:gd name="T13" fmla="*/ 48 h 742"/>
                <a:gd name="T14" fmla="*/ 298 w 7628"/>
                <a:gd name="T15" fmla="*/ 34 h 742"/>
                <a:gd name="T16" fmla="*/ 296 w 7628"/>
                <a:gd name="T17" fmla="*/ 20 h 742"/>
                <a:gd name="T18" fmla="*/ 289 w 7628"/>
                <a:gd name="T19" fmla="*/ 10 h 742"/>
                <a:gd name="T20" fmla="*/ 275 w 7628"/>
                <a:gd name="T21" fmla="*/ 2 h 742"/>
                <a:gd name="T22" fmla="*/ 220 w 7628"/>
                <a:gd name="T23" fmla="*/ 0 h 742"/>
                <a:gd name="T24" fmla="*/ 256 w 7628"/>
                <a:gd name="T25" fmla="*/ 69 h 742"/>
                <a:gd name="T26" fmla="*/ 263 w 7628"/>
                <a:gd name="T27" fmla="*/ 75 h 742"/>
                <a:gd name="T28" fmla="*/ 283 w 7628"/>
                <a:gd name="T29" fmla="*/ 111 h 742"/>
                <a:gd name="T30" fmla="*/ 294 w 7628"/>
                <a:gd name="T31" fmla="*/ 120 h 742"/>
                <a:gd name="T32" fmla="*/ 279 w 7628"/>
                <a:gd name="T33" fmla="*/ 32 h 742"/>
                <a:gd name="T34" fmla="*/ 274 w 7628"/>
                <a:gd name="T35" fmla="*/ 44 h 742"/>
                <a:gd name="T36" fmla="*/ 264 w 7628"/>
                <a:gd name="T37" fmla="*/ 52 h 742"/>
                <a:gd name="T38" fmla="*/ 260 w 7628"/>
                <a:gd name="T39" fmla="*/ 15 h 742"/>
                <a:gd name="T40" fmla="*/ 274 w 7628"/>
                <a:gd name="T41" fmla="*/ 21 h 742"/>
                <a:gd name="T42" fmla="*/ 279 w 7628"/>
                <a:gd name="T43" fmla="*/ 28 h 742"/>
                <a:gd name="T44" fmla="*/ 317 w 7628"/>
                <a:gd name="T45" fmla="*/ 0 h 742"/>
                <a:gd name="T46" fmla="*/ 524 w 7628"/>
                <a:gd name="T47" fmla="*/ 122 h 742"/>
                <a:gd name="T48" fmla="*/ 525 w 7628"/>
                <a:gd name="T49" fmla="*/ 15 h 742"/>
                <a:gd name="T50" fmla="*/ 608 w 7628"/>
                <a:gd name="T51" fmla="*/ 122 h 742"/>
                <a:gd name="T52" fmla="*/ 775 w 7628"/>
                <a:gd name="T53" fmla="*/ 46 h 742"/>
                <a:gd name="T54" fmla="*/ 766 w 7628"/>
                <a:gd name="T55" fmla="*/ 25 h 742"/>
                <a:gd name="T56" fmla="*/ 751 w 7628"/>
                <a:gd name="T57" fmla="*/ 10 h 742"/>
                <a:gd name="T58" fmla="*/ 730 w 7628"/>
                <a:gd name="T59" fmla="*/ 1 h 742"/>
                <a:gd name="T60" fmla="*/ 721 w 7628"/>
                <a:gd name="T61" fmla="*/ 122 h 742"/>
                <a:gd name="T62" fmla="*/ 744 w 7628"/>
                <a:gd name="T63" fmla="*/ 116 h 742"/>
                <a:gd name="T64" fmla="*/ 762 w 7628"/>
                <a:gd name="T65" fmla="*/ 102 h 742"/>
                <a:gd name="T66" fmla="*/ 772 w 7628"/>
                <a:gd name="T67" fmla="*/ 85 h 742"/>
                <a:gd name="T68" fmla="*/ 776 w 7628"/>
                <a:gd name="T69" fmla="*/ 61 h 742"/>
                <a:gd name="T70" fmla="*/ 756 w 7628"/>
                <a:gd name="T71" fmla="*/ 77 h 742"/>
                <a:gd name="T72" fmla="*/ 749 w 7628"/>
                <a:gd name="T73" fmla="*/ 91 h 742"/>
                <a:gd name="T74" fmla="*/ 736 w 7628"/>
                <a:gd name="T75" fmla="*/ 102 h 742"/>
                <a:gd name="T76" fmla="*/ 720 w 7628"/>
                <a:gd name="T77" fmla="*/ 106 h 742"/>
                <a:gd name="T78" fmla="*/ 726 w 7628"/>
                <a:gd name="T79" fmla="*/ 16 h 742"/>
                <a:gd name="T80" fmla="*/ 740 w 7628"/>
                <a:gd name="T81" fmla="*/ 23 h 742"/>
                <a:gd name="T82" fmla="*/ 751 w 7628"/>
                <a:gd name="T83" fmla="*/ 35 h 742"/>
                <a:gd name="T84" fmla="*/ 757 w 7628"/>
                <a:gd name="T85" fmla="*/ 50 h 742"/>
                <a:gd name="T86" fmla="*/ 804 w 7628"/>
                <a:gd name="T87" fmla="*/ 0 h 742"/>
                <a:gd name="T88" fmla="*/ 822 w 7628"/>
                <a:gd name="T89" fmla="*/ 50 h 742"/>
                <a:gd name="T90" fmla="*/ 930 w 7628"/>
                <a:gd name="T91" fmla="*/ 0 h 742"/>
                <a:gd name="T92" fmla="*/ 1127 w 7628"/>
                <a:gd name="T93" fmla="*/ 88 h 742"/>
                <a:gd name="T94" fmla="*/ 1108 w 7628"/>
                <a:gd name="T95" fmla="*/ 95 h 742"/>
                <a:gd name="T96" fmla="*/ 1100 w 7628"/>
                <a:gd name="T97" fmla="*/ 106 h 742"/>
                <a:gd name="T98" fmla="*/ 1084 w 7628"/>
                <a:gd name="T99" fmla="*/ 108 h 742"/>
                <a:gd name="T100" fmla="*/ 1081 w 7628"/>
                <a:gd name="T101" fmla="*/ 122 h 742"/>
                <a:gd name="T102" fmla="*/ 1098 w 7628"/>
                <a:gd name="T103" fmla="*/ 124 h 742"/>
                <a:gd name="T104" fmla="*/ 1112 w 7628"/>
                <a:gd name="T105" fmla="*/ 119 h 742"/>
                <a:gd name="T106" fmla="*/ 1122 w 7628"/>
                <a:gd name="T107" fmla="*/ 110 h 742"/>
                <a:gd name="T108" fmla="*/ 1127 w 7628"/>
                <a:gd name="T109" fmla="*/ 96 h 742"/>
                <a:gd name="T110" fmla="*/ 1147 w 7628"/>
                <a:gd name="T111" fmla="*/ 122 h 742"/>
                <a:gd name="T112" fmla="*/ 1209 w 7628"/>
                <a:gd name="T113" fmla="*/ 17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</p:grpSp>
      <p:pic>
        <p:nvPicPr>
          <p:cNvPr id="8" name="Picture 11" descr="SHORT_THL_LOGO_RGB_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03030"/>
              </a:solidFill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034A-5086-4F02-AAFF-B0A1A59A5149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8F6F-7FFD-4217-A5E0-F1C1E439C680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</p:spTree>
    <p:extLst>
      <p:ext uri="{BB962C8B-B14F-4D97-AF65-F5344CB8AC3E}">
        <p14:creationId xmlns:p14="http://schemas.microsoft.com/office/powerpoint/2010/main" val="413155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D655-3E97-44B9-8676-153C1B9E3876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427B-E2FC-48C8-9267-110C60755C9A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71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867A-5F84-4E9F-87A4-552748192AD8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8F6A-64B3-403D-9B04-53957413461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5106-B724-434C-9E2A-D21E6C00C481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A53C-35AD-4973-9114-6B60D8A069FF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43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12A5-A949-47F6-BB34-2B613C7C51B2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90FF-1251-49F2-B6FB-B6A43A094CA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11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083F-EFC6-4996-95E4-50CBEAEF05C7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44E9-F098-4AC8-8786-B5EAF6319FC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67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F634-6600-4EC9-98EA-1FD4F1937DFB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C275-1390-496F-B1B3-9F0CFB31CDC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70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7E9B-B360-4DBE-87A8-CBB4E409723A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C578-F950-42FD-9523-CC305EE34E50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76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7B9-1F88-4526-B16B-F55D3FC24A88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FF16-D6B8-4A9F-9F2C-2FF73BD0036E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3E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818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D70D-F77E-4797-94A7-C7F3FB2F8E29}" type="datetime1">
              <a:rPr lang="fi-FI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D1BB-CC72-4380-B38B-5DF03A4D8C1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3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58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54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0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CD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CDE5F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64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93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1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1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60DE-8A4A-D246-B0CB-C258D38613F0}" type="datetimeFigureOut">
              <a:rPr lang="fi-FI" smtClean="0"/>
              <a:pPr/>
              <a:t>07.06.2018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1141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Ehyt_logo_2015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0" y="6126163"/>
            <a:ext cx="1896999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1" r:id="rId4"/>
    <p:sldLayoutId id="2147483650" r:id="rId5"/>
    <p:sldLayoutId id="2147483663" r:id="rId6"/>
    <p:sldLayoutId id="2147483651" r:id="rId7"/>
    <p:sldLayoutId id="2147483652" r:id="rId8"/>
    <p:sldLayoutId id="214748365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47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rgbClr val="303030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A1B3-F69C-468D-9268-4A2E744A1637}" type="datetime1">
              <a:rPr lang="fi-FI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AE698A5-6BD9-429E-ABB3-04CD056722F7}" type="slidenum">
              <a:rPr lang="fi-FI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3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65 h 728"/>
                <a:gd name="T2" fmla="*/ 90 w 11514"/>
                <a:gd name="T3" fmla="*/ 30 h 728"/>
                <a:gd name="T4" fmla="*/ 185 w 11514"/>
                <a:gd name="T5" fmla="*/ 1 h 728"/>
                <a:gd name="T6" fmla="*/ 210 w 11514"/>
                <a:gd name="T7" fmla="*/ 65 h 728"/>
                <a:gd name="T8" fmla="*/ 273 w 11514"/>
                <a:gd name="T9" fmla="*/ 52 h 728"/>
                <a:gd name="T10" fmla="*/ 270 w 11514"/>
                <a:gd name="T11" fmla="*/ 65 h 728"/>
                <a:gd name="T12" fmla="*/ 330 w 11514"/>
                <a:gd name="T13" fmla="*/ 65 h 728"/>
                <a:gd name="T14" fmla="*/ 418 w 11514"/>
                <a:gd name="T15" fmla="*/ 15 h 728"/>
                <a:gd name="T16" fmla="*/ 398 w 11514"/>
                <a:gd name="T17" fmla="*/ 1 h 728"/>
                <a:gd name="T18" fmla="*/ 373 w 11514"/>
                <a:gd name="T19" fmla="*/ 6 h 728"/>
                <a:gd name="T20" fmla="*/ 362 w 11514"/>
                <a:gd name="T21" fmla="*/ 26 h 728"/>
                <a:gd name="T22" fmla="*/ 365 w 11514"/>
                <a:gd name="T23" fmla="*/ 51 h 728"/>
                <a:gd name="T24" fmla="*/ 385 w 11514"/>
                <a:gd name="T25" fmla="*/ 65 h 728"/>
                <a:gd name="T26" fmla="*/ 410 w 11514"/>
                <a:gd name="T27" fmla="*/ 61 h 728"/>
                <a:gd name="T28" fmla="*/ 422 w 11514"/>
                <a:gd name="T29" fmla="*/ 40 h 728"/>
                <a:gd name="T30" fmla="*/ 410 w 11514"/>
                <a:gd name="T31" fmla="*/ 45 h 728"/>
                <a:gd name="T32" fmla="*/ 398 w 11514"/>
                <a:gd name="T33" fmla="*/ 57 h 728"/>
                <a:gd name="T34" fmla="*/ 381 w 11514"/>
                <a:gd name="T35" fmla="*/ 55 h 728"/>
                <a:gd name="T36" fmla="*/ 371 w 11514"/>
                <a:gd name="T37" fmla="*/ 41 h 728"/>
                <a:gd name="T38" fmla="*/ 373 w 11514"/>
                <a:gd name="T39" fmla="*/ 21 h 728"/>
                <a:gd name="T40" fmla="*/ 385 w 11514"/>
                <a:gd name="T41" fmla="*/ 9 h 728"/>
                <a:gd name="T42" fmla="*/ 402 w 11514"/>
                <a:gd name="T43" fmla="*/ 11 h 728"/>
                <a:gd name="T44" fmla="*/ 412 w 11514"/>
                <a:gd name="T45" fmla="*/ 26 h 728"/>
                <a:gd name="T46" fmla="*/ 449 w 11514"/>
                <a:gd name="T47" fmla="*/ 65 h 728"/>
                <a:gd name="T48" fmla="*/ 472 w 11514"/>
                <a:gd name="T49" fmla="*/ 65 h 728"/>
                <a:gd name="T50" fmla="*/ 581 w 11514"/>
                <a:gd name="T51" fmla="*/ 1 h 728"/>
                <a:gd name="T52" fmla="*/ 551 w 11514"/>
                <a:gd name="T53" fmla="*/ 14 h 728"/>
                <a:gd name="T54" fmla="*/ 690 w 11514"/>
                <a:gd name="T55" fmla="*/ 65 h 728"/>
                <a:gd name="T56" fmla="*/ 650 w 11514"/>
                <a:gd name="T57" fmla="*/ 65 h 728"/>
                <a:gd name="T58" fmla="*/ 748 w 11514"/>
                <a:gd name="T59" fmla="*/ 1 h 728"/>
                <a:gd name="T60" fmla="*/ 794 w 11514"/>
                <a:gd name="T61" fmla="*/ 65 h 728"/>
                <a:gd name="T62" fmla="*/ 828 w 11514"/>
                <a:gd name="T63" fmla="*/ 41 h 728"/>
                <a:gd name="T64" fmla="*/ 882 w 11514"/>
                <a:gd name="T65" fmla="*/ 1 h 728"/>
                <a:gd name="T66" fmla="*/ 998 w 11514"/>
                <a:gd name="T67" fmla="*/ 30 h 728"/>
                <a:gd name="T68" fmla="*/ 988 w 11514"/>
                <a:gd name="T69" fmla="*/ 8 h 728"/>
                <a:gd name="T70" fmla="*/ 964 w 11514"/>
                <a:gd name="T71" fmla="*/ 0 h 728"/>
                <a:gd name="T72" fmla="*/ 942 w 11514"/>
                <a:gd name="T73" fmla="*/ 12 h 728"/>
                <a:gd name="T74" fmla="*/ 937 w 11514"/>
                <a:gd name="T75" fmla="*/ 37 h 728"/>
                <a:gd name="T76" fmla="*/ 946 w 11514"/>
                <a:gd name="T77" fmla="*/ 59 h 728"/>
                <a:gd name="T78" fmla="*/ 971 w 11514"/>
                <a:gd name="T79" fmla="*/ 66 h 728"/>
                <a:gd name="T80" fmla="*/ 992 w 11514"/>
                <a:gd name="T81" fmla="*/ 54 h 728"/>
                <a:gd name="T82" fmla="*/ 988 w 11514"/>
                <a:gd name="T83" fmla="*/ 33 h 728"/>
                <a:gd name="T84" fmla="*/ 983 w 11514"/>
                <a:gd name="T85" fmla="*/ 51 h 728"/>
                <a:gd name="T86" fmla="*/ 967 w 11514"/>
                <a:gd name="T87" fmla="*/ 58 h 728"/>
                <a:gd name="T88" fmla="*/ 952 w 11514"/>
                <a:gd name="T89" fmla="*/ 51 h 728"/>
                <a:gd name="T90" fmla="*/ 946 w 11514"/>
                <a:gd name="T91" fmla="*/ 33 h 728"/>
                <a:gd name="T92" fmla="*/ 952 w 11514"/>
                <a:gd name="T93" fmla="*/ 16 h 728"/>
                <a:gd name="T94" fmla="*/ 967 w 11514"/>
                <a:gd name="T95" fmla="*/ 8 h 728"/>
                <a:gd name="T96" fmla="*/ 983 w 11514"/>
                <a:gd name="T97" fmla="*/ 16 h 728"/>
                <a:gd name="T98" fmla="*/ 988 w 11514"/>
                <a:gd name="T99" fmla="*/ 33 h 728"/>
                <a:gd name="T100" fmla="*/ 1042 w 11514"/>
                <a:gd name="T101" fmla="*/ 34 h 728"/>
                <a:gd name="T102" fmla="*/ 1021 w 11514"/>
                <a:gd name="T103" fmla="*/ 21 h 728"/>
                <a:gd name="T104" fmla="*/ 1021 w 11514"/>
                <a:gd name="T105" fmla="*/ 12 h 728"/>
                <a:gd name="T106" fmla="*/ 1033 w 11514"/>
                <a:gd name="T107" fmla="*/ 8 h 728"/>
                <a:gd name="T108" fmla="*/ 1029 w 11514"/>
                <a:gd name="T109" fmla="*/ 0 h 728"/>
                <a:gd name="T110" fmla="*/ 1014 w 11514"/>
                <a:gd name="T111" fmla="*/ 7 h 728"/>
                <a:gd name="T112" fmla="*/ 1010 w 11514"/>
                <a:gd name="T113" fmla="*/ 21 h 728"/>
                <a:gd name="T114" fmla="*/ 1025 w 11514"/>
                <a:gd name="T115" fmla="*/ 35 h 728"/>
                <a:gd name="T116" fmla="*/ 1037 w 11514"/>
                <a:gd name="T117" fmla="*/ 46 h 728"/>
                <a:gd name="T118" fmla="*/ 1029 w 11514"/>
                <a:gd name="T119" fmla="*/ 57 h 728"/>
                <a:gd name="T120" fmla="*/ 1012 w 11514"/>
                <a:gd name="T121" fmla="*/ 55 h 728"/>
                <a:gd name="T122" fmla="*/ 1028 w 11514"/>
                <a:gd name="T123" fmla="*/ 66 h 728"/>
                <a:gd name="T124" fmla="*/ 1043 w 11514"/>
                <a:gd name="T125" fmla="*/ 59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  <p:sp>
          <p:nvSpPr>
            <p:cNvPr id="3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29 w 7274"/>
                <a:gd name="T1" fmla="*/ 8 h 713"/>
                <a:gd name="T2" fmla="*/ 71 w 7274"/>
                <a:gd name="T3" fmla="*/ 56 h 713"/>
                <a:gd name="T4" fmla="*/ 160 w 7274"/>
                <a:gd name="T5" fmla="*/ 56 h 713"/>
                <a:gd name="T6" fmla="*/ 155 w 7274"/>
                <a:gd name="T7" fmla="*/ 54 h 713"/>
                <a:gd name="T8" fmla="*/ 149 w 7274"/>
                <a:gd name="T9" fmla="*/ 42 h 713"/>
                <a:gd name="T10" fmla="*/ 145 w 7274"/>
                <a:gd name="T11" fmla="*/ 31 h 713"/>
                <a:gd name="T12" fmla="*/ 152 w 7274"/>
                <a:gd name="T13" fmla="*/ 25 h 713"/>
                <a:gd name="T14" fmla="*/ 155 w 7274"/>
                <a:gd name="T15" fmla="*/ 18 h 713"/>
                <a:gd name="T16" fmla="*/ 154 w 7274"/>
                <a:gd name="T17" fmla="*/ 11 h 713"/>
                <a:gd name="T18" fmla="*/ 150 w 7274"/>
                <a:gd name="T19" fmla="*/ 5 h 713"/>
                <a:gd name="T20" fmla="*/ 143 w 7274"/>
                <a:gd name="T21" fmla="*/ 1 h 713"/>
                <a:gd name="T22" fmla="*/ 114 w 7274"/>
                <a:gd name="T23" fmla="*/ 0 h 713"/>
                <a:gd name="T24" fmla="*/ 133 w 7274"/>
                <a:gd name="T25" fmla="*/ 36 h 713"/>
                <a:gd name="T26" fmla="*/ 137 w 7274"/>
                <a:gd name="T27" fmla="*/ 39 h 713"/>
                <a:gd name="T28" fmla="*/ 147 w 7274"/>
                <a:gd name="T29" fmla="*/ 58 h 713"/>
                <a:gd name="T30" fmla="*/ 153 w 7274"/>
                <a:gd name="T31" fmla="*/ 63 h 713"/>
                <a:gd name="T32" fmla="*/ 145 w 7274"/>
                <a:gd name="T33" fmla="*/ 17 h 713"/>
                <a:gd name="T34" fmla="*/ 143 w 7274"/>
                <a:gd name="T35" fmla="*/ 23 h 713"/>
                <a:gd name="T36" fmla="*/ 137 w 7274"/>
                <a:gd name="T37" fmla="*/ 27 h 713"/>
                <a:gd name="T38" fmla="*/ 135 w 7274"/>
                <a:gd name="T39" fmla="*/ 8 h 713"/>
                <a:gd name="T40" fmla="*/ 142 w 7274"/>
                <a:gd name="T41" fmla="*/ 11 h 713"/>
                <a:gd name="T42" fmla="*/ 145 w 7274"/>
                <a:gd name="T43" fmla="*/ 15 h 713"/>
                <a:gd name="T44" fmla="*/ 165 w 7274"/>
                <a:gd name="T45" fmla="*/ 0 h 713"/>
                <a:gd name="T46" fmla="*/ 273 w 7274"/>
                <a:gd name="T47" fmla="*/ 64 h 713"/>
                <a:gd name="T48" fmla="*/ 273 w 7274"/>
                <a:gd name="T49" fmla="*/ 8 h 713"/>
                <a:gd name="T50" fmla="*/ 316 w 7274"/>
                <a:gd name="T51" fmla="*/ 64 h 713"/>
                <a:gd name="T52" fmla="*/ 403 w 7274"/>
                <a:gd name="T53" fmla="*/ 24 h 713"/>
                <a:gd name="T54" fmla="*/ 398 w 7274"/>
                <a:gd name="T55" fmla="*/ 13 h 713"/>
                <a:gd name="T56" fmla="*/ 391 w 7274"/>
                <a:gd name="T57" fmla="*/ 5 h 713"/>
                <a:gd name="T58" fmla="*/ 380 w 7274"/>
                <a:gd name="T59" fmla="*/ 1 h 713"/>
                <a:gd name="T60" fmla="*/ 375 w 7274"/>
                <a:gd name="T61" fmla="*/ 64 h 713"/>
                <a:gd name="T62" fmla="*/ 387 w 7274"/>
                <a:gd name="T63" fmla="*/ 61 h 713"/>
                <a:gd name="T64" fmla="*/ 396 w 7274"/>
                <a:gd name="T65" fmla="*/ 53 h 713"/>
                <a:gd name="T66" fmla="*/ 402 w 7274"/>
                <a:gd name="T67" fmla="*/ 44 h 713"/>
                <a:gd name="T68" fmla="*/ 404 w 7274"/>
                <a:gd name="T69" fmla="*/ 32 h 713"/>
                <a:gd name="T70" fmla="*/ 393 w 7274"/>
                <a:gd name="T71" fmla="*/ 40 h 713"/>
                <a:gd name="T72" fmla="*/ 389 w 7274"/>
                <a:gd name="T73" fmla="*/ 48 h 713"/>
                <a:gd name="T74" fmla="*/ 383 w 7274"/>
                <a:gd name="T75" fmla="*/ 54 h 713"/>
                <a:gd name="T76" fmla="*/ 374 w 7274"/>
                <a:gd name="T77" fmla="*/ 56 h 713"/>
                <a:gd name="T78" fmla="*/ 378 w 7274"/>
                <a:gd name="T79" fmla="*/ 9 h 713"/>
                <a:gd name="T80" fmla="*/ 385 w 7274"/>
                <a:gd name="T81" fmla="*/ 12 h 713"/>
                <a:gd name="T82" fmla="*/ 391 w 7274"/>
                <a:gd name="T83" fmla="*/ 18 h 713"/>
                <a:gd name="T84" fmla="*/ 394 w 7274"/>
                <a:gd name="T85" fmla="*/ 26 h 713"/>
                <a:gd name="T86" fmla="*/ 418 w 7274"/>
                <a:gd name="T87" fmla="*/ 0 h 713"/>
                <a:gd name="T88" fmla="*/ 427 w 7274"/>
                <a:gd name="T89" fmla="*/ 27 h 713"/>
                <a:gd name="T90" fmla="*/ 484 w 7274"/>
                <a:gd name="T91" fmla="*/ 0 h 713"/>
                <a:gd name="T92" fmla="*/ 586 w 7274"/>
                <a:gd name="T93" fmla="*/ 46 h 713"/>
                <a:gd name="T94" fmla="*/ 576 w 7274"/>
                <a:gd name="T95" fmla="*/ 50 h 713"/>
                <a:gd name="T96" fmla="*/ 572 w 7274"/>
                <a:gd name="T97" fmla="*/ 55 h 713"/>
                <a:gd name="T98" fmla="*/ 564 w 7274"/>
                <a:gd name="T99" fmla="*/ 57 h 713"/>
                <a:gd name="T100" fmla="*/ 562 w 7274"/>
                <a:gd name="T101" fmla="*/ 64 h 713"/>
                <a:gd name="T102" fmla="*/ 571 w 7274"/>
                <a:gd name="T103" fmla="*/ 65 h 713"/>
                <a:gd name="T104" fmla="*/ 578 w 7274"/>
                <a:gd name="T105" fmla="*/ 62 h 713"/>
                <a:gd name="T106" fmla="*/ 583 w 7274"/>
                <a:gd name="T107" fmla="*/ 58 h 713"/>
                <a:gd name="T108" fmla="*/ 586 w 7274"/>
                <a:gd name="T109" fmla="*/ 50 h 713"/>
                <a:gd name="T110" fmla="*/ 597 w 7274"/>
                <a:gd name="T111" fmla="*/ 64 h 713"/>
                <a:gd name="T112" fmla="*/ 629 w 7274"/>
                <a:gd name="T113" fmla="*/ 9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</p:grpSp>
      <p:pic>
        <p:nvPicPr>
          <p:cNvPr id="1033" name="Picture 11" descr="SHORT_THL_LOGO_WEB_186x80px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9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rgbClr val="303030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A1B3-F69C-468D-9268-4A2E744A1637}" type="datetime1">
              <a:rPr lang="fi-FI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07.06.2018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AE698A5-6BD9-429E-ABB3-04CD056722F7}" type="slidenum">
              <a:rPr lang="fi-FI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3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65 h 728"/>
                <a:gd name="T2" fmla="*/ 90 w 11514"/>
                <a:gd name="T3" fmla="*/ 30 h 728"/>
                <a:gd name="T4" fmla="*/ 185 w 11514"/>
                <a:gd name="T5" fmla="*/ 1 h 728"/>
                <a:gd name="T6" fmla="*/ 210 w 11514"/>
                <a:gd name="T7" fmla="*/ 65 h 728"/>
                <a:gd name="T8" fmla="*/ 273 w 11514"/>
                <a:gd name="T9" fmla="*/ 52 h 728"/>
                <a:gd name="T10" fmla="*/ 270 w 11514"/>
                <a:gd name="T11" fmla="*/ 65 h 728"/>
                <a:gd name="T12" fmla="*/ 330 w 11514"/>
                <a:gd name="T13" fmla="*/ 65 h 728"/>
                <a:gd name="T14" fmla="*/ 418 w 11514"/>
                <a:gd name="T15" fmla="*/ 15 h 728"/>
                <a:gd name="T16" fmla="*/ 398 w 11514"/>
                <a:gd name="T17" fmla="*/ 1 h 728"/>
                <a:gd name="T18" fmla="*/ 373 w 11514"/>
                <a:gd name="T19" fmla="*/ 6 h 728"/>
                <a:gd name="T20" fmla="*/ 362 w 11514"/>
                <a:gd name="T21" fmla="*/ 26 h 728"/>
                <a:gd name="T22" fmla="*/ 365 w 11514"/>
                <a:gd name="T23" fmla="*/ 51 h 728"/>
                <a:gd name="T24" fmla="*/ 385 w 11514"/>
                <a:gd name="T25" fmla="*/ 65 h 728"/>
                <a:gd name="T26" fmla="*/ 410 w 11514"/>
                <a:gd name="T27" fmla="*/ 61 h 728"/>
                <a:gd name="T28" fmla="*/ 422 w 11514"/>
                <a:gd name="T29" fmla="*/ 40 h 728"/>
                <a:gd name="T30" fmla="*/ 410 w 11514"/>
                <a:gd name="T31" fmla="*/ 45 h 728"/>
                <a:gd name="T32" fmla="*/ 398 w 11514"/>
                <a:gd name="T33" fmla="*/ 57 h 728"/>
                <a:gd name="T34" fmla="*/ 381 w 11514"/>
                <a:gd name="T35" fmla="*/ 55 h 728"/>
                <a:gd name="T36" fmla="*/ 371 w 11514"/>
                <a:gd name="T37" fmla="*/ 41 h 728"/>
                <a:gd name="T38" fmla="*/ 373 w 11514"/>
                <a:gd name="T39" fmla="*/ 21 h 728"/>
                <a:gd name="T40" fmla="*/ 385 w 11514"/>
                <a:gd name="T41" fmla="*/ 9 h 728"/>
                <a:gd name="T42" fmla="*/ 402 w 11514"/>
                <a:gd name="T43" fmla="*/ 11 h 728"/>
                <a:gd name="T44" fmla="*/ 412 w 11514"/>
                <a:gd name="T45" fmla="*/ 26 h 728"/>
                <a:gd name="T46" fmla="*/ 449 w 11514"/>
                <a:gd name="T47" fmla="*/ 65 h 728"/>
                <a:gd name="T48" fmla="*/ 472 w 11514"/>
                <a:gd name="T49" fmla="*/ 65 h 728"/>
                <a:gd name="T50" fmla="*/ 581 w 11514"/>
                <a:gd name="T51" fmla="*/ 1 h 728"/>
                <a:gd name="T52" fmla="*/ 551 w 11514"/>
                <a:gd name="T53" fmla="*/ 14 h 728"/>
                <a:gd name="T54" fmla="*/ 690 w 11514"/>
                <a:gd name="T55" fmla="*/ 65 h 728"/>
                <a:gd name="T56" fmla="*/ 650 w 11514"/>
                <a:gd name="T57" fmla="*/ 65 h 728"/>
                <a:gd name="T58" fmla="*/ 748 w 11514"/>
                <a:gd name="T59" fmla="*/ 1 h 728"/>
                <a:gd name="T60" fmla="*/ 794 w 11514"/>
                <a:gd name="T61" fmla="*/ 65 h 728"/>
                <a:gd name="T62" fmla="*/ 828 w 11514"/>
                <a:gd name="T63" fmla="*/ 41 h 728"/>
                <a:gd name="T64" fmla="*/ 882 w 11514"/>
                <a:gd name="T65" fmla="*/ 1 h 728"/>
                <a:gd name="T66" fmla="*/ 998 w 11514"/>
                <a:gd name="T67" fmla="*/ 30 h 728"/>
                <a:gd name="T68" fmla="*/ 988 w 11514"/>
                <a:gd name="T69" fmla="*/ 8 h 728"/>
                <a:gd name="T70" fmla="*/ 964 w 11514"/>
                <a:gd name="T71" fmla="*/ 0 h 728"/>
                <a:gd name="T72" fmla="*/ 942 w 11514"/>
                <a:gd name="T73" fmla="*/ 12 h 728"/>
                <a:gd name="T74" fmla="*/ 937 w 11514"/>
                <a:gd name="T75" fmla="*/ 37 h 728"/>
                <a:gd name="T76" fmla="*/ 946 w 11514"/>
                <a:gd name="T77" fmla="*/ 59 h 728"/>
                <a:gd name="T78" fmla="*/ 971 w 11514"/>
                <a:gd name="T79" fmla="*/ 66 h 728"/>
                <a:gd name="T80" fmla="*/ 992 w 11514"/>
                <a:gd name="T81" fmla="*/ 54 h 728"/>
                <a:gd name="T82" fmla="*/ 988 w 11514"/>
                <a:gd name="T83" fmla="*/ 33 h 728"/>
                <a:gd name="T84" fmla="*/ 983 w 11514"/>
                <a:gd name="T85" fmla="*/ 51 h 728"/>
                <a:gd name="T86" fmla="*/ 967 w 11514"/>
                <a:gd name="T87" fmla="*/ 58 h 728"/>
                <a:gd name="T88" fmla="*/ 952 w 11514"/>
                <a:gd name="T89" fmla="*/ 51 h 728"/>
                <a:gd name="T90" fmla="*/ 946 w 11514"/>
                <a:gd name="T91" fmla="*/ 33 h 728"/>
                <a:gd name="T92" fmla="*/ 952 w 11514"/>
                <a:gd name="T93" fmla="*/ 16 h 728"/>
                <a:gd name="T94" fmla="*/ 967 w 11514"/>
                <a:gd name="T95" fmla="*/ 8 h 728"/>
                <a:gd name="T96" fmla="*/ 983 w 11514"/>
                <a:gd name="T97" fmla="*/ 16 h 728"/>
                <a:gd name="T98" fmla="*/ 988 w 11514"/>
                <a:gd name="T99" fmla="*/ 33 h 728"/>
                <a:gd name="T100" fmla="*/ 1042 w 11514"/>
                <a:gd name="T101" fmla="*/ 34 h 728"/>
                <a:gd name="T102" fmla="*/ 1021 w 11514"/>
                <a:gd name="T103" fmla="*/ 21 h 728"/>
                <a:gd name="T104" fmla="*/ 1021 w 11514"/>
                <a:gd name="T105" fmla="*/ 12 h 728"/>
                <a:gd name="T106" fmla="*/ 1033 w 11514"/>
                <a:gd name="T107" fmla="*/ 8 h 728"/>
                <a:gd name="T108" fmla="*/ 1029 w 11514"/>
                <a:gd name="T109" fmla="*/ 0 h 728"/>
                <a:gd name="T110" fmla="*/ 1014 w 11514"/>
                <a:gd name="T111" fmla="*/ 7 h 728"/>
                <a:gd name="T112" fmla="*/ 1010 w 11514"/>
                <a:gd name="T113" fmla="*/ 21 h 728"/>
                <a:gd name="T114" fmla="*/ 1025 w 11514"/>
                <a:gd name="T115" fmla="*/ 35 h 728"/>
                <a:gd name="T116" fmla="*/ 1037 w 11514"/>
                <a:gd name="T117" fmla="*/ 46 h 728"/>
                <a:gd name="T118" fmla="*/ 1029 w 11514"/>
                <a:gd name="T119" fmla="*/ 57 h 728"/>
                <a:gd name="T120" fmla="*/ 1012 w 11514"/>
                <a:gd name="T121" fmla="*/ 55 h 728"/>
                <a:gd name="T122" fmla="*/ 1028 w 11514"/>
                <a:gd name="T123" fmla="*/ 66 h 728"/>
                <a:gd name="T124" fmla="*/ 1043 w 11514"/>
                <a:gd name="T125" fmla="*/ 59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  <p:sp>
          <p:nvSpPr>
            <p:cNvPr id="3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29 w 7274"/>
                <a:gd name="T1" fmla="*/ 8 h 713"/>
                <a:gd name="T2" fmla="*/ 71 w 7274"/>
                <a:gd name="T3" fmla="*/ 56 h 713"/>
                <a:gd name="T4" fmla="*/ 160 w 7274"/>
                <a:gd name="T5" fmla="*/ 56 h 713"/>
                <a:gd name="T6" fmla="*/ 155 w 7274"/>
                <a:gd name="T7" fmla="*/ 54 h 713"/>
                <a:gd name="T8" fmla="*/ 149 w 7274"/>
                <a:gd name="T9" fmla="*/ 42 h 713"/>
                <a:gd name="T10" fmla="*/ 145 w 7274"/>
                <a:gd name="T11" fmla="*/ 31 h 713"/>
                <a:gd name="T12" fmla="*/ 152 w 7274"/>
                <a:gd name="T13" fmla="*/ 25 h 713"/>
                <a:gd name="T14" fmla="*/ 155 w 7274"/>
                <a:gd name="T15" fmla="*/ 18 h 713"/>
                <a:gd name="T16" fmla="*/ 154 w 7274"/>
                <a:gd name="T17" fmla="*/ 11 h 713"/>
                <a:gd name="T18" fmla="*/ 150 w 7274"/>
                <a:gd name="T19" fmla="*/ 5 h 713"/>
                <a:gd name="T20" fmla="*/ 143 w 7274"/>
                <a:gd name="T21" fmla="*/ 1 h 713"/>
                <a:gd name="T22" fmla="*/ 114 w 7274"/>
                <a:gd name="T23" fmla="*/ 0 h 713"/>
                <a:gd name="T24" fmla="*/ 133 w 7274"/>
                <a:gd name="T25" fmla="*/ 36 h 713"/>
                <a:gd name="T26" fmla="*/ 137 w 7274"/>
                <a:gd name="T27" fmla="*/ 39 h 713"/>
                <a:gd name="T28" fmla="*/ 147 w 7274"/>
                <a:gd name="T29" fmla="*/ 58 h 713"/>
                <a:gd name="T30" fmla="*/ 153 w 7274"/>
                <a:gd name="T31" fmla="*/ 63 h 713"/>
                <a:gd name="T32" fmla="*/ 145 w 7274"/>
                <a:gd name="T33" fmla="*/ 17 h 713"/>
                <a:gd name="T34" fmla="*/ 143 w 7274"/>
                <a:gd name="T35" fmla="*/ 23 h 713"/>
                <a:gd name="T36" fmla="*/ 137 w 7274"/>
                <a:gd name="T37" fmla="*/ 27 h 713"/>
                <a:gd name="T38" fmla="*/ 135 w 7274"/>
                <a:gd name="T39" fmla="*/ 8 h 713"/>
                <a:gd name="T40" fmla="*/ 142 w 7274"/>
                <a:gd name="T41" fmla="*/ 11 h 713"/>
                <a:gd name="T42" fmla="*/ 145 w 7274"/>
                <a:gd name="T43" fmla="*/ 15 h 713"/>
                <a:gd name="T44" fmla="*/ 165 w 7274"/>
                <a:gd name="T45" fmla="*/ 0 h 713"/>
                <a:gd name="T46" fmla="*/ 273 w 7274"/>
                <a:gd name="T47" fmla="*/ 64 h 713"/>
                <a:gd name="T48" fmla="*/ 273 w 7274"/>
                <a:gd name="T49" fmla="*/ 8 h 713"/>
                <a:gd name="T50" fmla="*/ 316 w 7274"/>
                <a:gd name="T51" fmla="*/ 64 h 713"/>
                <a:gd name="T52" fmla="*/ 403 w 7274"/>
                <a:gd name="T53" fmla="*/ 24 h 713"/>
                <a:gd name="T54" fmla="*/ 398 w 7274"/>
                <a:gd name="T55" fmla="*/ 13 h 713"/>
                <a:gd name="T56" fmla="*/ 391 w 7274"/>
                <a:gd name="T57" fmla="*/ 5 h 713"/>
                <a:gd name="T58" fmla="*/ 380 w 7274"/>
                <a:gd name="T59" fmla="*/ 1 h 713"/>
                <a:gd name="T60" fmla="*/ 375 w 7274"/>
                <a:gd name="T61" fmla="*/ 64 h 713"/>
                <a:gd name="T62" fmla="*/ 387 w 7274"/>
                <a:gd name="T63" fmla="*/ 61 h 713"/>
                <a:gd name="T64" fmla="*/ 396 w 7274"/>
                <a:gd name="T65" fmla="*/ 53 h 713"/>
                <a:gd name="T66" fmla="*/ 402 w 7274"/>
                <a:gd name="T67" fmla="*/ 44 h 713"/>
                <a:gd name="T68" fmla="*/ 404 w 7274"/>
                <a:gd name="T69" fmla="*/ 32 h 713"/>
                <a:gd name="T70" fmla="*/ 393 w 7274"/>
                <a:gd name="T71" fmla="*/ 40 h 713"/>
                <a:gd name="T72" fmla="*/ 389 w 7274"/>
                <a:gd name="T73" fmla="*/ 48 h 713"/>
                <a:gd name="T74" fmla="*/ 383 w 7274"/>
                <a:gd name="T75" fmla="*/ 54 h 713"/>
                <a:gd name="T76" fmla="*/ 374 w 7274"/>
                <a:gd name="T77" fmla="*/ 56 h 713"/>
                <a:gd name="T78" fmla="*/ 378 w 7274"/>
                <a:gd name="T79" fmla="*/ 9 h 713"/>
                <a:gd name="T80" fmla="*/ 385 w 7274"/>
                <a:gd name="T81" fmla="*/ 12 h 713"/>
                <a:gd name="T82" fmla="*/ 391 w 7274"/>
                <a:gd name="T83" fmla="*/ 18 h 713"/>
                <a:gd name="T84" fmla="*/ 394 w 7274"/>
                <a:gd name="T85" fmla="*/ 26 h 713"/>
                <a:gd name="T86" fmla="*/ 418 w 7274"/>
                <a:gd name="T87" fmla="*/ 0 h 713"/>
                <a:gd name="T88" fmla="*/ 427 w 7274"/>
                <a:gd name="T89" fmla="*/ 27 h 713"/>
                <a:gd name="T90" fmla="*/ 484 w 7274"/>
                <a:gd name="T91" fmla="*/ 0 h 713"/>
                <a:gd name="T92" fmla="*/ 586 w 7274"/>
                <a:gd name="T93" fmla="*/ 46 h 713"/>
                <a:gd name="T94" fmla="*/ 576 w 7274"/>
                <a:gd name="T95" fmla="*/ 50 h 713"/>
                <a:gd name="T96" fmla="*/ 572 w 7274"/>
                <a:gd name="T97" fmla="*/ 55 h 713"/>
                <a:gd name="T98" fmla="*/ 564 w 7274"/>
                <a:gd name="T99" fmla="*/ 57 h 713"/>
                <a:gd name="T100" fmla="*/ 562 w 7274"/>
                <a:gd name="T101" fmla="*/ 64 h 713"/>
                <a:gd name="T102" fmla="*/ 571 w 7274"/>
                <a:gd name="T103" fmla="*/ 65 h 713"/>
                <a:gd name="T104" fmla="*/ 578 w 7274"/>
                <a:gd name="T105" fmla="*/ 62 h 713"/>
                <a:gd name="T106" fmla="*/ 583 w 7274"/>
                <a:gd name="T107" fmla="*/ 58 h 713"/>
                <a:gd name="T108" fmla="*/ 586 w 7274"/>
                <a:gd name="T109" fmla="*/ 50 h 713"/>
                <a:gd name="T110" fmla="*/ 597 w 7274"/>
                <a:gd name="T111" fmla="*/ 64 h 713"/>
                <a:gd name="T112" fmla="*/ 629 w 7274"/>
                <a:gd name="T113" fmla="*/ 9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</p:grpSp>
      <p:pic>
        <p:nvPicPr>
          <p:cNvPr id="1033" name="Picture 11" descr="SHORT_THL_LOGO_WEB_186x80px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85800" y="1629978"/>
            <a:ext cx="7772400" cy="1470025"/>
          </a:xfrm>
        </p:spPr>
        <p:txBody>
          <a:bodyPr/>
          <a:lstStyle/>
          <a:p>
            <a:r>
              <a:rPr lang="fi-FI" b="1" dirty="0"/>
              <a:t>Diskussion om alkohol</a:t>
            </a:r>
            <a:endParaRPr lang="sv-FI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32" y="3100003"/>
            <a:ext cx="6159643" cy="26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1624632" y="5736495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/>
              <a:t>Bild: Tussitaikurit</a:t>
            </a:r>
            <a:endParaRPr lang="sv-FI" sz="1100" dirty="0"/>
          </a:p>
        </p:txBody>
      </p:sp>
    </p:spTree>
    <p:extLst>
      <p:ext uri="{BB962C8B-B14F-4D97-AF65-F5344CB8AC3E}">
        <p14:creationId xmlns:p14="http://schemas.microsoft.com/office/powerpoint/2010/main" val="229796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t="1864" r="42429" b="48100"/>
          <a:stretch/>
        </p:blipFill>
        <p:spPr>
          <a:xfrm>
            <a:off x="6877665" y="2652959"/>
            <a:ext cx="1809135" cy="34314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Alkohol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7119257" cy="4525963"/>
          </a:xfrm>
        </p:spPr>
        <p:txBody>
          <a:bodyPr/>
          <a:lstStyle/>
          <a:p>
            <a:r>
              <a:rPr dirty="0"/>
              <a:t>Fundera på följande frågor med ditt par:</a:t>
            </a:r>
          </a:p>
          <a:p>
            <a:pPr lvl="1"/>
            <a:r>
              <a:rPr dirty="0"/>
              <a:t>Av vilka råvaror kan alkohol framställas?</a:t>
            </a:r>
          </a:p>
          <a:p>
            <a:pPr lvl="1"/>
            <a:r>
              <a:rPr dirty="0"/>
              <a:t>Får vem som helst tillverka alkohol?</a:t>
            </a:r>
          </a:p>
          <a:p>
            <a:pPr lvl="1"/>
            <a:r>
              <a:rPr dirty="0"/>
              <a:t>Varför använder folk alkohol? </a:t>
            </a:r>
          </a:p>
          <a:p>
            <a:pPr lvl="1"/>
            <a:r>
              <a:rPr dirty="0" err="1"/>
              <a:t>Hur</a:t>
            </a:r>
            <a:r>
              <a:rPr dirty="0"/>
              <a:t> </a:t>
            </a:r>
            <a:r>
              <a:rPr lang="fi-FI" dirty="0" err="1"/>
              <a:t>påverkas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av </a:t>
            </a:r>
            <a:r>
              <a:rPr lang="fi-FI" dirty="0" err="1"/>
              <a:t>alkohol</a:t>
            </a:r>
            <a:r>
              <a:rPr dirty="0"/>
              <a:t>? Vilka </a:t>
            </a:r>
            <a:r>
              <a:rPr dirty="0" err="1"/>
              <a:t>faktorer</a:t>
            </a:r>
            <a:r>
              <a:rPr dirty="0"/>
              <a:t> </a:t>
            </a:r>
            <a:r>
              <a:rPr lang="fi-FI" dirty="0" err="1"/>
              <a:t>spelar</a:t>
            </a:r>
            <a:r>
              <a:rPr lang="fi-FI" dirty="0"/>
              <a:t> in i </a:t>
            </a:r>
            <a:r>
              <a:rPr lang="fi-FI" dirty="0" err="1"/>
              <a:t>hur</a:t>
            </a:r>
            <a:r>
              <a:rPr lang="fi-FI" dirty="0"/>
              <a:t> </a:t>
            </a:r>
            <a:r>
              <a:rPr lang="fi-FI" dirty="0" err="1"/>
              <a:t>starkt</a:t>
            </a:r>
            <a:r>
              <a:rPr lang="fi-FI" dirty="0"/>
              <a:t> </a:t>
            </a:r>
            <a:r>
              <a:rPr lang="fi-FI" dirty="0" err="1"/>
              <a:t>alkoholen</a:t>
            </a:r>
            <a:r>
              <a:rPr lang="fi-FI" dirty="0"/>
              <a:t> </a:t>
            </a:r>
            <a:r>
              <a:rPr lang="fi-FI" dirty="0" err="1"/>
              <a:t>påverkar</a:t>
            </a:r>
            <a:r>
              <a:rPr dirty="0"/>
              <a:t>? </a:t>
            </a:r>
          </a:p>
          <a:p>
            <a:pPr marL="457200" lvl="1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6692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54" y="4218037"/>
            <a:ext cx="2977246" cy="167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Hur vanligt är det att använda alkohol bland unga?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Varför använder/provar unga på alkohol? Har unga andra orsaker till alkoholanvändningen än vuxna?                                Motivera.</a:t>
            </a:r>
          </a:p>
          <a:p>
            <a:r>
              <a:rPr dirty="0"/>
              <a:t>Vad </a:t>
            </a:r>
            <a:r>
              <a:rPr dirty="0" err="1"/>
              <a:t>påverkar</a:t>
            </a:r>
            <a:r>
              <a:rPr dirty="0"/>
              <a:t> </a:t>
            </a:r>
            <a:r>
              <a:rPr dirty="0" err="1"/>
              <a:t>mest</a:t>
            </a:r>
            <a:r>
              <a:rPr dirty="0"/>
              <a:t> </a:t>
            </a:r>
            <a:r>
              <a:rPr dirty="0" err="1"/>
              <a:t>ditt</a:t>
            </a:r>
            <a:r>
              <a:rPr dirty="0"/>
              <a:t> </a:t>
            </a:r>
            <a:r>
              <a:rPr dirty="0" err="1"/>
              <a:t>förhållningssätt</a:t>
            </a:r>
            <a:r>
              <a:rPr dirty="0"/>
              <a:t> till alkohol? Hur </a:t>
            </a:r>
            <a:r>
              <a:rPr dirty="0" err="1"/>
              <a:t>mycket</a:t>
            </a:r>
            <a:r>
              <a:rPr dirty="0"/>
              <a:t> </a:t>
            </a:r>
            <a:r>
              <a:rPr lang="fi-FI" dirty="0" err="1"/>
              <a:t>påverkar</a:t>
            </a:r>
            <a:r>
              <a:rPr lang="fi-FI" dirty="0"/>
              <a:t> </a:t>
            </a:r>
            <a:r>
              <a:rPr lang="fi-FI" dirty="0" err="1"/>
              <a:t>förebilder</a:t>
            </a:r>
            <a:r>
              <a:rPr lang="fi-FI" dirty="0"/>
              <a:t>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dirty="0" err="1"/>
              <a:t>förhållningssätt</a:t>
            </a:r>
            <a:r>
              <a:rPr dirty="0"/>
              <a:t>?</a:t>
            </a:r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361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9984" y="654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3600" b="1" dirty="0"/>
              <a:t>Unga som inte använder alkohol </a:t>
            </a:r>
            <a:endParaRPr lang="sv-FI" sz="3600" b="1" dirty="0"/>
          </a:p>
        </p:txBody>
      </p:sp>
      <p:sp>
        <p:nvSpPr>
          <p:cNvPr id="5" name="Tekstiruutu 6"/>
          <p:cNvSpPr txBox="1">
            <a:spLocks noChangeArrowheads="1"/>
          </p:cNvSpPr>
          <p:nvPr/>
        </p:nvSpPr>
        <p:spPr bwMode="auto">
          <a:xfrm>
            <a:off x="631631" y="6256948"/>
            <a:ext cx="632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27" tIns="49314" rIns="98627" bIns="49314">
            <a:spAutoFit/>
          </a:bodyPr>
          <a:lstStyle>
            <a:lvl1pPr defTabSz="985838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defTabSz="985838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defTabSz="985838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defTabSz="985838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defTabSz="985838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1425" indent="-225425" defTabSz="9858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68625" indent="-225425" defTabSz="9858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5825" indent="-225425" defTabSz="9858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3025" indent="-225425" defTabSz="9858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dirty="0"/>
              <a:t> </a:t>
            </a:r>
            <a:r>
              <a:rPr lang="fi-FI" altLang="fi-FI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Elever i grundskolans åk 8 och 9</a:t>
            </a:r>
            <a:endParaRPr lang="sv-FI" altLang="fi-FI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1" descr="C:\Users\SjoblSof\Pictures\thl-logo-s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7" y="5410295"/>
            <a:ext cx="3228480" cy="6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E0BE95B-1A1E-441D-8320-622433A1D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9529"/>
            <a:ext cx="9144000" cy="47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0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600">
                <a:solidFill>
                  <a:srgbClr val="7BC143"/>
                </a:solidFill>
              </a:rPr>
              <a:t>Andelen 14–20-åriga flickor som dricker i berusningssyfte* månatligen, 2000–2015</a:t>
            </a:r>
            <a:endParaRPr lang="sv-FI" altLang="fi-FI" sz="260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135896-443F-4544-B6F1-7517F77824BF}" type="datetime1">
              <a:rPr lang="fi-FI" smtClean="0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9CE0B-9359-43EB-9A3F-993810797269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15366" name="Tekstiruutu 6"/>
          <p:cNvSpPr txBox="1">
            <a:spLocks noChangeArrowheads="1"/>
          </p:cNvSpPr>
          <p:nvPr/>
        </p:nvSpPr>
        <p:spPr bwMode="auto">
          <a:xfrm>
            <a:off x="1436688" y="5516563"/>
            <a:ext cx="464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900" dirty="0">
                <a:solidFill>
                  <a:srgbClr val="303030"/>
                </a:solidFill>
              </a:rPr>
              <a:t>* </a:t>
            </a:r>
            <a:r>
              <a:rPr lang="fi-FI" altLang="fi-FI" sz="900" dirty="0" err="1">
                <a:solidFill>
                  <a:srgbClr val="303030"/>
                </a:solidFill>
              </a:rPr>
              <a:t>Informant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som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dricker</a:t>
            </a:r>
            <a:r>
              <a:rPr lang="fi-FI" altLang="fi-FI" sz="900" dirty="0">
                <a:solidFill>
                  <a:srgbClr val="303030"/>
                </a:solidFill>
              </a:rPr>
              <a:t> i </a:t>
            </a:r>
            <a:r>
              <a:rPr lang="fi-FI" altLang="fi-FI" sz="900" dirty="0" err="1">
                <a:solidFill>
                  <a:srgbClr val="303030"/>
                </a:solidFill>
              </a:rPr>
              <a:t>berusningssyfte</a:t>
            </a:r>
            <a:r>
              <a:rPr lang="fi-FI" altLang="fi-FI" sz="900" dirty="0">
                <a:solidFill>
                  <a:srgbClr val="303030"/>
                </a:solidFill>
              </a:rPr>
              <a:t> 1–2 </a:t>
            </a:r>
            <a:r>
              <a:rPr lang="fi-FI" altLang="fi-FI" sz="900" dirty="0" err="1">
                <a:solidFill>
                  <a:srgbClr val="303030"/>
                </a:solidFill>
              </a:rPr>
              <a:t>gånger</a:t>
            </a:r>
            <a:r>
              <a:rPr lang="fi-FI" altLang="fi-FI" sz="900" dirty="0">
                <a:solidFill>
                  <a:srgbClr val="303030"/>
                </a:solidFill>
              </a:rPr>
              <a:t> i </a:t>
            </a:r>
            <a:r>
              <a:rPr lang="fi-FI" altLang="fi-FI" sz="900" dirty="0" err="1">
                <a:solidFill>
                  <a:srgbClr val="303030"/>
                </a:solidFill>
              </a:rPr>
              <a:t>månaden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eller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oftare</a:t>
            </a:r>
            <a:r>
              <a:rPr lang="fi-FI" altLang="fi-FI" sz="900" dirty="0">
                <a:solidFill>
                  <a:srgbClr val="303030"/>
                </a:solidFill>
              </a:rPr>
              <a:t>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altLang="fi-FI" sz="900" dirty="0">
              <a:solidFill>
                <a:srgbClr val="303030"/>
              </a:solidFill>
            </a:endParaRPr>
          </a:p>
        </p:txBody>
      </p:sp>
      <p:sp>
        <p:nvSpPr>
          <p:cNvPr id="15367" name="Tekstiruutu 7"/>
          <p:cNvSpPr txBox="1">
            <a:spLocks noChangeArrowheads="1"/>
          </p:cNvSpPr>
          <p:nvPr/>
        </p:nvSpPr>
        <p:spPr bwMode="auto">
          <a:xfrm>
            <a:off x="1512888" y="5949950"/>
            <a:ext cx="309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900" dirty="0" err="1">
                <a:solidFill>
                  <a:srgbClr val="303030"/>
                </a:solidFill>
              </a:rPr>
              <a:t>Källa</a:t>
            </a:r>
            <a:r>
              <a:rPr lang="fi-FI" altLang="fi-FI" sz="900" dirty="0">
                <a:solidFill>
                  <a:srgbClr val="303030"/>
                </a:solidFill>
              </a:rPr>
              <a:t>: </a:t>
            </a:r>
            <a:r>
              <a:rPr lang="fi-FI" altLang="fi-FI" sz="900" dirty="0" err="1">
                <a:solidFill>
                  <a:srgbClr val="303030"/>
                </a:solidFill>
              </a:rPr>
              <a:t>Enkäten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Hälsa</a:t>
            </a:r>
            <a:r>
              <a:rPr lang="fi-FI" altLang="fi-FI" sz="900" dirty="0">
                <a:solidFill>
                  <a:srgbClr val="303030"/>
                </a:solidFill>
              </a:rPr>
              <a:t> i </a:t>
            </a:r>
            <a:r>
              <a:rPr lang="fi-FI" altLang="fi-FI" sz="900" dirty="0" err="1">
                <a:solidFill>
                  <a:srgbClr val="303030"/>
                </a:solidFill>
              </a:rPr>
              <a:t>skolan</a:t>
            </a:r>
            <a:r>
              <a:rPr lang="fi-FI" altLang="fi-FI" sz="900" dirty="0">
                <a:solidFill>
                  <a:srgbClr val="303030"/>
                </a:solidFill>
              </a:rPr>
              <a:t>. THL.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altLang="fi-FI" sz="900" dirty="0">
              <a:solidFill>
                <a:srgbClr val="303030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06" y="1452461"/>
            <a:ext cx="6299358" cy="406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0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600">
                <a:solidFill>
                  <a:srgbClr val="7BC143"/>
                </a:solidFill>
              </a:rPr>
              <a:t>Andelen 14–20-åriga pojkar som dricker i berusningssyfte* månatligen, 2000–2015</a:t>
            </a:r>
            <a:endParaRPr lang="sv-FI" altLang="fi-FI" sz="260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135896-443F-4544-B6F1-7517F77824BF}" type="datetime1">
              <a:rPr lang="fi-FI" smtClean="0">
                <a:solidFill>
                  <a:srgbClr val="FFFFFF"/>
                </a:solidFill>
              </a:rPr>
              <a:pPr>
                <a:defRPr/>
              </a:pPr>
              <a:t>07.06.2018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CCF67-BB3D-45D2-B72F-F3B939519AAD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14342" name="Tekstiruutu 4"/>
          <p:cNvSpPr txBox="1">
            <a:spLocks noChangeArrowheads="1"/>
          </p:cNvSpPr>
          <p:nvPr/>
        </p:nvSpPr>
        <p:spPr bwMode="auto">
          <a:xfrm>
            <a:off x="1522413" y="5541963"/>
            <a:ext cx="4418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900" dirty="0">
                <a:solidFill>
                  <a:srgbClr val="303030"/>
                </a:solidFill>
              </a:rPr>
              <a:t>* </a:t>
            </a:r>
            <a:r>
              <a:rPr lang="fi-FI" altLang="fi-FI" sz="900" dirty="0" err="1">
                <a:solidFill>
                  <a:srgbClr val="303030"/>
                </a:solidFill>
              </a:rPr>
              <a:t>Informant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som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dricker</a:t>
            </a:r>
            <a:r>
              <a:rPr lang="fi-FI" altLang="fi-FI" sz="900" dirty="0">
                <a:solidFill>
                  <a:srgbClr val="303030"/>
                </a:solidFill>
              </a:rPr>
              <a:t> i </a:t>
            </a:r>
            <a:r>
              <a:rPr lang="fi-FI" altLang="fi-FI" sz="900" dirty="0" err="1">
                <a:solidFill>
                  <a:srgbClr val="303030"/>
                </a:solidFill>
              </a:rPr>
              <a:t>berusningssyfte</a:t>
            </a:r>
            <a:r>
              <a:rPr lang="fi-FI" altLang="fi-FI" sz="900" dirty="0">
                <a:solidFill>
                  <a:srgbClr val="303030"/>
                </a:solidFill>
              </a:rPr>
              <a:t> 1–2 </a:t>
            </a:r>
            <a:r>
              <a:rPr lang="fi-FI" altLang="fi-FI" sz="900" dirty="0" err="1">
                <a:solidFill>
                  <a:srgbClr val="303030"/>
                </a:solidFill>
              </a:rPr>
              <a:t>gånger</a:t>
            </a:r>
            <a:r>
              <a:rPr lang="fi-FI" altLang="fi-FI" sz="900" dirty="0">
                <a:solidFill>
                  <a:srgbClr val="303030"/>
                </a:solidFill>
              </a:rPr>
              <a:t> i </a:t>
            </a:r>
            <a:r>
              <a:rPr lang="fi-FI" altLang="fi-FI" sz="900" dirty="0" err="1">
                <a:solidFill>
                  <a:srgbClr val="303030"/>
                </a:solidFill>
              </a:rPr>
              <a:t>månaden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eller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oftare</a:t>
            </a:r>
            <a:r>
              <a:rPr lang="fi-FI" altLang="fi-FI" sz="900" dirty="0">
                <a:solidFill>
                  <a:srgbClr val="303030"/>
                </a:solidFill>
              </a:rPr>
              <a:t>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altLang="fi-FI" sz="900" dirty="0">
              <a:solidFill>
                <a:srgbClr val="303030"/>
              </a:solidFill>
            </a:endParaRPr>
          </a:p>
        </p:txBody>
      </p:sp>
      <p:sp>
        <p:nvSpPr>
          <p:cNvPr id="14343" name="Tekstiruutu 6"/>
          <p:cNvSpPr txBox="1">
            <a:spLocks noChangeArrowheads="1"/>
          </p:cNvSpPr>
          <p:nvPr/>
        </p:nvSpPr>
        <p:spPr bwMode="auto">
          <a:xfrm>
            <a:off x="1547813" y="5910263"/>
            <a:ext cx="2138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900" dirty="0" err="1">
                <a:solidFill>
                  <a:srgbClr val="303030"/>
                </a:solidFill>
              </a:rPr>
              <a:t>Källa</a:t>
            </a:r>
            <a:r>
              <a:rPr lang="fi-FI" altLang="fi-FI" sz="900" dirty="0">
                <a:solidFill>
                  <a:srgbClr val="303030"/>
                </a:solidFill>
              </a:rPr>
              <a:t>: </a:t>
            </a:r>
            <a:r>
              <a:rPr lang="fi-FI" altLang="fi-FI" sz="900" dirty="0" err="1">
                <a:solidFill>
                  <a:srgbClr val="303030"/>
                </a:solidFill>
              </a:rPr>
              <a:t>Enkäten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Hälsa</a:t>
            </a:r>
            <a:r>
              <a:rPr lang="fi-FI" altLang="fi-FI" sz="900" dirty="0">
                <a:solidFill>
                  <a:srgbClr val="303030"/>
                </a:solidFill>
              </a:rPr>
              <a:t> i </a:t>
            </a:r>
            <a:r>
              <a:rPr lang="fi-FI" altLang="fi-FI" sz="900" dirty="0" err="1">
                <a:solidFill>
                  <a:srgbClr val="303030"/>
                </a:solidFill>
              </a:rPr>
              <a:t>skolan</a:t>
            </a:r>
            <a:r>
              <a:rPr lang="fi-FI" altLang="fi-FI" sz="900" dirty="0">
                <a:solidFill>
                  <a:srgbClr val="303030"/>
                </a:solidFill>
              </a:rPr>
              <a:t>. THL.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altLang="fi-FI" sz="900" dirty="0">
              <a:solidFill>
                <a:srgbClr val="303030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54505"/>
            <a:ext cx="6190397" cy="41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3022" r="53226" b="48489"/>
          <a:stretch/>
        </p:blipFill>
        <p:spPr bwMode="auto">
          <a:xfrm>
            <a:off x="272374" y="80581"/>
            <a:ext cx="1497431" cy="214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  Alkohol och begränsningar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FI" dirty="0"/>
          </a:p>
          <a:p>
            <a:pPr marL="0" indent="0">
              <a:buNone/>
            </a:pPr>
            <a:r>
              <a:rPr dirty="0"/>
              <a:t>Fundera på följande frågor med ditt par: </a:t>
            </a:r>
          </a:p>
          <a:p>
            <a:r>
              <a:rPr dirty="0"/>
              <a:t>På vilka sätt begränsas </a:t>
            </a:r>
            <a:r>
              <a:rPr dirty="0" err="1"/>
              <a:t>tillgången</a:t>
            </a:r>
            <a:r>
              <a:rPr dirty="0"/>
              <a:t> </a:t>
            </a:r>
            <a:r>
              <a:rPr lang="fi-FI" dirty="0"/>
              <a:t>av</a:t>
            </a:r>
            <a:r>
              <a:rPr dirty="0"/>
              <a:t> alkohol?</a:t>
            </a:r>
            <a:endParaRPr lang="sv-FI" dirty="0"/>
          </a:p>
          <a:p>
            <a:r>
              <a:rPr dirty="0"/>
              <a:t>Varför begränsas </a:t>
            </a:r>
            <a:r>
              <a:rPr dirty="0" err="1"/>
              <a:t>tillgången</a:t>
            </a:r>
            <a:r>
              <a:rPr dirty="0"/>
              <a:t> </a:t>
            </a:r>
            <a:r>
              <a:rPr lang="fi-FI" dirty="0"/>
              <a:t>av</a:t>
            </a:r>
            <a:r>
              <a:rPr dirty="0"/>
              <a:t> alkohol?</a:t>
            </a:r>
          </a:p>
          <a:p>
            <a:r>
              <a:rPr dirty="0"/>
              <a:t>Fungerar begränsningarna? Är de motiverade och nödvändiga?</a:t>
            </a:r>
          </a:p>
          <a:p>
            <a:r>
              <a:rPr dirty="0"/>
              <a:t>Hur skulle ni begränsa </a:t>
            </a:r>
            <a:r>
              <a:rPr dirty="0" err="1"/>
              <a:t>tillgången</a:t>
            </a:r>
            <a:r>
              <a:rPr dirty="0"/>
              <a:t> </a:t>
            </a:r>
            <a:r>
              <a:rPr lang="fi-FI" dirty="0"/>
              <a:t>av</a:t>
            </a:r>
            <a:r>
              <a:rPr dirty="0"/>
              <a:t> alkohol? Motivera.</a:t>
            </a:r>
            <a:endParaRPr lang="sv-FI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0" t="1791" r="1117" b="68052"/>
          <a:stretch/>
        </p:blipFill>
        <p:spPr bwMode="auto">
          <a:xfrm>
            <a:off x="7492180" y="1153090"/>
            <a:ext cx="1651820" cy="144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6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50740"/>
            <a:ext cx="2487562" cy="1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966" y="29498"/>
            <a:ext cx="1721062" cy="20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900" dirty="0"/>
              <a:t>Alkoholens skadliga effekter</a:t>
            </a:r>
            <a:endParaRPr lang="sv-FI" sz="39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600200"/>
            <a:ext cx="6536453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Fundera på följande frågor med ditt par:</a:t>
            </a:r>
          </a:p>
          <a:p>
            <a:r>
              <a:rPr dirty="0"/>
              <a:t>Varför påverkar de skadliga effekterna unga hårdare än vuxna?</a:t>
            </a:r>
          </a:p>
          <a:p>
            <a:r>
              <a:rPr dirty="0"/>
              <a:t>Vilka negativa konsekvenser kan ett enskilt användningstillfälle medföra?</a:t>
            </a:r>
          </a:p>
          <a:p>
            <a:r>
              <a:rPr dirty="0"/>
              <a:t>Vilka skadliga effekter kan långvarigt bruk medföra?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" y="95176"/>
            <a:ext cx="1431421" cy="15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5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HYT Dokumentti" ma:contentTypeID="0x010100740B35664B4D4340B9178BE3CEE18B320100A14CB7DFEB6E7E4091E9412545317A66" ma:contentTypeVersion="17" ma:contentTypeDescription="" ma:contentTypeScope="" ma:versionID="d19a245c46f6c64976a4efb5971a955b">
  <xsd:schema xmlns:xsd="http://www.w3.org/2001/XMLSchema" xmlns:xs="http://www.w3.org/2001/XMLSchema" xmlns:p="http://schemas.microsoft.com/office/2006/metadata/properties" xmlns:ns2="8b25a0eb-6aee-482d-9e36-463e4a625073" targetNamespace="http://schemas.microsoft.com/office/2006/metadata/properties" ma:root="true" ma:fieldsID="8ec97648e0e91e24b508be180bb10db7" ns2:_="">
    <xsd:import namespace="8b25a0eb-6aee-482d-9e36-463e4a62507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aa44b24fcb6448ebc628b460284fa99" minOccurs="0"/>
                <xsd:element ref="ns2:ia1e4eaa4aaa42cf924070fd120c69a7" minOccurs="0"/>
                <xsd:element ref="ns2:SharedWithUsers" minOccurs="0"/>
                <xsd:element ref="ns2:SharingHintHash" minOccurs="0"/>
                <xsd:element ref="ns2:SharedWithDetails" minOccurs="0"/>
                <xsd:element ref="ns2:a8e037739f22464881271840dad1748a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5a0eb-6aee-482d-9e36-463e4a625073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60a3a2b8-0144-44f0-a92d-1cd16757bef9}" ma:internalName="TaxCatchAll" ma:showField="CatchAllData" ma:web="8b25a0eb-6aee-482d-9e36-463e4a625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60a3a2b8-0144-44f0-a92d-1cd16757bef9}" ma:internalName="TaxCatchAllLabel" ma:readOnly="true" ma:showField="CatchAllDataLabel" ma:web="8b25a0eb-6aee-482d-9e36-463e4a625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a44b24fcb6448ebc628b460284fa99" ma:index="10" nillable="true" ma:taxonomy="true" ma:internalName="maa44b24fcb6448ebc628b460284fa99" ma:taxonomyFieldName="Vapaat_x0020_avainsanat" ma:displayName="Vapaat avainsanat" ma:default="" ma:fieldId="{6aa44b24-fcb6-448e-bc62-8b460284fa99}" ma:taxonomyMulti="true" ma:sspId="b4acf277-c871-4cac-ba5b-0074ec657832" ma:termSetId="c8c6a368-f4a2-4fda-a9dd-20fff3e48ad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a1e4eaa4aaa42cf924070fd120c69a7" ma:index="12" nillable="true" ma:taxonomy="true" ma:internalName="ia1e4eaa4aaa42cf924070fd120c69a7" ma:taxonomyFieldName="Dokumentin_x0020_tyyppi" ma:displayName="Dokumentin tyyppi" ma:indexed="true" ma:default="" ma:fieldId="{2a1e4eaa-4aaa-42cf-9240-70fd120c69a7}" ma:sspId="b4acf277-c871-4cac-ba5b-0074ec657832" ma:termSetId="dd9f542b-ab43-4e9c-b9f8-ad763b8e860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Jakamisvihjeen hajautus" ma:internalName="SharingHintHash" ma:readOnly="true">
      <xsd:simpleType>
        <xsd:restriction base="dms:Text"/>
      </xsd:simpleType>
    </xsd:element>
    <xsd:element name="SharedWithDetails" ma:index="16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a8e037739f22464881271840dad1748a" ma:index="17" nillable="true" ma:taxonomy="true" ma:internalName="a8e037739f22464881271840dad1748a" ma:taxonomyFieldName="EHYT_x0020_Aihe" ma:displayName="EHYT Aihe" ma:readOnly="false" ma:default="" ma:fieldId="{a8e03773-9f22-4648-8127-1840dad1748a}" ma:taxonomyMulti="true" ma:sspId="b4acf277-c871-4cac-ba5b-0074ec657832" ma:termSetId="7869f83b-08b4-4911-a2e7-405e0ab3fc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SharedByUser" ma:index="19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a44b24fcb6448ebc628b460284fa99 xmlns="8b25a0eb-6aee-482d-9e36-463e4a625073">
      <Terms xmlns="http://schemas.microsoft.com/office/infopath/2007/PartnerControls"/>
    </maa44b24fcb6448ebc628b460284fa99>
    <TaxCatchAll xmlns="8b25a0eb-6aee-482d-9e36-463e4a625073">
      <Value>6</Value>
      <Value>5</Value>
      <Value>7</Value>
    </TaxCatchAll>
    <ia1e4eaa4aaa42cf924070fd120c69a7 xmlns="8b25a0eb-6aee-482d-9e36-463e4a625073">
      <Terms xmlns="http://schemas.microsoft.com/office/infopath/2007/PartnerControls"/>
    </ia1e4eaa4aaa42cf924070fd120c69a7>
    <a8e037739f22464881271840dad1748a xmlns="8b25a0eb-6aee-482d-9e36-463e4a625073">
      <Terms xmlns="http://schemas.microsoft.com/office/infopath/2007/PartnerControls"/>
    </a8e037739f22464881271840dad1748a>
  </documentManagement>
</p:properties>
</file>

<file path=customXml/itemProps1.xml><?xml version="1.0" encoding="utf-8"?>
<ds:datastoreItem xmlns:ds="http://schemas.openxmlformats.org/officeDocument/2006/customXml" ds:itemID="{E5652CCA-07EC-4293-9347-DCE8C8E88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5a0eb-6aee-482d-9e36-463e4a625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76703-BBD9-4374-8CA5-66D86D7B91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01378-7741-4B48-9A6F-F35F0735BA07}">
  <ds:schemaRefs>
    <ds:schemaRef ds:uri="8b25a0eb-6aee-482d-9e36-463e4a625073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7302</TotalTime>
  <Words>265</Words>
  <Application>Microsoft Office PowerPoint</Application>
  <PresentationFormat>Näytössä katseltava diaesitys (4:3)</PresentationFormat>
  <Paragraphs>40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MS Gothic</vt:lpstr>
      <vt:lpstr>Arial</vt:lpstr>
      <vt:lpstr>Calibri</vt:lpstr>
      <vt:lpstr>Times New Roman</vt:lpstr>
      <vt:lpstr>Office-teema</vt:lpstr>
      <vt:lpstr>thl_fi_2014_4-3</vt:lpstr>
      <vt:lpstr>1_thl_fi_2014_4-3</vt:lpstr>
      <vt:lpstr>Diskussion om alkohol</vt:lpstr>
      <vt:lpstr>Alkohol</vt:lpstr>
      <vt:lpstr>Hur vanligt är det att använda alkohol bland unga?</vt:lpstr>
      <vt:lpstr>Unga som inte använder alkohol </vt:lpstr>
      <vt:lpstr>Andelen 14–20-åriga flickor som dricker i berusningssyfte* månatligen, 2000–2015</vt:lpstr>
      <vt:lpstr>Andelen 14–20-åriga pojkar som dricker i berusningssyfte* månatligen, 2000–2015</vt:lpstr>
      <vt:lpstr>  Alkohol och begränsningar</vt:lpstr>
      <vt:lpstr>Alkoholens skadliga effekter</vt:lpstr>
    </vt:vector>
  </TitlesOfParts>
  <Company>Mainostoimisto SMOY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 Palonkorpi</dc:creator>
  <cp:lastModifiedBy>Melissa Sukanen</cp:lastModifiedBy>
  <cp:revision>115</cp:revision>
  <dcterms:created xsi:type="dcterms:W3CDTF">2015-09-02T10:58:20Z</dcterms:created>
  <dcterms:modified xsi:type="dcterms:W3CDTF">2018-06-07T14:40:10Z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0x010100740B35664B4D4340B9178BE3CEE18B320100A14CB7DFEB6E7E4091E9412545317A66</vt:lpwstr>
  </property>
  <property fmtid="{D5CDD505-2E9C-101B-9397-08002B2CF9AE}" pid="3" name="fa779d4ac9104465a0b35c00929a1e86">
    <vt:lpwstr>Luonnos|5515d47d-45bc-4979-a976-cce269c3bccd</vt:lpwstr>
  </property>
  <property fmtid="{D5CDD505-2E9C-101B-9397-08002B2CF9AE}" pid="4" name="j4503adf8a2b47a6a02af0be5d44a3d3">
    <vt:lpwstr>Sisäinen|86f88d56-d83c-4b89-95d9-544aff120100</vt:lpwstr>
  </property>
  <property fmtid="{D5CDD505-2E9C-101B-9397-08002B2CF9AE}" pid="5" name="Vapaat avainsanat">
    <vt:lpwstr/>
  </property>
  <property fmtid="{D5CDD505-2E9C-101B-9397-08002B2CF9AE}" pid="6" name="Dokumentin tila">
    <vt:lpwstr>5;#Luonnos|5515d47d-45bc-4979-a976-cce269c3bccd</vt:lpwstr>
  </property>
  <property fmtid="{D5CDD505-2E9C-101B-9397-08002B2CF9AE}" pid="7" name="Sijainti">
    <vt:lpwstr>7;#Koulutyö|3a02af64-20ac-44fd-93e6-5ee59c14c5c5</vt:lpwstr>
  </property>
  <property fmtid="{D5CDD505-2E9C-101B-9397-08002B2CF9AE}" pid="8" name="Dokumentin tyyppi">
    <vt:lpwstr/>
  </property>
  <property fmtid="{D5CDD505-2E9C-101B-9397-08002B2CF9AE}" pid="9" name="la47d3aaa2a64b5b8f872218156bcd76">
    <vt:lpwstr>Koulutyö|3a02af64-20ac-44fd-93e6-5ee59c14c5c5</vt:lpwstr>
  </property>
  <property fmtid="{D5CDD505-2E9C-101B-9397-08002B2CF9AE}" pid="10" name="Kohderyhmä">
    <vt:lpwstr>6;#Sisäinen|86f88d56-d83c-4b89-95d9-544aff120100</vt:lpwstr>
  </property>
  <property fmtid="{D5CDD505-2E9C-101B-9397-08002B2CF9AE}" pid="11" name="EHYT Aihe">
    <vt:lpwstr/>
  </property>
</Properties>
</file>