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B8_8D58532D.xml" ContentType="application/vnd.ms-powerpoint.comments+xml"/>
  <Override PartName="/ppt/notesSlides/notesSlide10.xml" ContentType="application/vnd.openxmlformats-officedocument.presentationml.notesSlide+xml"/>
  <Override PartName="/ppt/comments/modernComment_1B9_BAA1A5F9.xml" ContentType="application/vnd.ms-powerpoint.comments+xml"/>
  <Override PartName="/ppt/notesSlides/notesSlide11.xml" ContentType="application/vnd.openxmlformats-officedocument.presentationml.notesSlide+xml"/>
  <Override PartName="/ppt/comments/modernComment_19C_3FE3B5EE.xml" ContentType="application/vnd.ms-powerpoint.comment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21B_17CB2A35.xml" ContentType="application/vnd.ms-powerpoint.comment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84" r:id="rId5"/>
    <p:sldMasterId id="2147483722" r:id="rId6"/>
  </p:sldMasterIdLst>
  <p:notesMasterIdLst>
    <p:notesMasterId r:id="rId32"/>
  </p:notesMasterIdLst>
  <p:sldIdLst>
    <p:sldId id="544" r:id="rId7"/>
    <p:sldId id="267" r:id="rId8"/>
    <p:sldId id="426" r:id="rId9"/>
    <p:sldId id="408" r:id="rId10"/>
    <p:sldId id="425" r:id="rId11"/>
    <p:sldId id="434" r:id="rId12"/>
    <p:sldId id="534" r:id="rId13"/>
    <p:sldId id="532" r:id="rId14"/>
    <p:sldId id="542" r:id="rId15"/>
    <p:sldId id="440" r:id="rId16"/>
    <p:sldId id="441" r:id="rId17"/>
    <p:sldId id="412" r:id="rId18"/>
    <p:sldId id="272" r:id="rId19"/>
    <p:sldId id="537" r:id="rId20"/>
    <p:sldId id="538" r:id="rId21"/>
    <p:sldId id="541" r:id="rId22"/>
    <p:sldId id="436" r:id="rId23"/>
    <p:sldId id="437" r:id="rId24"/>
    <p:sldId id="535" r:id="rId25"/>
    <p:sldId id="540" r:id="rId26"/>
    <p:sldId id="536" r:id="rId27"/>
    <p:sldId id="424" r:id="rId28"/>
    <p:sldId id="539" r:id="rId29"/>
    <p:sldId id="543" r:id="rId30"/>
    <p:sldId id="435" r:id="rId31"/>
  </p:sldIdLst>
  <p:sldSz cx="9144000" cy="6858000" type="screen4x3"/>
  <p:notesSz cx="6858000" cy="1590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B36803-9F73-DB29-85AE-7BE417206B3E}" name="Anu Rautama" initials="AR" userId="S::anu.rautama@ehyt.fi::07774c2b-1452-4a7b-ba85-90b1b5543297" providerId="AD"/>
  <p188:author id="{83BBBB06-E785-F23F-7583-8473F3598205}" name="Katri Saarela" initials="KS" userId="S::Katri.Saarela@ehyt.fi::d86de0d8-6688-4d80-8614-903a6e73aedc" providerId="AD"/>
  <p188:author id="{D27A0120-725A-65BE-F3C6-40884BD953A7}" name="Sara Saarinen" initials="SS" userId="S::sara.saarinen@ehyt.fi::8282bb67-d419-46ec-bf51-e44bf3694f4d" providerId="AD"/>
  <p188:author id="{13FF1B25-F8AC-1B7B-4AA0-806B2F66AB95}" name="Vieras" initials="Vi" userId="S::urn:spo:anon#d32ef304bf7180a484ef2d829b1c4ff3d2d6f9d7d5fd7c9f14f2a567d3cf0079::" providerId="AD"/>
  <p188:author id="{FEDAA152-D987-DC9F-0B5D-7E960C2C7B99}" name="Maija Hoving" initials="MH" userId="S::maija.hoving@ehyt.fi::f6ba0323-15ff-4b69-a1a2-ba7437e5cbc5" providerId="AD"/>
  <p188:author id="{8B2BA876-398F-E7F8-3522-840E5748B1E5}" name="Katri Saarela" initials="KS" userId="S::katri.saarela@ehyt.fi::d86de0d8-6688-4d80-8614-903a6e73aed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nne Munter" initials="HM" lastIdx="9" clrIdx="0">
    <p:extLst>
      <p:ext uri="{19B8F6BF-5375-455C-9EA6-DF929625EA0E}">
        <p15:presenceInfo xmlns:p15="http://schemas.microsoft.com/office/powerpoint/2012/main" userId="S::hanne.munter@ehyt.fi::59393fba-4344-4859-9da7-51e86e5eaf92" providerId="AD"/>
      </p:ext>
    </p:extLst>
  </p:cmAuthor>
  <p:cmAuthor id="2" name="Melissa Sukanen" initials="MS" lastIdx="4" clrIdx="1">
    <p:extLst>
      <p:ext uri="{19B8F6BF-5375-455C-9EA6-DF929625EA0E}">
        <p15:presenceInfo xmlns:p15="http://schemas.microsoft.com/office/powerpoint/2012/main" userId="S::melissa.sukanen@ehyt.fi::de2c0078-cc4a-46d5-89dc-c6497b6172a5" providerId="AD"/>
      </p:ext>
    </p:extLst>
  </p:cmAuthor>
  <p:cmAuthor id="3" name="Katri Saarela" initials="KS" lastIdx="4" clrIdx="2">
    <p:extLst>
      <p:ext uri="{19B8F6BF-5375-455C-9EA6-DF929625EA0E}">
        <p15:presenceInfo xmlns:p15="http://schemas.microsoft.com/office/powerpoint/2012/main" userId="S::katri.saarela@ehyt.fi::d86de0d8-6688-4d80-8614-903a6e73ae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DDE3"/>
    <a:srgbClr val="FFFFFF"/>
    <a:srgbClr val="7FC8C5"/>
    <a:srgbClr val="F9E480"/>
    <a:srgbClr val="7ECAC5"/>
    <a:srgbClr val="D94457"/>
    <a:srgbClr val="2D61AC"/>
    <a:srgbClr val="6C2F6E"/>
    <a:srgbClr val="F7AC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363195-293E-48C0-8BAB-2467E738EEC8}" v="1" dt="2024-05-21T09:21:43.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8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Saarinen" userId="8282bb67-d419-46ec-bf51-e44bf3694f4d" providerId="ADAL" clId="{86363195-293E-48C0-8BAB-2467E738EEC8}"/>
    <pc:docChg chg="addSld delSld modSld">
      <pc:chgData name="Sara Saarinen" userId="8282bb67-d419-46ec-bf51-e44bf3694f4d" providerId="ADAL" clId="{86363195-293E-48C0-8BAB-2467E738EEC8}" dt="2024-05-21T09:22:56.456" v="22"/>
      <pc:docMkLst>
        <pc:docMk/>
      </pc:docMkLst>
      <pc:sldChg chg="del">
        <pc:chgData name="Sara Saarinen" userId="8282bb67-d419-46ec-bf51-e44bf3694f4d" providerId="ADAL" clId="{86363195-293E-48C0-8BAB-2467E738EEC8}" dt="2024-05-21T09:21:49.339" v="1" actId="2696"/>
        <pc:sldMkLst>
          <pc:docMk/>
          <pc:sldMk cId="1423511667" sldId="257"/>
        </pc:sldMkLst>
      </pc:sldChg>
      <pc:sldChg chg="delCm">
        <pc:chgData name="Sara Saarinen" userId="8282bb67-d419-46ec-bf51-e44bf3694f4d" providerId="ADAL" clId="{86363195-293E-48C0-8BAB-2467E738EEC8}" dt="2024-05-21T09:22:26.702" v="11"/>
        <pc:sldMkLst>
          <pc:docMk/>
          <pc:sldMk cId="2436783288" sldId="272"/>
        </pc:sldMkLst>
        <pc:extLst>
          <p:ext xmlns:p="http://schemas.openxmlformats.org/presentationml/2006/main" uri="{D6D511B9-2390-475A-947B-AFAB55BFBCF1}">
            <pc226:cmChg xmlns:pc226="http://schemas.microsoft.com/office/powerpoint/2022/06/main/command" chg="del">
              <pc226:chgData name="Sara Saarinen" userId="8282bb67-d419-46ec-bf51-e44bf3694f4d" providerId="ADAL" clId="{86363195-293E-48C0-8BAB-2467E738EEC8}" dt="2024-05-21T09:22:25.081" v="10"/>
              <pc2:cmMkLst xmlns:pc2="http://schemas.microsoft.com/office/powerpoint/2019/9/main/command">
                <pc:docMk/>
                <pc:sldMk cId="2436783288" sldId="272"/>
                <pc2:cmMk id="{A18EAEE4-A3AD-4188-B917-FE2A0980DB44}"/>
              </pc2:cmMkLst>
            </pc226:cmChg>
            <pc226:cmChg xmlns:pc226="http://schemas.microsoft.com/office/powerpoint/2022/06/main/command" chg="del">
              <pc226:chgData name="Sara Saarinen" userId="8282bb67-d419-46ec-bf51-e44bf3694f4d" providerId="ADAL" clId="{86363195-293E-48C0-8BAB-2467E738EEC8}" dt="2024-05-21T09:22:26.702" v="11"/>
              <pc2:cmMkLst xmlns:pc2="http://schemas.microsoft.com/office/powerpoint/2019/9/main/command">
                <pc:docMk/>
                <pc:sldMk cId="2436783288" sldId="272"/>
                <pc2:cmMk id="{5E6F01E8-6B21-43CB-A6B4-E03B436EC6D9}"/>
              </pc2:cmMkLst>
            </pc226:cmChg>
          </p:ext>
        </pc:extLst>
      </pc:sldChg>
      <pc:sldChg chg="delCm">
        <pc:chgData name="Sara Saarinen" userId="8282bb67-d419-46ec-bf51-e44bf3694f4d" providerId="ADAL" clId="{86363195-293E-48C0-8BAB-2467E738EEC8}" dt="2024-05-21T09:22:04.037" v="5"/>
        <pc:sldMkLst>
          <pc:docMk/>
          <pc:sldMk cId="2790788053" sldId="408"/>
        </pc:sldMkLst>
        <pc:extLst>
          <p:ext xmlns:p="http://schemas.openxmlformats.org/presentationml/2006/main" uri="{D6D511B9-2390-475A-947B-AFAB55BFBCF1}">
            <pc226:cmChg xmlns:pc226="http://schemas.microsoft.com/office/powerpoint/2022/06/main/command" chg="del">
              <pc226:chgData name="Sara Saarinen" userId="8282bb67-d419-46ec-bf51-e44bf3694f4d" providerId="ADAL" clId="{86363195-293E-48C0-8BAB-2467E738EEC8}" dt="2024-05-21T09:22:04.037" v="5"/>
              <pc2:cmMkLst xmlns:pc2="http://schemas.microsoft.com/office/powerpoint/2019/9/main/command">
                <pc:docMk/>
                <pc:sldMk cId="2790788053" sldId="408"/>
                <pc2:cmMk id="{1C020C0C-2BB1-4173-BE30-5EAA3000E8CD}"/>
              </pc2:cmMkLst>
            </pc226:cmChg>
            <pc226:cmChg xmlns:pc226="http://schemas.microsoft.com/office/powerpoint/2022/06/main/command" chg="del">
              <pc226:chgData name="Sara Saarinen" userId="8282bb67-d419-46ec-bf51-e44bf3694f4d" providerId="ADAL" clId="{86363195-293E-48C0-8BAB-2467E738EEC8}" dt="2024-05-21T09:22:01.478" v="4"/>
              <pc2:cmMkLst xmlns:pc2="http://schemas.microsoft.com/office/powerpoint/2019/9/main/command">
                <pc:docMk/>
                <pc:sldMk cId="2790788053" sldId="408"/>
                <pc2:cmMk id="{FE93F2D8-2015-4A5E-B393-B63D4CB4C30C}"/>
              </pc2:cmMkLst>
            </pc226:cmChg>
          </p:ext>
        </pc:extLst>
      </pc:sldChg>
      <pc:sldChg chg="delCm">
        <pc:chgData name="Sara Saarinen" userId="8282bb67-d419-46ec-bf51-e44bf3694f4d" providerId="ADAL" clId="{86363195-293E-48C0-8BAB-2467E738EEC8}" dt="2024-05-21T09:22:56.456" v="22"/>
        <pc:sldMkLst>
          <pc:docMk/>
          <pc:sldMk cId="675544669" sldId="424"/>
        </pc:sldMkLst>
        <pc:extLst>
          <p:ext xmlns:p="http://schemas.openxmlformats.org/presentationml/2006/main" uri="{D6D511B9-2390-475A-947B-AFAB55BFBCF1}">
            <pc226:cmChg xmlns:pc226="http://schemas.microsoft.com/office/powerpoint/2022/06/main/command" chg="del">
              <pc226:chgData name="Sara Saarinen" userId="8282bb67-d419-46ec-bf51-e44bf3694f4d" providerId="ADAL" clId="{86363195-293E-48C0-8BAB-2467E738EEC8}" dt="2024-05-21T09:22:53.107" v="19"/>
              <pc2:cmMkLst xmlns:pc2="http://schemas.microsoft.com/office/powerpoint/2019/9/main/command">
                <pc:docMk/>
                <pc:sldMk cId="675544669" sldId="424"/>
                <pc2:cmMk id="{369E8E1F-84C3-49DD-9051-92EC8D2E928A}"/>
              </pc2:cmMkLst>
            </pc226:cmChg>
            <pc226:cmChg xmlns:pc226="http://schemas.microsoft.com/office/powerpoint/2022/06/main/command" chg="del">
              <pc226:chgData name="Sara Saarinen" userId="8282bb67-d419-46ec-bf51-e44bf3694f4d" providerId="ADAL" clId="{86363195-293E-48C0-8BAB-2467E738EEC8}" dt="2024-05-21T09:22:52.467" v="18"/>
              <pc2:cmMkLst xmlns:pc2="http://schemas.microsoft.com/office/powerpoint/2019/9/main/command">
                <pc:docMk/>
                <pc:sldMk cId="675544669" sldId="424"/>
                <pc2:cmMk id="{19B9315E-4AD3-4CB2-B008-78F4B091C1A9}"/>
              </pc2:cmMkLst>
            </pc226:cmChg>
            <pc226:cmChg xmlns:pc226="http://schemas.microsoft.com/office/powerpoint/2022/06/main/command" chg="del">
              <pc226:chgData name="Sara Saarinen" userId="8282bb67-d419-46ec-bf51-e44bf3694f4d" providerId="ADAL" clId="{86363195-293E-48C0-8BAB-2467E738EEC8}" dt="2024-05-21T09:22:53.767" v="20"/>
              <pc2:cmMkLst xmlns:pc2="http://schemas.microsoft.com/office/powerpoint/2019/9/main/command">
                <pc:docMk/>
                <pc:sldMk cId="675544669" sldId="424"/>
                <pc2:cmMk id="{12623D70-2EA6-4CDC-82C8-A38D7EF110FF}"/>
              </pc2:cmMkLst>
            </pc226:cmChg>
            <pc226:cmChg xmlns:pc226="http://schemas.microsoft.com/office/powerpoint/2022/06/main/command" chg="del">
              <pc226:chgData name="Sara Saarinen" userId="8282bb67-d419-46ec-bf51-e44bf3694f4d" providerId="ADAL" clId="{86363195-293E-48C0-8BAB-2467E738EEC8}" dt="2024-05-21T09:22:56.456" v="22"/>
              <pc2:cmMkLst xmlns:pc2="http://schemas.microsoft.com/office/powerpoint/2019/9/main/command">
                <pc:docMk/>
                <pc:sldMk cId="675544669" sldId="424"/>
                <pc2:cmMk id="{FB6D457F-D0B8-405F-9C56-6DD82F09460D}"/>
              </pc2:cmMkLst>
            </pc226:cmChg>
            <pc226:cmChg xmlns:pc226="http://schemas.microsoft.com/office/powerpoint/2022/06/main/command" chg="del">
              <pc226:chgData name="Sara Saarinen" userId="8282bb67-d419-46ec-bf51-e44bf3694f4d" providerId="ADAL" clId="{86363195-293E-48C0-8BAB-2467E738EEC8}" dt="2024-05-21T09:22:54.343" v="21"/>
              <pc2:cmMkLst xmlns:pc2="http://schemas.microsoft.com/office/powerpoint/2019/9/main/command">
                <pc:docMk/>
                <pc:sldMk cId="675544669" sldId="424"/>
                <pc2:cmMk id="{279F53F3-FBA7-48F4-B14A-B9B88021E0E7}"/>
              </pc2:cmMkLst>
            </pc226:cmChg>
          </p:ext>
        </pc:extLst>
      </pc:sldChg>
      <pc:sldChg chg="delCm">
        <pc:chgData name="Sara Saarinen" userId="8282bb67-d419-46ec-bf51-e44bf3694f4d" providerId="ADAL" clId="{86363195-293E-48C0-8BAB-2467E738EEC8}" dt="2024-05-21T09:22:09.702" v="7"/>
        <pc:sldMkLst>
          <pc:docMk/>
          <pc:sldMk cId="122284159" sldId="425"/>
        </pc:sldMkLst>
        <pc:extLst>
          <p:ext xmlns:p="http://schemas.openxmlformats.org/presentationml/2006/main" uri="{D6D511B9-2390-475A-947B-AFAB55BFBCF1}">
            <pc226:cmChg xmlns:pc226="http://schemas.microsoft.com/office/powerpoint/2022/06/main/command" chg="del">
              <pc226:chgData name="Sara Saarinen" userId="8282bb67-d419-46ec-bf51-e44bf3694f4d" providerId="ADAL" clId="{86363195-293E-48C0-8BAB-2467E738EEC8}" dt="2024-05-21T09:22:09.702" v="7"/>
              <pc2:cmMkLst xmlns:pc2="http://schemas.microsoft.com/office/powerpoint/2019/9/main/command">
                <pc:docMk/>
                <pc:sldMk cId="122284159" sldId="425"/>
                <pc2:cmMk id="{FEEA8812-195D-427E-9459-369A6F2F64E5}"/>
              </pc2:cmMkLst>
            </pc226:cmChg>
            <pc226:cmChg xmlns:pc226="http://schemas.microsoft.com/office/powerpoint/2022/06/main/command" chg="del">
              <pc226:chgData name="Sara Saarinen" userId="8282bb67-d419-46ec-bf51-e44bf3694f4d" providerId="ADAL" clId="{86363195-293E-48C0-8BAB-2467E738EEC8}" dt="2024-05-21T09:22:07.663" v="6"/>
              <pc2:cmMkLst xmlns:pc2="http://schemas.microsoft.com/office/powerpoint/2019/9/main/command">
                <pc:docMk/>
                <pc:sldMk cId="122284159" sldId="425"/>
                <pc2:cmMk id="{F20C0B42-C286-4187-8162-621328EFC6F9}"/>
              </pc2:cmMkLst>
            </pc226:cmChg>
          </p:ext>
        </pc:extLst>
      </pc:sldChg>
      <pc:sldChg chg="delCm">
        <pc:chgData name="Sara Saarinen" userId="8282bb67-d419-46ec-bf51-e44bf3694f4d" providerId="ADAL" clId="{86363195-293E-48C0-8BAB-2467E738EEC8}" dt="2024-05-21T09:21:56.330" v="3"/>
        <pc:sldMkLst>
          <pc:docMk/>
          <pc:sldMk cId="838685307" sldId="426"/>
        </pc:sldMkLst>
        <pc:extLst>
          <p:ext xmlns:p="http://schemas.openxmlformats.org/presentationml/2006/main" uri="{D6D511B9-2390-475A-947B-AFAB55BFBCF1}">
            <pc226:cmChg xmlns:pc226="http://schemas.microsoft.com/office/powerpoint/2022/06/main/command" chg="del">
              <pc226:chgData name="Sara Saarinen" userId="8282bb67-d419-46ec-bf51-e44bf3694f4d" providerId="ADAL" clId="{86363195-293E-48C0-8BAB-2467E738EEC8}" dt="2024-05-21T09:21:56.330" v="3"/>
              <pc2:cmMkLst xmlns:pc2="http://schemas.microsoft.com/office/powerpoint/2019/9/main/command">
                <pc:docMk/>
                <pc:sldMk cId="838685307" sldId="426"/>
                <pc2:cmMk id="{185D0149-50F6-4149-97E2-9C4CBE4853A0}"/>
              </pc2:cmMkLst>
            </pc226:cmChg>
            <pc226:cmChg xmlns:pc226="http://schemas.microsoft.com/office/powerpoint/2022/06/main/command" chg="del">
              <pc226:chgData name="Sara Saarinen" userId="8282bb67-d419-46ec-bf51-e44bf3694f4d" providerId="ADAL" clId="{86363195-293E-48C0-8BAB-2467E738EEC8}" dt="2024-05-21T09:21:54.515" v="2"/>
              <pc2:cmMkLst xmlns:pc2="http://schemas.microsoft.com/office/powerpoint/2019/9/main/command">
                <pc:docMk/>
                <pc:sldMk cId="838685307" sldId="426"/>
                <pc2:cmMk id="{F6B63191-7468-4BAB-BCA7-15E2ACD1CE7A}"/>
              </pc2:cmMkLst>
            </pc226:cmChg>
          </p:ext>
        </pc:extLst>
      </pc:sldChg>
      <pc:sldChg chg="delCm">
        <pc:chgData name="Sara Saarinen" userId="8282bb67-d419-46ec-bf51-e44bf3694f4d" providerId="ADAL" clId="{86363195-293E-48C0-8BAB-2467E738EEC8}" dt="2024-05-21T09:22:18.069" v="9"/>
        <pc:sldMkLst>
          <pc:docMk/>
          <pc:sldMk cId="3328800985" sldId="434"/>
        </pc:sldMkLst>
        <pc:extLst>
          <p:ext xmlns:p="http://schemas.openxmlformats.org/presentationml/2006/main" uri="{D6D511B9-2390-475A-947B-AFAB55BFBCF1}">
            <pc226:cmChg xmlns:pc226="http://schemas.microsoft.com/office/powerpoint/2022/06/main/command" chg="del">
              <pc226:chgData name="Sara Saarinen" userId="8282bb67-d419-46ec-bf51-e44bf3694f4d" providerId="ADAL" clId="{86363195-293E-48C0-8BAB-2467E738EEC8}" dt="2024-05-21T09:22:16.011" v="8"/>
              <pc2:cmMkLst xmlns:pc2="http://schemas.microsoft.com/office/powerpoint/2019/9/main/command">
                <pc:docMk/>
                <pc:sldMk cId="3328800985" sldId="434"/>
                <pc2:cmMk id="{0A4F3016-4073-41C4-83BE-D6972AF69936}"/>
              </pc2:cmMkLst>
            </pc226:cmChg>
            <pc226:cmChg xmlns:pc226="http://schemas.microsoft.com/office/powerpoint/2022/06/main/command" chg="del">
              <pc226:chgData name="Sara Saarinen" userId="8282bb67-d419-46ec-bf51-e44bf3694f4d" providerId="ADAL" clId="{86363195-293E-48C0-8BAB-2467E738EEC8}" dt="2024-05-21T09:22:18.069" v="9"/>
              <pc2:cmMkLst xmlns:pc2="http://schemas.microsoft.com/office/powerpoint/2019/9/main/command">
                <pc:docMk/>
                <pc:sldMk cId="3328800985" sldId="434"/>
                <pc2:cmMk id="{350143CE-7420-4270-A1DA-811E5EB00B73}"/>
              </pc2:cmMkLst>
            </pc226:cmChg>
          </p:ext>
        </pc:extLst>
      </pc:sldChg>
      <pc:sldChg chg="delCm">
        <pc:chgData name="Sara Saarinen" userId="8282bb67-d419-46ec-bf51-e44bf3694f4d" providerId="ADAL" clId="{86363195-293E-48C0-8BAB-2467E738EEC8}" dt="2024-05-21T09:22:36.616" v="13"/>
        <pc:sldMkLst>
          <pc:docMk/>
          <pc:sldMk cId="641974963" sldId="436"/>
        </pc:sldMkLst>
        <pc:extLst>
          <p:ext xmlns:p="http://schemas.openxmlformats.org/presentationml/2006/main" uri="{D6D511B9-2390-475A-947B-AFAB55BFBCF1}">
            <pc226:cmChg xmlns:pc226="http://schemas.microsoft.com/office/powerpoint/2022/06/main/command" chg="del">
              <pc226:chgData name="Sara Saarinen" userId="8282bb67-d419-46ec-bf51-e44bf3694f4d" providerId="ADAL" clId="{86363195-293E-48C0-8BAB-2467E738EEC8}" dt="2024-05-21T09:22:34.522" v="12"/>
              <pc2:cmMkLst xmlns:pc2="http://schemas.microsoft.com/office/powerpoint/2019/9/main/command">
                <pc:docMk/>
                <pc:sldMk cId="641974963" sldId="436"/>
                <pc2:cmMk id="{417FFE48-26A9-49C2-B2ED-F14880B0CB76}"/>
              </pc2:cmMkLst>
            </pc226:cmChg>
            <pc226:cmChg xmlns:pc226="http://schemas.microsoft.com/office/powerpoint/2022/06/main/command" chg="del">
              <pc226:chgData name="Sara Saarinen" userId="8282bb67-d419-46ec-bf51-e44bf3694f4d" providerId="ADAL" clId="{86363195-293E-48C0-8BAB-2467E738EEC8}" dt="2024-05-21T09:22:36.616" v="13"/>
              <pc2:cmMkLst xmlns:pc2="http://schemas.microsoft.com/office/powerpoint/2019/9/main/command">
                <pc:docMk/>
                <pc:sldMk cId="641974963" sldId="436"/>
                <pc2:cmMk id="{29E7F9F8-211D-42E1-A31C-F6269764197D}"/>
              </pc2:cmMkLst>
            </pc226:cmChg>
          </p:ext>
        </pc:extLst>
      </pc:sldChg>
      <pc:sldChg chg="delCm">
        <pc:chgData name="Sara Saarinen" userId="8282bb67-d419-46ec-bf51-e44bf3694f4d" providerId="ADAL" clId="{86363195-293E-48C0-8BAB-2467E738EEC8}" dt="2024-05-21T09:22:42.729" v="16"/>
        <pc:sldMkLst>
          <pc:docMk/>
          <pc:sldMk cId="864566835" sldId="437"/>
        </pc:sldMkLst>
        <pc:extLst>
          <p:ext xmlns:p="http://schemas.openxmlformats.org/presentationml/2006/main" uri="{D6D511B9-2390-475A-947B-AFAB55BFBCF1}">
            <pc226:cmChg xmlns:pc226="http://schemas.microsoft.com/office/powerpoint/2022/06/main/command" chg="del">
              <pc226:chgData name="Sara Saarinen" userId="8282bb67-d419-46ec-bf51-e44bf3694f4d" providerId="ADAL" clId="{86363195-293E-48C0-8BAB-2467E738EEC8}" dt="2024-05-21T09:22:40.803" v="15"/>
              <pc2:cmMkLst xmlns:pc2="http://schemas.microsoft.com/office/powerpoint/2019/9/main/command">
                <pc:docMk/>
                <pc:sldMk cId="864566835" sldId="437"/>
                <pc2:cmMk id="{E95C6517-076C-4B77-A699-C2EE006A4336}"/>
              </pc2:cmMkLst>
            </pc226:cmChg>
            <pc226:cmChg xmlns:pc226="http://schemas.microsoft.com/office/powerpoint/2022/06/main/command" chg="del">
              <pc226:chgData name="Sara Saarinen" userId="8282bb67-d419-46ec-bf51-e44bf3694f4d" providerId="ADAL" clId="{86363195-293E-48C0-8BAB-2467E738EEC8}" dt="2024-05-21T09:22:40.142" v="14"/>
              <pc2:cmMkLst xmlns:pc2="http://schemas.microsoft.com/office/powerpoint/2019/9/main/command">
                <pc:docMk/>
                <pc:sldMk cId="864566835" sldId="437"/>
                <pc2:cmMk id="{E7A6BA2C-9880-4E8A-AADF-CA9626CA0B09}"/>
              </pc2:cmMkLst>
            </pc226:cmChg>
            <pc226:cmChg xmlns:pc226="http://schemas.microsoft.com/office/powerpoint/2022/06/main/command" chg="del">
              <pc226:chgData name="Sara Saarinen" userId="8282bb67-d419-46ec-bf51-e44bf3694f4d" providerId="ADAL" clId="{86363195-293E-48C0-8BAB-2467E738EEC8}" dt="2024-05-21T09:22:42.729" v="16"/>
              <pc2:cmMkLst xmlns:pc2="http://schemas.microsoft.com/office/powerpoint/2019/9/main/command">
                <pc:docMk/>
                <pc:sldMk cId="864566835" sldId="437"/>
                <pc2:cmMk id="{675AA68F-D325-484C-A0CF-2051BE728D00}"/>
              </pc2:cmMkLst>
            </pc226:cmChg>
          </p:ext>
        </pc:extLst>
      </pc:sldChg>
      <pc:sldChg chg="delCm">
        <pc:chgData name="Sara Saarinen" userId="8282bb67-d419-46ec-bf51-e44bf3694f4d" providerId="ADAL" clId="{86363195-293E-48C0-8BAB-2467E738EEC8}" dt="2024-05-21T09:22:47.343" v="17"/>
        <pc:sldMkLst>
          <pc:docMk/>
          <pc:sldMk cId="1330270349" sldId="540"/>
        </pc:sldMkLst>
        <pc:extLst>
          <p:ext xmlns:p="http://schemas.openxmlformats.org/presentationml/2006/main" uri="{D6D511B9-2390-475A-947B-AFAB55BFBCF1}">
            <pc226:cmChg xmlns:pc226="http://schemas.microsoft.com/office/powerpoint/2022/06/main/command" chg="del">
              <pc226:chgData name="Sara Saarinen" userId="8282bb67-d419-46ec-bf51-e44bf3694f4d" providerId="ADAL" clId="{86363195-293E-48C0-8BAB-2467E738EEC8}" dt="2024-05-21T09:22:47.343" v="17"/>
              <pc2:cmMkLst xmlns:pc2="http://schemas.microsoft.com/office/powerpoint/2019/9/main/command">
                <pc:docMk/>
                <pc:sldMk cId="1330270349" sldId="540"/>
                <pc2:cmMk id="{686E54D8-65F4-460B-83AD-B7A11E82BFC8}"/>
              </pc2:cmMkLst>
            </pc226:cmChg>
          </p:ext>
        </pc:extLst>
      </pc:sldChg>
      <pc:sldChg chg="add setBg">
        <pc:chgData name="Sara Saarinen" userId="8282bb67-d419-46ec-bf51-e44bf3694f4d" providerId="ADAL" clId="{86363195-293E-48C0-8BAB-2467E738EEC8}" dt="2024-05-21T09:21:43.967" v="0"/>
        <pc:sldMkLst>
          <pc:docMk/>
          <pc:sldMk cId="3746898959" sldId="54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ehytry-my.sharepoint.com/personal/sara_saarinen_ehyt_fi/Documents/Kouluterveyskyselyn%20uudet%20tulokse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ehytry-my.sharepoint.com/personal/sara_saarinen_ehyt_fi/Documents/Kouluterveyskyselyn%20uudet%20tulokse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ehytry-my.sharepoint.com/personal/sara_saarinen_ehyt_fi/Documents/Kouluterveyskyselyn%20uudet%20tuloks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'[Kouluterveyskyselyn uudet tulokset.xlsx]peruskoulu 8. ja 9.lkt'!$C$4</c:f>
              <c:strCache>
                <c:ptCount val="1"/>
                <c:pt idx="0">
                  <c:v>Tupakoi päivittäin</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horzOverflow="clip" vert="horz" wrap="square" lIns="38100" tIns="108000" rIns="3810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tulokset.xlsx]peruskoulu 8. ja 9.lkt'!$B$5:$B$16</c:f>
              <c:strCache>
                <c:ptCount val="12"/>
                <c:pt idx="0">
                  <c:v>2000/2001</c:v>
                </c:pt>
                <c:pt idx="1">
                  <c:v>2002/2003</c:v>
                </c:pt>
                <c:pt idx="2">
                  <c:v>2004/2005</c:v>
                </c:pt>
                <c:pt idx="3">
                  <c:v>2006/2007</c:v>
                </c:pt>
                <c:pt idx="4">
                  <c:v>2008/2009</c:v>
                </c:pt>
                <c:pt idx="5">
                  <c:v>2010/2011</c:v>
                </c:pt>
                <c:pt idx="6">
                  <c:v>2013</c:v>
                </c:pt>
                <c:pt idx="7">
                  <c:v>2015</c:v>
                </c:pt>
                <c:pt idx="8">
                  <c:v>2017</c:v>
                </c:pt>
                <c:pt idx="9">
                  <c:v>2019</c:v>
                </c:pt>
                <c:pt idx="10">
                  <c:v>2021</c:v>
                </c:pt>
                <c:pt idx="11">
                  <c:v>2023</c:v>
                </c:pt>
              </c:strCache>
            </c:strRef>
          </c:cat>
          <c:val>
            <c:numRef>
              <c:f>'[Kouluterveyskyselyn uudet tulokset.xlsx]peruskoulu 8. ja 9.lkt'!$C$5:$C$16</c:f>
              <c:numCache>
                <c:formatCode>0%</c:formatCode>
                <c:ptCount val="12"/>
                <c:pt idx="0">
                  <c:v>0.24</c:v>
                </c:pt>
                <c:pt idx="1">
                  <c:v>0.21</c:v>
                </c:pt>
                <c:pt idx="2">
                  <c:v>0.15</c:v>
                </c:pt>
                <c:pt idx="3">
                  <c:v>0.15</c:v>
                </c:pt>
                <c:pt idx="4">
                  <c:v>0.15</c:v>
                </c:pt>
                <c:pt idx="5">
                  <c:v>0.15</c:v>
                </c:pt>
                <c:pt idx="6">
                  <c:v>0.13</c:v>
                </c:pt>
                <c:pt idx="7">
                  <c:v>0.09</c:v>
                </c:pt>
                <c:pt idx="8">
                  <c:v>7.0000000000000007E-2</c:v>
                </c:pt>
                <c:pt idx="9">
                  <c:v>0.06</c:v>
                </c:pt>
                <c:pt idx="10">
                  <c:v>0.05</c:v>
                </c:pt>
                <c:pt idx="11">
                  <c:v>0.05</c:v>
                </c:pt>
              </c:numCache>
            </c:numRef>
          </c:val>
          <c:extLst>
            <c:ext xmlns:c16="http://schemas.microsoft.com/office/drawing/2014/chart" uri="{C3380CC4-5D6E-409C-BE32-E72D297353CC}">
              <c16:uniqueId val="{00000000-A1B2-4748-9E25-E908E5620893}"/>
            </c:ext>
          </c:extLst>
        </c:ser>
        <c:ser>
          <c:idx val="1"/>
          <c:order val="1"/>
          <c:tx>
            <c:strRef>
              <c:f>'[Kouluterveyskyselyn uudet tulokset.xlsx]peruskoulu 8. ja 9.lkt'!$D$4</c:f>
              <c:strCache>
                <c:ptCount val="1"/>
                <c:pt idx="0">
                  <c:v>Nuuskaa päivittäin</c:v>
                </c:pt>
              </c:strCache>
            </c:strRef>
          </c:tx>
          <c:spPr>
            <a:solidFill>
              <a:schemeClr val="accent2"/>
            </a:solidFill>
            <a:ln>
              <a:noFill/>
            </a:ln>
            <a:effectLst/>
          </c:spPr>
          <c:invertIfNegative val="0"/>
          <c:dLbls>
            <c:spPr>
              <a:noFill/>
              <a:ln>
                <a:noFill/>
              </a:ln>
              <a:effectLst/>
            </c:spPr>
            <c:txPr>
              <a:bodyPr rot="0" spcFirstLastPara="1" vertOverflow="ellipsis" horzOverflow="clip" vert="horz" wrap="square" lIns="108000" tIns="19050" rIns="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tulokset.xlsx]peruskoulu 8. ja 9.lkt'!$B$5:$B$16</c:f>
              <c:strCache>
                <c:ptCount val="12"/>
                <c:pt idx="0">
                  <c:v>2000/2001</c:v>
                </c:pt>
                <c:pt idx="1">
                  <c:v>2002/2003</c:v>
                </c:pt>
                <c:pt idx="2">
                  <c:v>2004/2005</c:v>
                </c:pt>
                <c:pt idx="3">
                  <c:v>2006/2007</c:v>
                </c:pt>
                <c:pt idx="4">
                  <c:v>2008/2009</c:v>
                </c:pt>
                <c:pt idx="5">
                  <c:v>2010/2011</c:v>
                </c:pt>
                <c:pt idx="6">
                  <c:v>2013</c:v>
                </c:pt>
                <c:pt idx="7">
                  <c:v>2015</c:v>
                </c:pt>
                <c:pt idx="8">
                  <c:v>2017</c:v>
                </c:pt>
                <c:pt idx="9">
                  <c:v>2019</c:v>
                </c:pt>
                <c:pt idx="10">
                  <c:v>2021</c:v>
                </c:pt>
                <c:pt idx="11">
                  <c:v>2023</c:v>
                </c:pt>
              </c:strCache>
            </c:strRef>
          </c:cat>
          <c:val>
            <c:numRef>
              <c:f>'[Kouluterveyskyselyn uudet tulokset.xlsx]peruskoulu 8. ja 9.lkt'!$D$5:$D$16</c:f>
              <c:numCache>
                <c:formatCode>0%</c:formatCode>
                <c:ptCount val="12"/>
                <c:pt idx="0">
                  <c:v>0.02</c:v>
                </c:pt>
                <c:pt idx="1">
                  <c:v>0.01</c:v>
                </c:pt>
                <c:pt idx="2">
                  <c:v>0.01</c:v>
                </c:pt>
                <c:pt idx="3">
                  <c:v>0.01</c:v>
                </c:pt>
                <c:pt idx="4">
                  <c:v>0.01</c:v>
                </c:pt>
                <c:pt idx="5">
                  <c:v>0.02</c:v>
                </c:pt>
                <c:pt idx="6">
                  <c:v>0.04</c:v>
                </c:pt>
                <c:pt idx="7">
                  <c:v>0.04</c:v>
                </c:pt>
                <c:pt idx="8">
                  <c:v>0.04</c:v>
                </c:pt>
                <c:pt idx="9">
                  <c:v>0.05</c:v>
                </c:pt>
                <c:pt idx="10">
                  <c:v>0.04</c:v>
                </c:pt>
                <c:pt idx="11">
                  <c:v>0.04</c:v>
                </c:pt>
              </c:numCache>
            </c:numRef>
          </c:val>
          <c:extLst>
            <c:ext xmlns:c16="http://schemas.microsoft.com/office/drawing/2014/chart" uri="{C3380CC4-5D6E-409C-BE32-E72D297353CC}">
              <c16:uniqueId val="{00000001-A1B2-4748-9E25-E908E5620893}"/>
            </c:ext>
          </c:extLst>
        </c:ser>
        <c:ser>
          <c:idx val="2"/>
          <c:order val="2"/>
          <c:tx>
            <c:strRef>
              <c:f>'[Kouluterveyskyselyn uudet tulokset.xlsx]peruskoulu 8. ja 9.lkt'!$E$4</c:f>
              <c:strCache>
                <c:ptCount val="1"/>
                <c:pt idx="0">
                  <c:v>Käyttää sähkäsavuketta päivittäin</c:v>
                </c:pt>
              </c:strCache>
            </c:strRef>
          </c:tx>
          <c:spPr>
            <a:solidFill>
              <a:srgbClr val="70AD47"/>
            </a:solidFill>
            <a:ln>
              <a:noFill/>
            </a:ln>
            <a:effectLst/>
          </c:spPr>
          <c:invertIfNegative val="0"/>
          <c:dLbls>
            <c:dLbl>
              <c:idx val="8"/>
              <c:layout>
                <c:manualLayout>
                  <c:x val="6.8269512985721457E-3"/>
                  <c:y val="-3.5561619936381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B2-4748-9E25-E908E5620893}"/>
                </c:ext>
              </c:extLst>
            </c:dLbl>
            <c:dLbl>
              <c:idx val="10"/>
              <c:layout>
                <c:manualLayout>
                  <c:x val="4.0961707791432878E-3"/>
                  <c:y val="-3.1377899943865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B2-4748-9E25-E908E5620893}"/>
                </c:ext>
              </c:extLst>
            </c:dLbl>
            <c:spPr>
              <a:noFill/>
              <a:ln>
                <a:noFill/>
              </a:ln>
              <a:effectLst/>
            </c:spPr>
            <c:txPr>
              <a:bodyPr rot="0" spcFirstLastPara="1" vertOverflow="ellipsis" horzOverflow="clip" vert="horz" wrap="square" lIns="252000" tIns="108000" rIns="3600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tulokset.xlsx]peruskoulu 8. ja 9.lkt'!$B$5:$B$16</c:f>
              <c:strCache>
                <c:ptCount val="12"/>
                <c:pt idx="0">
                  <c:v>2000/2001</c:v>
                </c:pt>
                <c:pt idx="1">
                  <c:v>2002/2003</c:v>
                </c:pt>
                <c:pt idx="2">
                  <c:v>2004/2005</c:v>
                </c:pt>
                <c:pt idx="3">
                  <c:v>2006/2007</c:v>
                </c:pt>
                <c:pt idx="4">
                  <c:v>2008/2009</c:v>
                </c:pt>
                <c:pt idx="5">
                  <c:v>2010/2011</c:v>
                </c:pt>
                <c:pt idx="6">
                  <c:v>2013</c:v>
                </c:pt>
                <c:pt idx="7">
                  <c:v>2015</c:v>
                </c:pt>
                <c:pt idx="8">
                  <c:v>2017</c:v>
                </c:pt>
                <c:pt idx="9">
                  <c:v>2019</c:v>
                </c:pt>
                <c:pt idx="10">
                  <c:v>2021</c:v>
                </c:pt>
                <c:pt idx="11">
                  <c:v>2023</c:v>
                </c:pt>
              </c:strCache>
            </c:strRef>
          </c:cat>
          <c:val>
            <c:numRef>
              <c:f>'[Kouluterveyskyselyn uudet tulokset.xlsx]peruskoulu 8. ja 9.lkt'!$E$5:$E$16</c:f>
              <c:numCache>
                <c:formatCode>General</c:formatCode>
                <c:ptCount val="12"/>
                <c:pt idx="7" formatCode="0%">
                  <c:v>0.04</c:v>
                </c:pt>
                <c:pt idx="8" formatCode="0%">
                  <c:v>0.03</c:v>
                </c:pt>
                <c:pt idx="9" formatCode="0%">
                  <c:v>0.02</c:v>
                </c:pt>
                <c:pt idx="10" formatCode="0%">
                  <c:v>0.02</c:v>
                </c:pt>
                <c:pt idx="11" formatCode="0%">
                  <c:v>7.0000000000000007E-2</c:v>
                </c:pt>
              </c:numCache>
            </c:numRef>
          </c:val>
          <c:extLst>
            <c:ext xmlns:c16="http://schemas.microsoft.com/office/drawing/2014/chart" uri="{C3380CC4-5D6E-409C-BE32-E72D297353CC}">
              <c16:uniqueId val="{00000004-A1B2-4748-9E25-E908E5620893}"/>
            </c:ext>
          </c:extLst>
        </c:ser>
        <c:ser>
          <c:idx val="3"/>
          <c:order val="3"/>
          <c:tx>
            <c:strRef>
              <c:f>'[Kouluterveyskyselyn uudet tulokset.xlsx]peruskoulu 8. ja 9.lkt'!$F$4</c:f>
              <c:strCache>
                <c:ptCount val="1"/>
                <c:pt idx="0">
                  <c:v>Käyttää nikotiinipusseja silloin tällöin tai päivittäin</c:v>
                </c:pt>
              </c:strCache>
            </c:strRef>
          </c:tx>
          <c:spPr>
            <a:solidFill>
              <a:schemeClr val="accent4"/>
            </a:solidFill>
            <a:ln>
              <a:noFill/>
            </a:ln>
            <a:effectLst/>
          </c:spPr>
          <c:invertIfNegative val="0"/>
          <c:dLbls>
            <c:spPr>
              <a:noFill/>
              <a:ln>
                <a:noFill/>
              </a:ln>
              <a:effectLst/>
            </c:spPr>
            <c:txPr>
              <a:bodyPr rot="0" spcFirstLastPara="1" vertOverflow="ellipsis" horzOverflow="clip" vert="horz" wrap="square" lIns="288000" tIns="0" rIns="36000" bIns="7200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tulokset.xlsx]peruskoulu 8. ja 9.lkt'!$B$5:$B$16</c:f>
              <c:strCache>
                <c:ptCount val="12"/>
                <c:pt idx="0">
                  <c:v>2000/2001</c:v>
                </c:pt>
                <c:pt idx="1">
                  <c:v>2002/2003</c:v>
                </c:pt>
                <c:pt idx="2">
                  <c:v>2004/2005</c:v>
                </c:pt>
                <c:pt idx="3">
                  <c:v>2006/2007</c:v>
                </c:pt>
                <c:pt idx="4">
                  <c:v>2008/2009</c:v>
                </c:pt>
                <c:pt idx="5">
                  <c:v>2010/2011</c:v>
                </c:pt>
                <c:pt idx="6">
                  <c:v>2013</c:v>
                </c:pt>
                <c:pt idx="7">
                  <c:v>2015</c:v>
                </c:pt>
                <c:pt idx="8">
                  <c:v>2017</c:v>
                </c:pt>
                <c:pt idx="9">
                  <c:v>2019</c:v>
                </c:pt>
                <c:pt idx="10">
                  <c:v>2021</c:v>
                </c:pt>
                <c:pt idx="11">
                  <c:v>2023</c:v>
                </c:pt>
              </c:strCache>
            </c:strRef>
          </c:cat>
          <c:val>
            <c:numRef>
              <c:f>'[Kouluterveyskyselyn uudet tulokset.xlsx]peruskoulu 8. ja 9.lkt'!$F$5:$F$16</c:f>
              <c:numCache>
                <c:formatCode>General</c:formatCode>
                <c:ptCount val="12"/>
                <c:pt idx="11" formatCode="0%">
                  <c:v>7.0000000000000007E-2</c:v>
                </c:pt>
              </c:numCache>
            </c:numRef>
          </c:val>
          <c:extLst>
            <c:ext xmlns:c16="http://schemas.microsoft.com/office/drawing/2014/chart" uri="{C3380CC4-5D6E-409C-BE32-E72D297353CC}">
              <c16:uniqueId val="{00000005-A1B2-4748-9E25-E908E5620893}"/>
            </c:ext>
          </c:extLst>
        </c:ser>
        <c:dLbls>
          <c:showLegendKey val="0"/>
          <c:showVal val="0"/>
          <c:showCatName val="0"/>
          <c:showSerName val="0"/>
          <c:showPercent val="0"/>
          <c:showBubbleSize val="0"/>
        </c:dLbls>
        <c:gapWidth val="219"/>
        <c:overlap val="-27"/>
        <c:axId val="1304781279"/>
        <c:axId val="866415167"/>
      </c:barChart>
      <c:catAx>
        <c:axId val="1304781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crossAx val="866415167"/>
        <c:crosses val="autoZero"/>
        <c:auto val="1"/>
        <c:lblAlgn val="ctr"/>
        <c:lblOffset val="100"/>
        <c:noMultiLvlLbl val="0"/>
      </c:catAx>
      <c:valAx>
        <c:axId val="86641516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crossAx val="1304781279"/>
        <c:crosses val="autoZero"/>
        <c:crossBetween val="between"/>
      </c:valAx>
      <c:spPr>
        <a:noFill/>
        <a:ln>
          <a:noFill/>
        </a:ln>
        <a:effectLst/>
      </c:spPr>
    </c:plotArea>
    <c:legend>
      <c:legendPos val="b"/>
      <c:layout>
        <c:manualLayout>
          <c:xMode val="edge"/>
          <c:yMode val="edge"/>
          <c:x val="5.2979518148705225E-2"/>
          <c:y val="0.88003303566149915"/>
          <c:w val="0.94702048185129484"/>
          <c:h val="0.1111761402061736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299143339306279E-2"/>
          <c:y val="3.7532987680907536E-2"/>
          <c:w val="0.8873065829404162"/>
          <c:h val="0.77894576082609757"/>
        </c:manualLayout>
      </c:layout>
      <c:barChart>
        <c:barDir val="col"/>
        <c:grouping val="clustered"/>
        <c:varyColors val="0"/>
        <c:ser>
          <c:idx val="0"/>
          <c:order val="0"/>
          <c:tx>
            <c:strRef>
              <c:f>'[Kouluterveyskyselyn uudet tulokset.xlsx]amis'!$C$5</c:f>
              <c:strCache>
                <c:ptCount val="1"/>
                <c:pt idx="0">
                  <c:v>Tupakoi päivittäin</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horzOverflow="clip" vert="horz" wrap="square" lIns="38100" tIns="10800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tulokset.xlsx]amis'!$C$6:$C$13</c:f>
              <c:numCache>
                <c:formatCode>0.0\ %</c:formatCode>
                <c:ptCount val="8"/>
                <c:pt idx="0">
                  <c:v>0.39300000000000002</c:v>
                </c:pt>
                <c:pt idx="1">
                  <c:v>0.29499999999999998</c:v>
                </c:pt>
                <c:pt idx="2">
                  <c:v>0.35899999999999999</c:v>
                </c:pt>
                <c:pt idx="3">
                  <c:v>0.30499999999999999</c:v>
                </c:pt>
                <c:pt idx="4">
                  <c:v>0.23</c:v>
                </c:pt>
                <c:pt idx="5">
                  <c:v>0.184</c:v>
                </c:pt>
                <c:pt idx="6">
                  <c:v>0.17499999999999999</c:v>
                </c:pt>
                <c:pt idx="7">
                  <c:v>0.13600000000000001</c:v>
                </c:pt>
              </c:numCache>
            </c:numRef>
          </c:val>
          <c:extLst>
            <c:ext xmlns:c16="http://schemas.microsoft.com/office/drawing/2014/chart" uri="{C3380CC4-5D6E-409C-BE32-E72D297353CC}">
              <c16:uniqueId val="{00000000-A512-4C51-B4C3-37998B2BDEB9}"/>
            </c:ext>
          </c:extLst>
        </c:ser>
        <c:ser>
          <c:idx val="1"/>
          <c:order val="1"/>
          <c:tx>
            <c:strRef>
              <c:f>'[Kouluterveyskyselyn uudet tulokset.xlsx]amis'!$D$5</c:f>
              <c:strCache>
                <c:ptCount val="1"/>
                <c:pt idx="0">
                  <c:v>Nuuskaa päivittäin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tulokset.xlsx]amis'!$D$6:$D$13</c:f>
              <c:numCache>
                <c:formatCode>0.0\ %</c:formatCode>
                <c:ptCount val="8"/>
                <c:pt idx="0">
                  <c:v>2.5999999999999999E-2</c:v>
                </c:pt>
                <c:pt idx="1">
                  <c:v>3.1E-2</c:v>
                </c:pt>
                <c:pt idx="2">
                  <c:v>5.5E-2</c:v>
                </c:pt>
                <c:pt idx="3">
                  <c:v>7.8E-2</c:v>
                </c:pt>
                <c:pt idx="4">
                  <c:v>0.112</c:v>
                </c:pt>
                <c:pt idx="5">
                  <c:v>0.14699999999999999</c:v>
                </c:pt>
                <c:pt idx="6">
                  <c:v>0.121</c:v>
                </c:pt>
                <c:pt idx="7">
                  <c:v>0.13</c:v>
                </c:pt>
              </c:numCache>
            </c:numRef>
          </c:val>
          <c:extLst>
            <c:ext xmlns:c16="http://schemas.microsoft.com/office/drawing/2014/chart" uri="{C3380CC4-5D6E-409C-BE32-E72D297353CC}">
              <c16:uniqueId val="{00000001-A512-4C51-B4C3-37998B2BDEB9}"/>
            </c:ext>
          </c:extLst>
        </c:ser>
        <c:ser>
          <c:idx val="2"/>
          <c:order val="2"/>
          <c:tx>
            <c:strRef>
              <c:f>'[Kouluterveyskyselyn uudet tulokset.xlsx]amis'!$E$5</c:f>
              <c:strCache>
                <c:ptCount val="1"/>
                <c:pt idx="0">
                  <c:v>Käyttää sähkäsavuketta päivittäin</c:v>
                </c:pt>
              </c:strCache>
            </c:strRef>
          </c:tx>
          <c:spPr>
            <a:solidFill>
              <a:srgbClr val="70AD47"/>
            </a:solidFill>
            <a:ln>
              <a:noFill/>
            </a:ln>
            <a:effectLst/>
          </c:spPr>
          <c:invertIfNegative val="0"/>
          <c:dLbls>
            <c:spPr>
              <a:noFill/>
              <a:ln>
                <a:noFill/>
              </a:ln>
              <a:effectLst/>
            </c:spPr>
            <c:txPr>
              <a:bodyPr rot="0" spcFirstLastPara="1" vertOverflow="ellipsis" horzOverflow="clip" vert="horz" wrap="square" lIns="1080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tulokset.xlsx]amis'!$E$6:$E$13</c:f>
              <c:numCache>
                <c:formatCode>General</c:formatCode>
                <c:ptCount val="8"/>
                <c:pt idx="3" formatCode="0.0\ %">
                  <c:v>6.0999999999999999E-2</c:v>
                </c:pt>
                <c:pt idx="4" formatCode="0.0\ %">
                  <c:v>0.05</c:v>
                </c:pt>
                <c:pt idx="5" formatCode="0.0\ %">
                  <c:v>4.2000000000000003E-2</c:v>
                </c:pt>
                <c:pt idx="6" formatCode="0.0\ %">
                  <c:v>3.3000000000000002E-2</c:v>
                </c:pt>
                <c:pt idx="7" formatCode="0.0\ %">
                  <c:v>6.5000000000000002E-2</c:v>
                </c:pt>
              </c:numCache>
            </c:numRef>
          </c:val>
          <c:extLst>
            <c:ext xmlns:c16="http://schemas.microsoft.com/office/drawing/2014/chart" uri="{C3380CC4-5D6E-409C-BE32-E72D297353CC}">
              <c16:uniqueId val="{00000002-A512-4C51-B4C3-37998B2BDEB9}"/>
            </c:ext>
          </c:extLst>
        </c:ser>
        <c:ser>
          <c:idx val="3"/>
          <c:order val="3"/>
          <c:tx>
            <c:strRef>
              <c:f>'[Kouluterveyskyselyn uudet tulokset.xlsx]amis'!$F$5</c:f>
              <c:strCache>
                <c:ptCount val="1"/>
                <c:pt idx="0">
                  <c:v>Käyttää nikotiinipusseja silloin tällöin tai päivittäin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tulokset.xlsx]amis'!$F$6:$F$13</c:f>
              <c:numCache>
                <c:formatCode>General</c:formatCode>
                <c:ptCount val="8"/>
                <c:pt idx="7" formatCode="0.0\ %">
                  <c:v>0.152</c:v>
                </c:pt>
              </c:numCache>
            </c:numRef>
          </c:val>
          <c:extLst>
            <c:ext xmlns:c16="http://schemas.microsoft.com/office/drawing/2014/chart" uri="{C3380CC4-5D6E-409C-BE32-E72D297353CC}">
              <c16:uniqueId val="{00000003-A512-4C51-B4C3-37998B2BDEB9}"/>
            </c:ext>
          </c:extLst>
        </c:ser>
        <c:dLbls>
          <c:showLegendKey val="0"/>
          <c:showVal val="0"/>
          <c:showCatName val="0"/>
          <c:showSerName val="0"/>
          <c:showPercent val="0"/>
          <c:showBubbleSize val="0"/>
        </c:dLbls>
        <c:gapWidth val="219"/>
        <c:overlap val="-27"/>
        <c:axId val="1308178975"/>
        <c:axId val="1034801647"/>
      </c:barChart>
      <c:catAx>
        <c:axId val="130817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crossAx val="1034801647"/>
        <c:crosses val="autoZero"/>
        <c:auto val="1"/>
        <c:lblAlgn val="ctr"/>
        <c:lblOffset val="100"/>
        <c:noMultiLvlLbl val="0"/>
      </c:catAx>
      <c:valAx>
        <c:axId val="103480164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crossAx val="1308178975"/>
        <c:crosses val="autoZero"/>
        <c:crossBetween val="between"/>
      </c:valAx>
      <c:spPr>
        <a:noFill/>
        <a:ln>
          <a:noFill/>
        </a:ln>
        <a:effectLst/>
      </c:spPr>
    </c:plotArea>
    <c:legend>
      <c:legendPos val="b"/>
      <c:layout>
        <c:manualLayout>
          <c:xMode val="edge"/>
          <c:yMode val="edge"/>
          <c:x val="2.1276845680551049E-2"/>
          <c:y val="0.89632086307596237"/>
          <c:w val="0.94551125349502185"/>
          <c:h val="8.892960602493174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097789077178734E-2"/>
          <c:y val="3.2365631293594196E-2"/>
          <c:w val="0.9086977935313636"/>
          <c:h val="0.76057850642567504"/>
        </c:manualLayout>
      </c:layout>
      <c:barChart>
        <c:barDir val="col"/>
        <c:grouping val="clustered"/>
        <c:varyColors val="0"/>
        <c:ser>
          <c:idx val="0"/>
          <c:order val="0"/>
          <c:tx>
            <c:strRef>
              <c:f>'[Kouluterveyskyselyn uudet tulokset.xlsx]amis'!$C$5</c:f>
              <c:strCache>
                <c:ptCount val="1"/>
                <c:pt idx="0">
                  <c:v>Tupakoi päivittäin</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horzOverflow="clip" vert="horz" wrap="square" lIns="38100" tIns="144000" rIns="38100" bIns="19050" anchor="ctr" anchorCtr="1">
                <a:spAutoFit/>
              </a:bodyPr>
              <a:lstStyle/>
              <a:p>
                <a:pPr>
                  <a:defRPr sz="14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tulokset.xlsx]amis'!$C$6:$C$13</c:f>
              <c:numCache>
                <c:formatCode>0%</c:formatCode>
                <c:ptCount val="8"/>
                <c:pt idx="0">
                  <c:v>0.39300000000000002</c:v>
                </c:pt>
                <c:pt idx="1">
                  <c:v>0.29499999999999998</c:v>
                </c:pt>
                <c:pt idx="2">
                  <c:v>0.35899999999999999</c:v>
                </c:pt>
                <c:pt idx="3">
                  <c:v>0.30499999999999999</c:v>
                </c:pt>
                <c:pt idx="4">
                  <c:v>0.23</c:v>
                </c:pt>
                <c:pt idx="5">
                  <c:v>0.184</c:v>
                </c:pt>
                <c:pt idx="6">
                  <c:v>0.17499999999999999</c:v>
                </c:pt>
                <c:pt idx="7">
                  <c:v>0.13600000000000001</c:v>
                </c:pt>
              </c:numCache>
            </c:numRef>
          </c:val>
          <c:extLst>
            <c:ext xmlns:c16="http://schemas.microsoft.com/office/drawing/2014/chart" uri="{C3380CC4-5D6E-409C-BE32-E72D297353CC}">
              <c16:uniqueId val="{00000000-49DA-4B28-B7CC-EA900FF688EC}"/>
            </c:ext>
          </c:extLst>
        </c:ser>
        <c:ser>
          <c:idx val="1"/>
          <c:order val="1"/>
          <c:tx>
            <c:strRef>
              <c:f>'[Kouluterveyskyselyn uudet tulokset.xlsx]amis'!$D$5</c:f>
              <c:strCache>
                <c:ptCount val="1"/>
                <c:pt idx="0">
                  <c:v>Nuuskaa päivittäin</c:v>
                </c:pt>
              </c:strCache>
            </c:strRef>
          </c:tx>
          <c:spPr>
            <a:solidFill>
              <a:schemeClr val="accent2"/>
            </a:solidFill>
            <a:ln>
              <a:noFill/>
            </a:ln>
            <a:effectLst/>
          </c:spPr>
          <c:invertIfNegative val="0"/>
          <c:dLbls>
            <c:spPr>
              <a:noFill/>
              <a:ln>
                <a:noFill/>
              </a:ln>
              <a:effectLst/>
            </c:spPr>
            <c:txPr>
              <a:bodyPr rot="0" spcFirstLastPara="1" vertOverflow="ellipsis" horzOverflow="clip" vert="horz" wrap="square" lIns="108000" tIns="36000" rIns="38100" bIns="19050" anchor="ctr" anchorCtr="1">
                <a:spAutoFit/>
              </a:bodyPr>
              <a:lstStyle/>
              <a:p>
                <a:pPr>
                  <a:defRPr sz="14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tulokset.xlsx]amis'!$D$6:$D$13</c:f>
              <c:numCache>
                <c:formatCode>0%</c:formatCode>
                <c:ptCount val="8"/>
                <c:pt idx="0">
                  <c:v>2.5999999999999999E-2</c:v>
                </c:pt>
                <c:pt idx="1">
                  <c:v>3.1E-2</c:v>
                </c:pt>
                <c:pt idx="2">
                  <c:v>5.5E-2</c:v>
                </c:pt>
                <c:pt idx="3">
                  <c:v>7.8E-2</c:v>
                </c:pt>
                <c:pt idx="4">
                  <c:v>0.112</c:v>
                </c:pt>
                <c:pt idx="5">
                  <c:v>0.14699999999999999</c:v>
                </c:pt>
                <c:pt idx="6">
                  <c:v>0.121</c:v>
                </c:pt>
                <c:pt idx="7">
                  <c:v>0.13</c:v>
                </c:pt>
              </c:numCache>
            </c:numRef>
          </c:val>
          <c:extLst>
            <c:ext xmlns:c16="http://schemas.microsoft.com/office/drawing/2014/chart" uri="{C3380CC4-5D6E-409C-BE32-E72D297353CC}">
              <c16:uniqueId val="{00000001-49DA-4B28-B7CC-EA900FF688EC}"/>
            </c:ext>
          </c:extLst>
        </c:ser>
        <c:ser>
          <c:idx val="2"/>
          <c:order val="2"/>
          <c:tx>
            <c:strRef>
              <c:f>'[Kouluterveyskyselyn uudet tulokset.xlsx]amis'!$E$5</c:f>
              <c:strCache>
                <c:ptCount val="1"/>
                <c:pt idx="0">
                  <c:v>Käyttää sähkäsavuketta päivittäin</c:v>
                </c:pt>
              </c:strCache>
            </c:strRef>
          </c:tx>
          <c:spPr>
            <a:solidFill>
              <a:srgbClr val="70AD47"/>
            </a:solidFill>
            <a:ln>
              <a:noFill/>
            </a:ln>
            <a:effectLst/>
          </c:spPr>
          <c:invertIfNegative val="0"/>
          <c:dLbls>
            <c:spPr>
              <a:noFill/>
              <a:ln>
                <a:noFill/>
              </a:ln>
              <a:effectLst/>
            </c:spPr>
            <c:txPr>
              <a:bodyPr rot="0" spcFirstLastPara="1" vertOverflow="ellipsis" horzOverflow="clip" vert="horz" wrap="square" lIns="144000" tIns="0" rIns="38100" bIns="19050" anchor="ctr" anchorCtr="1">
                <a:spAutoFit/>
              </a:bodyPr>
              <a:lstStyle/>
              <a:p>
                <a:pPr>
                  <a:defRPr sz="14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tulokset.xlsx]amis'!$E$6:$E$13</c:f>
              <c:numCache>
                <c:formatCode>General</c:formatCode>
                <c:ptCount val="8"/>
                <c:pt idx="3" formatCode="0%">
                  <c:v>6.0999999999999999E-2</c:v>
                </c:pt>
                <c:pt idx="4" formatCode="0%">
                  <c:v>0.05</c:v>
                </c:pt>
                <c:pt idx="5" formatCode="0%">
                  <c:v>4.2000000000000003E-2</c:v>
                </c:pt>
                <c:pt idx="6" formatCode="0%">
                  <c:v>3.3000000000000002E-2</c:v>
                </c:pt>
                <c:pt idx="7" formatCode="0%">
                  <c:v>6.5000000000000002E-2</c:v>
                </c:pt>
              </c:numCache>
            </c:numRef>
          </c:val>
          <c:extLst>
            <c:ext xmlns:c16="http://schemas.microsoft.com/office/drawing/2014/chart" uri="{C3380CC4-5D6E-409C-BE32-E72D297353CC}">
              <c16:uniqueId val="{00000002-49DA-4B28-B7CC-EA900FF688EC}"/>
            </c:ext>
          </c:extLst>
        </c:ser>
        <c:ser>
          <c:idx val="3"/>
          <c:order val="3"/>
          <c:tx>
            <c:strRef>
              <c:f>'[Kouluterveyskyselyn uudet tulokset.xlsx]amis'!$F$5</c:f>
              <c:strCache>
                <c:ptCount val="1"/>
                <c:pt idx="0">
                  <c:v>Käyttää nikotiinipusseja silloin tällöin tai päivittäin</c:v>
                </c:pt>
              </c:strCache>
            </c:strRef>
          </c:tx>
          <c:spPr>
            <a:solidFill>
              <a:schemeClr val="accent4"/>
            </a:solidFill>
            <a:ln>
              <a:noFill/>
            </a:ln>
            <a:effectLst/>
          </c:spPr>
          <c:invertIfNegative val="0"/>
          <c:dLbls>
            <c:spPr>
              <a:noFill/>
              <a:ln>
                <a:noFill/>
              </a:ln>
              <a:effectLst/>
            </c:spPr>
            <c:txPr>
              <a:bodyPr rot="0" spcFirstLastPara="1" vertOverflow="ellipsis" horzOverflow="clip" vert="horz" wrap="square" lIns="38100" tIns="72000" rIns="38100" bIns="19050" anchor="ctr" anchorCtr="1">
                <a:spAutoFit/>
              </a:bodyPr>
              <a:lstStyle/>
              <a:p>
                <a:pPr>
                  <a:defRPr sz="14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'[Kouluterveyskyselyn uudet tulokset.xlsx]amis'!$B$6:$B$13</c:f>
              <c:strCache>
                <c:ptCount val="8"/>
                <c:pt idx="0">
                  <c:v>2008/2009</c:v>
                </c:pt>
                <c:pt idx="1">
                  <c:v>2010/2011</c:v>
                </c:pt>
                <c:pt idx="2">
                  <c:v>2013</c:v>
                </c:pt>
                <c:pt idx="3">
                  <c:v>2015</c:v>
                </c:pt>
                <c:pt idx="4">
                  <c:v>2017</c:v>
                </c:pt>
                <c:pt idx="5">
                  <c:v>2019</c:v>
                </c:pt>
                <c:pt idx="6">
                  <c:v>2021</c:v>
                </c:pt>
                <c:pt idx="7">
                  <c:v>2023</c:v>
                </c:pt>
              </c:strCache>
            </c:strRef>
          </c:cat>
          <c:val>
            <c:numRef>
              <c:f>'[Kouluterveyskyselyn uudet tulokset.xlsx]amis'!$F$6:$F$13</c:f>
              <c:numCache>
                <c:formatCode>General</c:formatCode>
                <c:ptCount val="8"/>
                <c:pt idx="7" formatCode="0%">
                  <c:v>0.152</c:v>
                </c:pt>
              </c:numCache>
            </c:numRef>
          </c:val>
          <c:extLst>
            <c:ext xmlns:c16="http://schemas.microsoft.com/office/drawing/2014/chart" uri="{C3380CC4-5D6E-409C-BE32-E72D297353CC}">
              <c16:uniqueId val="{00000003-49DA-4B28-B7CC-EA900FF688EC}"/>
            </c:ext>
          </c:extLst>
        </c:ser>
        <c:dLbls>
          <c:showLegendKey val="0"/>
          <c:showVal val="0"/>
          <c:showCatName val="0"/>
          <c:showSerName val="0"/>
          <c:showPercent val="0"/>
          <c:showBubbleSize val="0"/>
        </c:dLbls>
        <c:gapWidth val="219"/>
        <c:overlap val="-27"/>
        <c:axId val="1308177055"/>
        <c:axId val="1034807599"/>
      </c:barChart>
      <c:catAx>
        <c:axId val="130817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crossAx val="1034807599"/>
        <c:crosses val="autoZero"/>
        <c:auto val="1"/>
        <c:lblAlgn val="ctr"/>
        <c:lblOffset val="100"/>
        <c:noMultiLvlLbl val="0"/>
      </c:catAx>
      <c:valAx>
        <c:axId val="103480759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crossAx val="1308177055"/>
        <c:crosses val="autoZero"/>
        <c:crossBetween val="between"/>
      </c:valAx>
      <c:spPr>
        <a:noFill/>
        <a:ln>
          <a:noFill/>
        </a:ln>
        <a:effectLst/>
      </c:spPr>
    </c:plotArea>
    <c:legend>
      <c:legendPos val="b"/>
      <c:layout>
        <c:manualLayout>
          <c:xMode val="edge"/>
          <c:yMode val="edge"/>
          <c:x val="2.5816641159498548E-2"/>
          <c:y val="0.86576788998834975"/>
          <c:w val="0.95425911710168032"/>
          <c:h val="0.1198951331043430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9C_3FE3B5EE.xml><?xml version="1.0" encoding="utf-8"?>
<p188:cmLst xmlns:a="http://schemas.openxmlformats.org/drawingml/2006/main" xmlns:r="http://schemas.openxmlformats.org/officeDocument/2006/relationships" xmlns:p188="http://schemas.microsoft.com/office/powerpoint/2018/8/main">
  <p188:cm id="{34DD147F-8B8D-4EB2-A82F-402A12251164}" authorId="{D27A0120-725A-65BE-F3C6-40884BD953A7}" status="resolved" created="2023-07-10T12:26:55.787" complete="100000">
    <pc:sldMkLst xmlns:pc="http://schemas.microsoft.com/office/powerpoint/2013/main/command">
      <pc:docMk/>
      <pc:sldMk cId="1071887854" sldId="412"/>
    </pc:sldMkLst>
    <p188:txBody>
      <a:bodyPr/>
      <a:lstStyle/>
      <a:p>
        <a:r>
          <a:rPr lang="fi-FI"/>
          <a:t>Tämän dian jälkeen pohdin sitä tupakkalain aikajanaa! Olisiko se kuitenkin pitänyt olla mukana?</a:t>
        </a:r>
      </a:p>
    </p188:txBody>
  </p188:cm>
</p188:cmLst>
</file>

<file path=ppt/comments/modernComment_1B8_8D58532D.xml><?xml version="1.0" encoding="utf-8"?>
<p188:cmLst xmlns:a="http://schemas.openxmlformats.org/drawingml/2006/main" xmlns:r="http://schemas.openxmlformats.org/officeDocument/2006/relationships" xmlns:p188="http://schemas.microsoft.com/office/powerpoint/2018/8/main">
  <p188:cm id="{7795A282-1090-4EA9-A39A-74E121C362CA}" authorId="{D27A0120-725A-65BE-F3C6-40884BD953A7}" status="resolved" created="2023-07-07T12:18:11.193" complete="100000">
    <pc:sldMkLst xmlns:pc="http://schemas.microsoft.com/office/powerpoint/2013/main/command">
      <pc:docMk/>
      <pc:sldMk cId="2371375917" sldId="440"/>
    </pc:sldMkLst>
    <p188:txBody>
      <a:bodyPr/>
      <a:lstStyle/>
      <a:p>
        <a:r>
          <a:rPr lang="fi-FI"/>
          <a:t>Kuva muotoon</a:t>
        </a:r>
      </a:p>
    </p188:txBody>
  </p188:cm>
</p188:cmLst>
</file>

<file path=ppt/comments/modernComment_1B9_BAA1A5F9.xml><?xml version="1.0" encoding="utf-8"?>
<p188:cmLst xmlns:a="http://schemas.openxmlformats.org/drawingml/2006/main" xmlns:r="http://schemas.openxmlformats.org/officeDocument/2006/relationships" xmlns:p188="http://schemas.microsoft.com/office/powerpoint/2018/8/main">
  <p188:cm id="{5C65A46B-B100-4C8C-B6DF-57691033A6B9}" authorId="{D27A0120-725A-65BE-F3C6-40884BD953A7}" status="resolved" created="2023-07-07T12:18:19.535" complete="100000">
    <pc:sldMkLst xmlns:pc="http://schemas.microsoft.com/office/powerpoint/2013/main/command">
      <pc:docMk/>
      <pc:sldMk cId="3131155961" sldId="441"/>
    </pc:sldMkLst>
    <p188:txBody>
      <a:bodyPr/>
      <a:lstStyle/>
      <a:p>
        <a:r>
          <a:rPr lang="fi-FI"/>
          <a:t>kuvamuotoon</a:t>
        </a:r>
      </a:p>
    </p188:txBody>
  </p188:cm>
</p188:cmLst>
</file>

<file path=ppt/comments/modernComment_21B_17CB2A35.xml><?xml version="1.0" encoding="utf-8"?>
<p188:cmLst xmlns:a="http://schemas.openxmlformats.org/drawingml/2006/main" xmlns:r="http://schemas.openxmlformats.org/officeDocument/2006/relationships" xmlns:p188="http://schemas.microsoft.com/office/powerpoint/2018/8/main">
  <p188:cm id="{48E68C52-7B1E-472A-BB2A-631B07BE3E20}" authorId="{D27A0120-725A-65BE-F3C6-40884BD953A7}" status="resolved" created="2023-11-27T14:12:44.951" complete="100000">
    <ac:deMkLst xmlns:ac="http://schemas.microsoft.com/office/drawing/2013/main/command">
      <pc:docMk xmlns:pc="http://schemas.microsoft.com/office/powerpoint/2013/main/command"/>
      <pc:sldMk xmlns:pc="http://schemas.microsoft.com/office/powerpoint/2013/main/command" cId="399190581" sldId="539"/>
      <ac:picMk id="3" creationId="{D1149371-DAD7-8DA5-0BC9-4F1A927BE29E}"/>
    </ac:deMkLst>
    <p188:txBody>
      <a:bodyPr/>
      <a:lstStyle/>
      <a:p>
        <a:r>
          <a:rPr lang="fi-FI"/>
          <a:t>Ei ihan osu aiheeseen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144C3-583E-4BAE-85EC-5C898227D6A4}" type="datetimeFigureOut">
              <a:rPr lang="fi-FI" smtClean="0"/>
              <a:t>21.05.2024</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2DCA2-CC7F-4DC4-B7AA-B1F79F228B4D}" type="slidenum">
              <a:rPr lang="fi-FI" smtClean="0"/>
              <a:t>‹#›</a:t>
            </a:fld>
            <a:endParaRPr lang="fi-FI"/>
          </a:p>
        </p:txBody>
      </p:sp>
    </p:spTree>
    <p:extLst>
      <p:ext uri="{BB962C8B-B14F-4D97-AF65-F5344CB8AC3E}">
        <p14:creationId xmlns:p14="http://schemas.microsoft.com/office/powerpoint/2010/main" val="3964279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HepY8kD9Pq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Tämän paketin avulla on tarkoitus keskustella nuorten kanssa nikotiinituotteista, niihin liittyvistä ilmiöistä ja haitoista. Materiaalin on tuottanut Ehkäisevä päihdetyö EHYT ry. Tarkoituksena on käydä asioita läpi keskustelun ja pohdinnan kautta. Tavoitteena on herättää lapset ja nuoret pohtimaan kriittisesti materiaalissa käsiteltyjä asioita, sekä omaa suhdettaan ja asennettaan päihteisiin. Pakettiin kuuluu opettajan opas, johon kannattaa tutustua etukäteen. </a:t>
            </a:r>
          </a:p>
          <a:p>
            <a:endParaRPr lang="fi-FI"/>
          </a:p>
          <a:p>
            <a:r>
              <a:rPr lang="fi-FI"/>
              <a:t>Päihdekasvatuksessa erityisen tärkeä asia on eettisyys. Aihetta käsitellessä pitää ottaa huomioon, että nuorilla saattaa olla hyvin erilaisia kokemuksia nikotiinituotteisiin liittyen. Tarjottu tieto saattaa tuntua nuoresta epämukavalta ja ahdistavalta erilaisista syistä, kuten jonkin akuutin lähipiirissä olevan tilanteen tai omien uhkakuvien kautta. Aihetta pitää käsitellä niin, ettei se aiheuta lapselle tai nuorelle pelkoja tai ahdistusta. Ryhmän vetäjän rooli on kunnioittaa nuorten mielipiteitä ja näkemyksiä, vaikka ne eroaisivatkin omista. Tarkoituksena on tarjota uusia näkökulmia sekä lisätietoa keskusteltaviin aiheisiin. </a:t>
            </a:r>
            <a:endParaRPr lang="fi-FI">
              <a:cs typeface="Calibri"/>
            </a:endParaRPr>
          </a:p>
          <a:p>
            <a:endParaRPr lang="fi-FI"/>
          </a:p>
          <a:p>
            <a:r>
              <a:rPr lang="fi-FI"/>
              <a:t>Diojen kommenttikentässä näkyvät ohjeet sisältöjen käsittelyyn, sekä lisäkysymykset keskustelun tueksi. Nuoret pohtivat ensin pareittain/pienryhmissä annettuja kysymyksiä, jonka jälkeen vastaukset puretaan yhdessä. Nuorten vastauksia pohjustetaan seuraavien diojen sisällöllä, johon on kerätty tietoa käsiteltävään aiheeseen. Kommenttikentässä lukee mikä kysymys viittaa mihinkin sisältöön. Lisätyt linkit ovat vastauksissa käytettyjä lähteitä, joista löytyy lisätietoa aiheesta. Opettajan oppaassa vastaukset ovat avattu laajemmin. Tarkoitus on osallistuttaa nuoret kysymysten kautta käsiteltävään teemaan sekä korjata vääristynyttä tietoa tarjoamalla erilaisia näkökulmia. </a:t>
            </a:r>
            <a:endParaRPr lang="fi-FI">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a:t>
            </a:fld>
            <a:endParaRPr lang="fi-FI"/>
          </a:p>
        </p:txBody>
      </p:sp>
    </p:spTree>
    <p:extLst>
      <p:ext uri="{BB962C8B-B14F-4D97-AF65-F5344CB8AC3E}">
        <p14:creationId xmlns:p14="http://schemas.microsoft.com/office/powerpoint/2010/main" val="3399604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6B2DCA2-CC7F-4DC4-B7AA-B1F79F228B4D}" type="slidenum">
              <a:rPr lang="fi-FI" smtClean="0"/>
              <a:t>11</a:t>
            </a:fld>
            <a:endParaRPr lang="fi-FI"/>
          </a:p>
        </p:txBody>
      </p:sp>
    </p:spTree>
    <p:extLst>
      <p:ext uri="{BB962C8B-B14F-4D97-AF65-F5344CB8AC3E}">
        <p14:creationId xmlns:p14="http://schemas.microsoft.com/office/powerpoint/2010/main" val="390058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6B2DCA2-CC7F-4DC4-B7AA-B1F79F228B4D}" type="slidenum">
              <a:rPr lang="fi-FI" smtClean="0"/>
              <a:t>12</a:t>
            </a:fld>
            <a:endParaRPr lang="fi-FI"/>
          </a:p>
        </p:txBody>
      </p:sp>
    </p:spTree>
    <p:extLst>
      <p:ext uri="{BB962C8B-B14F-4D97-AF65-F5344CB8AC3E}">
        <p14:creationId xmlns:p14="http://schemas.microsoft.com/office/powerpoint/2010/main" val="261830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393700"/>
            <a:ext cx="2941638" cy="2206625"/>
          </a:xfrm>
        </p:spPr>
      </p:sp>
      <p:sp>
        <p:nvSpPr>
          <p:cNvPr id="3" name="Huomautusten paikkamerkki 2"/>
          <p:cNvSpPr>
            <a:spLocks noGrp="1"/>
          </p:cNvSpPr>
          <p:nvPr>
            <p:ph type="body" idx="1"/>
          </p:nvPr>
        </p:nvSpPr>
        <p:spPr>
          <a:xfrm>
            <a:off x="685800" y="2600324"/>
            <a:ext cx="5593814" cy="6084890"/>
          </a:xfrm>
        </p:spPr>
        <p:txBody>
          <a:bodyPr/>
          <a:lstStyle/>
          <a:p>
            <a:pPr marL="298340" indent="-298340" defTabSz="1591147">
              <a:buClr>
                <a:schemeClr val="dk1"/>
              </a:buClr>
              <a:buSzPts val="1200"/>
              <a:buFont typeface="Arial" panose="020B0604020202020204" pitchFamily="34" charset="0"/>
              <a:buChar char="•"/>
              <a:defRPr/>
            </a:pPr>
            <a:endParaRPr lang="fi-FI"/>
          </a:p>
          <a:p>
            <a:endParaRPr lang="fi-FI"/>
          </a:p>
          <a:p>
            <a:endParaRPr lang="fi-FI"/>
          </a:p>
          <a:p>
            <a:endParaRPr lang="fi-FI"/>
          </a:p>
          <a:p>
            <a:pPr marL="0" marR="0" lvl="0" indent="0" algn="l" defTabSz="914400">
              <a:lnSpc>
                <a:spcPct val="100000"/>
              </a:lnSpc>
              <a:spcBef>
                <a:spcPts val="0"/>
              </a:spcBef>
              <a:spcAft>
                <a:spcPts val="0"/>
              </a:spcAft>
              <a:buClrTx/>
              <a:buSzTx/>
              <a:buNone/>
              <a:tabLst/>
              <a:defRPr/>
            </a:pPr>
            <a:endParaRPr lang="fi-FI">
              <a:cs typeface="Calibri"/>
            </a:endParaRPr>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E75F9B-1BA9-426D-978A-17A37EB3B91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83704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393700"/>
            <a:ext cx="2941638" cy="2206625"/>
          </a:xfrm>
        </p:spPr>
      </p:sp>
      <p:sp>
        <p:nvSpPr>
          <p:cNvPr id="3" name="Huomautusten paikkamerkki 2"/>
          <p:cNvSpPr>
            <a:spLocks noGrp="1"/>
          </p:cNvSpPr>
          <p:nvPr>
            <p:ph type="body" idx="1"/>
          </p:nvPr>
        </p:nvSpPr>
        <p:spPr>
          <a:xfrm>
            <a:off x="685800" y="2600324"/>
            <a:ext cx="5593814" cy="6084890"/>
          </a:xfrm>
        </p:spPr>
        <p:txBody>
          <a:bodyPr/>
          <a:lstStyle/>
          <a:p>
            <a:pPr marL="0" marR="0" lvl="0" indent="0" algn="l" defTabSz="914400">
              <a:lnSpc>
                <a:spcPct val="100000"/>
              </a:lnSpc>
              <a:spcBef>
                <a:spcPts val="0"/>
              </a:spcBef>
              <a:spcAft>
                <a:spcPts val="0"/>
              </a:spcAft>
              <a:buClrTx/>
              <a:buSzTx/>
              <a:buNone/>
              <a:tabLst/>
              <a:defRPr/>
            </a:pPr>
            <a:endParaRPr lang="fi-FI">
              <a:cs typeface="Calibri"/>
            </a:endParaRPr>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E75F9B-1BA9-426D-978A-17A37EB3B91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3221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393700"/>
            <a:ext cx="2941638" cy="2206625"/>
          </a:xfrm>
        </p:spPr>
      </p:sp>
      <p:sp>
        <p:nvSpPr>
          <p:cNvPr id="3" name="Huomautusten paikkamerkki 2"/>
          <p:cNvSpPr>
            <a:spLocks noGrp="1"/>
          </p:cNvSpPr>
          <p:nvPr>
            <p:ph type="body" idx="1"/>
          </p:nvPr>
        </p:nvSpPr>
        <p:spPr>
          <a:xfrm>
            <a:off x="685800" y="2600324"/>
            <a:ext cx="5593814" cy="6084890"/>
          </a:xfrm>
        </p:spPr>
        <p:txBody>
          <a:bodyPr/>
          <a:lstStyle/>
          <a:p>
            <a:pPr marL="0" marR="0" lvl="0" indent="0" algn="l" defTabSz="914400">
              <a:lnSpc>
                <a:spcPct val="100000"/>
              </a:lnSpc>
              <a:spcBef>
                <a:spcPts val="0"/>
              </a:spcBef>
              <a:spcAft>
                <a:spcPts val="0"/>
              </a:spcAft>
              <a:buClrTx/>
              <a:buSzTx/>
              <a:buNone/>
              <a:tabLst/>
              <a:defRPr/>
            </a:pPr>
            <a:endParaRPr lang="fi-FI">
              <a:cs typeface="Calibri"/>
            </a:endParaRPr>
          </a:p>
        </p:txBody>
      </p:sp>
      <p:sp>
        <p:nvSpPr>
          <p:cNvPr id="4" name="Dian numeron paikkamerkki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E75F9B-1BA9-426D-978A-17A37EB3B91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918369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6B2DCA2-CC7F-4DC4-B7AA-B1F79F228B4D}" type="slidenum">
              <a:rPr lang="fi-FI" smtClean="0"/>
              <a:t>16</a:t>
            </a:fld>
            <a:endParaRPr lang="fi-FI"/>
          </a:p>
        </p:txBody>
      </p:sp>
    </p:spTree>
    <p:extLst>
      <p:ext uri="{BB962C8B-B14F-4D97-AF65-F5344CB8AC3E}">
        <p14:creationId xmlns:p14="http://schemas.microsoft.com/office/powerpoint/2010/main" val="178338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panose="020F0502020204030204"/>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17</a:t>
            </a:fld>
            <a:endParaRPr lang="fi-FI"/>
          </a:p>
        </p:txBody>
      </p:sp>
    </p:spTree>
    <p:extLst>
      <p:ext uri="{BB962C8B-B14F-4D97-AF65-F5344CB8AC3E}">
        <p14:creationId xmlns:p14="http://schemas.microsoft.com/office/powerpoint/2010/main" val="1218828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90000"/>
              </a:lnSpc>
              <a:spcBef>
                <a:spcPts val="1000"/>
              </a:spcBef>
            </a:pPr>
            <a:endParaRPr lang="en-US"/>
          </a:p>
        </p:txBody>
      </p:sp>
      <p:sp>
        <p:nvSpPr>
          <p:cNvPr id="4" name="Dian numeron paikkamerkki 3"/>
          <p:cNvSpPr>
            <a:spLocks noGrp="1"/>
          </p:cNvSpPr>
          <p:nvPr>
            <p:ph type="sldNum" sz="quarter" idx="5"/>
          </p:nvPr>
        </p:nvSpPr>
        <p:spPr/>
        <p:txBody>
          <a:bodyPr/>
          <a:lstStyle/>
          <a:p>
            <a:fld id="{56B2DCA2-CC7F-4DC4-B7AA-B1F79F228B4D}" type="slidenum">
              <a:rPr lang="fi-FI" smtClean="0"/>
              <a:t>18</a:t>
            </a:fld>
            <a:endParaRPr lang="fi-FI"/>
          </a:p>
        </p:txBody>
      </p:sp>
    </p:spTree>
    <p:extLst>
      <p:ext uri="{BB962C8B-B14F-4D97-AF65-F5344CB8AC3E}">
        <p14:creationId xmlns:p14="http://schemas.microsoft.com/office/powerpoint/2010/main" val="327092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6B2DCA2-CC7F-4DC4-B7AA-B1F79F228B4D}" type="slidenum">
              <a:rPr lang="fi-FI" smtClean="0"/>
              <a:t>19</a:t>
            </a:fld>
            <a:endParaRPr lang="fi-FI"/>
          </a:p>
        </p:txBody>
      </p:sp>
    </p:spTree>
    <p:extLst>
      <p:ext uri="{BB962C8B-B14F-4D97-AF65-F5344CB8AC3E}">
        <p14:creationId xmlns:p14="http://schemas.microsoft.com/office/powerpoint/2010/main" val="1842148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Videon linkki:</a:t>
            </a:r>
          </a:p>
          <a:p>
            <a:endParaRPr lang="fi-FI"/>
          </a:p>
          <a:p>
            <a:r>
              <a:rPr lang="fi-FI"/>
              <a:t>https://www.youtube.com/watch?v=9jiRtOtVVUA&amp;t=188s  </a:t>
            </a:r>
          </a:p>
        </p:txBody>
      </p:sp>
      <p:sp>
        <p:nvSpPr>
          <p:cNvPr id="4" name="Dian numeron paikkamerkki 3"/>
          <p:cNvSpPr>
            <a:spLocks noGrp="1"/>
          </p:cNvSpPr>
          <p:nvPr>
            <p:ph type="sldNum" sz="quarter" idx="5"/>
          </p:nvPr>
        </p:nvSpPr>
        <p:spPr/>
        <p:txBody>
          <a:bodyPr/>
          <a:lstStyle/>
          <a:p>
            <a:fld id="{56B2DCA2-CC7F-4DC4-B7AA-B1F79F228B4D}" type="slidenum">
              <a:rPr lang="fi-FI" smtClean="0"/>
              <a:t>20</a:t>
            </a:fld>
            <a:endParaRPr lang="fi-FI"/>
          </a:p>
        </p:txBody>
      </p:sp>
    </p:spTree>
    <p:extLst>
      <p:ext uri="{BB962C8B-B14F-4D97-AF65-F5344CB8AC3E}">
        <p14:creationId xmlns:p14="http://schemas.microsoft.com/office/powerpoint/2010/main" val="415608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2</a:t>
            </a:fld>
            <a:endParaRPr lang="fi-FI"/>
          </a:p>
        </p:txBody>
      </p:sp>
    </p:spTree>
    <p:extLst>
      <p:ext uri="{BB962C8B-B14F-4D97-AF65-F5344CB8AC3E}">
        <p14:creationId xmlns:p14="http://schemas.microsoft.com/office/powerpoint/2010/main" val="3818541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6B2DCA2-CC7F-4DC4-B7AA-B1F79F228B4D}" type="slidenum">
              <a:rPr lang="fi-FI" smtClean="0"/>
              <a:t>21</a:t>
            </a:fld>
            <a:endParaRPr lang="fi-FI"/>
          </a:p>
        </p:txBody>
      </p:sp>
    </p:spTree>
    <p:extLst>
      <p:ext uri="{BB962C8B-B14F-4D97-AF65-F5344CB8AC3E}">
        <p14:creationId xmlns:p14="http://schemas.microsoft.com/office/powerpoint/2010/main" val="2114864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22</a:t>
            </a:fld>
            <a:endParaRPr lang="fi-FI"/>
          </a:p>
        </p:txBody>
      </p:sp>
    </p:spTree>
    <p:extLst>
      <p:ext uri="{BB962C8B-B14F-4D97-AF65-F5344CB8AC3E}">
        <p14:creationId xmlns:p14="http://schemas.microsoft.com/office/powerpoint/2010/main" val="2173002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Videon linkki:</a:t>
            </a:r>
          </a:p>
          <a:p>
            <a:endParaRPr lang="fi-FI"/>
          </a:p>
          <a:p>
            <a:r>
              <a:rPr lang="fi-FI"/>
              <a:t>https://www.youtube.com/watch?v=9jiRtOtVVUA&amp;t=71s </a:t>
            </a:r>
          </a:p>
        </p:txBody>
      </p:sp>
      <p:sp>
        <p:nvSpPr>
          <p:cNvPr id="4" name="Dian numeron paikkamerkki 3"/>
          <p:cNvSpPr>
            <a:spLocks noGrp="1"/>
          </p:cNvSpPr>
          <p:nvPr>
            <p:ph type="sldNum" sz="quarter" idx="5"/>
          </p:nvPr>
        </p:nvSpPr>
        <p:spPr/>
        <p:txBody>
          <a:bodyPr/>
          <a:lstStyle/>
          <a:p>
            <a:fld id="{56B2DCA2-CC7F-4DC4-B7AA-B1F79F228B4D}" type="slidenum">
              <a:rPr lang="fi-FI" smtClean="0"/>
              <a:t>23</a:t>
            </a:fld>
            <a:endParaRPr lang="fi-FI"/>
          </a:p>
        </p:txBody>
      </p:sp>
    </p:spTree>
    <p:extLst>
      <p:ext uri="{BB962C8B-B14F-4D97-AF65-F5344CB8AC3E}">
        <p14:creationId xmlns:p14="http://schemas.microsoft.com/office/powerpoint/2010/main" val="3135401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6B2DCA2-CC7F-4DC4-B7AA-B1F79F228B4D}" type="slidenum">
              <a:rPr lang="fi-FI" smtClean="0"/>
              <a:t>25</a:t>
            </a:fld>
            <a:endParaRPr lang="fi-FI"/>
          </a:p>
        </p:txBody>
      </p:sp>
    </p:spTree>
    <p:extLst>
      <p:ext uri="{BB962C8B-B14F-4D97-AF65-F5344CB8AC3E}">
        <p14:creationId xmlns:p14="http://schemas.microsoft.com/office/powerpoint/2010/main" val="310418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panose="020F0502020204030204"/>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4</a:t>
            </a:fld>
            <a:endParaRPr lang="fi-FI"/>
          </a:p>
        </p:txBody>
      </p:sp>
    </p:spTree>
    <p:extLst>
      <p:ext uri="{BB962C8B-B14F-4D97-AF65-F5344CB8AC3E}">
        <p14:creationId xmlns:p14="http://schemas.microsoft.com/office/powerpoint/2010/main" val="488942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0">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5</a:t>
            </a:fld>
            <a:endParaRPr lang="fi-FI"/>
          </a:p>
        </p:txBody>
      </p:sp>
    </p:spTree>
    <p:extLst>
      <p:ext uri="{BB962C8B-B14F-4D97-AF65-F5344CB8AC3E}">
        <p14:creationId xmlns:p14="http://schemas.microsoft.com/office/powerpoint/2010/main" val="82267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6</a:t>
            </a:fld>
            <a:endParaRPr lang="fi-FI"/>
          </a:p>
        </p:txBody>
      </p:sp>
    </p:spTree>
    <p:extLst>
      <p:ext uri="{BB962C8B-B14F-4D97-AF65-F5344CB8AC3E}">
        <p14:creationId xmlns:p14="http://schemas.microsoft.com/office/powerpoint/2010/main" val="57507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7</a:t>
            </a:fld>
            <a:endParaRPr lang="fi-FI"/>
          </a:p>
        </p:txBody>
      </p:sp>
    </p:spTree>
    <p:extLst>
      <p:ext uri="{BB962C8B-B14F-4D97-AF65-F5344CB8AC3E}">
        <p14:creationId xmlns:p14="http://schemas.microsoft.com/office/powerpoint/2010/main" val="3510250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Videon linkki:</a:t>
            </a:r>
          </a:p>
          <a:p>
            <a:r>
              <a:rPr lang="fi-FI">
                <a:hlinkClick r:id="rId3"/>
              </a:rPr>
              <a:t>https://www.youtube.com/watch?v=HepY8kD9Pqo</a:t>
            </a:r>
            <a:r>
              <a:rPr lang="fi-FI"/>
              <a:t> </a:t>
            </a:r>
            <a:endParaRPr lang="fi-FI">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8</a:t>
            </a:fld>
            <a:endParaRPr lang="fi-FI"/>
          </a:p>
        </p:txBody>
      </p:sp>
    </p:spTree>
    <p:extLst>
      <p:ext uri="{BB962C8B-B14F-4D97-AF65-F5344CB8AC3E}">
        <p14:creationId xmlns:p14="http://schemas.microsoft.com/office/powerpoint/2010/main" val="3153411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panose="020F0502020204030204"/>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9</a:t>
            </a:fld>
            <a:endParaRPr lang="fi-FI"/>
          </a:p>
        </p:txBody>
      </p:sp>
    </p:spTree>
    <p:extLst>
      <p:ext uri="{BB962C8B-B14F-4D97-AF65-F5344CB8AC3E}">
        <p14:creationId xmlns:p14="http://schemas.microsoft.com/office/powerpoint/2010/main" val="2053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10</a:t>
            </a:fld>
            <a:endParaRPr lang="fi-FI"/>
          </a:p>
        </p:txBody>
      </p:sp>
    </p:spTree>
    <p:extLst>
      <p:ext uri="{BB962C8B-B14F-4D97-AF65-F5344CB8AC3E}">
        <p14:creationId xmlns:p14="http://schemas.microsoft.com/office/powerpoint/2010/main" val="217906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9F2398-EF43-445E-97C5-581BA97C8329}"/>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descr="Kuva, joka sisältää kohteen lintu&#10;&#10;Kuvaus luotu automaattisesti">
            <a:extLst>
              <a:ext uri="{FF2B5EF4-FFF2-40B4-BE49-F238E27FC236}">
                <a16:creationId xmlns:a16="http://schemas.microsoft.com/office/drawing/2014/main" id="{550B7623-C616-4871-B599-79C047AEA9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457" y="218201"/>
            <a:ext cx="1445044" cy="690128"/>
          </a:xfrm>
          <a:prstGeom prst="rect">
            <a:avLst/>
          </a:prstGeom>
        </p:spPr>
      </p:pic>
    </p:spTree>
    <p:extLst>
      <p:ext uri="{BB962C8B-B14F-4D97-AF65-F5344CB8AC3E}">
        <p14:creationId xmlns:p14="http://schemas.microsoft.com/office/powerpoint/2010/main" val="58836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4F9118-FEAC-4FC5-9D98-C7D82E23BD82}"/>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2DC209F-9535-4D7F-B1BF-9134E4D270FE}"/>
              </a:ext>
            </a:extLst>
          </p:cNvPr>
          <p:cNvSpPr>
            <a:spLocks noGrp="1"/>
          </p:cNvSpPr>
          <p:nvPr>
            <p:ph type="body" orient="vert" idx="1"/>
          </p:nvPr>
        </p:nvSpPr>
        <p:spPr>
          <a:xfrm>
            <a:off x="628650" y="1825625"/>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D285B8-20DB-4787-BD4E-F70B38DDD0F4}"/>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21.05.2024</a:t>
            </a:fld>
            <a:endParaRPr lang="fi-FI"/>
          </a:p>
        </p:txBody>
      </p:sp>
      <p:sp>
        <p:nvSpPr>
          <p:cNvPr id="5" name="Alatunnisteen paikkamerkki 4">
            <a:extLst>
              <a:ext uri="{FF2B5EF4-FFF2-40B4-BE49-F238E27FC236}">
                <a16:creationId xmlns:a16="http://schemas.microsoft.com/office/drawing/2014/main" id="{180FC757-0F2F-4766-A618-26FB88C296E1}"/>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72ABCF7-675E-4C2A-8CAA-41D583FDA8AD}"/>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35970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DD19B38-D8F7-4270-AD34-E7D08C21AAB6}"/>
              </a:ext>
            </a:extLst>
          </p:cNvPr>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1B60B4D-3562-4803-80FF-27CD2471CD71}"/>
              </a:ext>
            </a:extLst>
          </p:cNvPr>
          <p:cNvSpPr>
            <a:spLocks noGrp="1"/>
          </p:cNvSpPr>
          <p:nvPr>
            <p:ph type="body" orient="vert" idx="1"/>
          </p:nvPr>
        </p:nvSpPr>
        <p:spPr>
          <a:xfrm>
            <a:off x="628650" y="365125"/>
            <a:ext cx="57626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F85E9B-4BF4-47F5-8642-E298FBAEAA4A}"/>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21.05.2024</a:t>
            </a:fld>
            <a:endParaRPr lang="fi-FI"/>
          </a:p>
        </p:txBody>
      </p:sp>
      <p:sp>
        <p:nvSpPr>
          <p:cNvPr id="5" name="Alatunnisteen paikkamerkki 4">
            <a:extLst>
              <a:ext uri="{FF2B5EF4-FFF2-40B4-BE49-F238E27FC236}">
                <a16:creationId xmlns:a16="http://schemas.microsoft.com/office/drawing/2014/main" id="{3794E456-17E5-4C7C-80AC-AE7017A7A7BF}"/>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D661282-8633-41C0-920B-4D1AAA19D317}"/>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253684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i-FI"/>
              <a:t>Muokkaa ots. perustyyl. napsautt.</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51CB1D94-CA05-47D9-A9DA-E10D79CA6E9D}" type="datetimeFigureOut">
              <a:rPr lang="fi-FI" smtClean="0"/>
              <a:t>21.05.2024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27A0A5-C873-4DF7-96A2-87F8F5F35BC2}" type="slidenum">
              <a:rPr lang="fi-FI" smtClean="0"/>
              <a:t>‹#›</a:t>
            </a:fld>
            <a:endParaRPr lang="fi-FI"/>
          </a:p>
        </p:txBody>
      </p:sp>
    </p:spTree>
    <p:extLst>
      <p:ext uri="{BB962C8B-B14F-4D97-AF65-F5344CB8AC3E}">
        <p14:creationId xmlns:p14="http://schemas.microsoft.com/office/powerpoint/2010/main" val="369681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HYT 8">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C444A23-9D1C-433A-A6DC-01BFAEAC9A5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589010" cy="915954"/>
          </a:xfrm>
          <a:prstGeom prst="rect">
            <a:avLst/>
          </a:prstGeom>
        </p:spPr>
        <p:txBody>
          <a:bodyPr anchor="b"/>
          <a:lstStyle>
            <a:lvl1pPr algn="l">
              <a:defRPr sz="4000" b="1">
                <a:solidFill>
                  <a:schemeClr val="tx1"/>
                </a:solidFill>
                <a:latin typeface="+mn-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b="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7" name="Kuva 6">
            <a:extLst>
              <a:ext uri="{FF2B5EF4-FFF2-40B4-BE49-F238E27FC236}">
                <a16:creationId xmlns:a16="http://schemas.microsoft.com/office/drawing/2014/main" id="{78B7B48F-19F7-4F66-8777-00962C2933FC}"/>
              </a:ext>
            </a:extLst>
          </p:cNvPr>
          <p:cNvPicPr>
            <a:picLocks noChangeAspect="1"/>
          </p:cNvPicPr>
          <p:nvPr userDrawn="1"/>
        </p:nvPicPr>
        <p:blipFill>
          <a:blip r:embed="rId2"/>
          <a:stretch>
            <a:fillRect/>
          </a:stretch>
        </p:blipFill>
        <p:spPr>
          <a:xfrm>
            <a:off x="7300124" y="296597"/>
            <a:ext cx="1554615" cy="743776"/>
          </a:xfrm>
          <a:prstGeom prst="rect">
            <a:avLst/>
          </a:prstGeom>
        </p:spPr>
      </p:pic>
    </p:spTree>
    <p:extLst>
      <p:ext uri="{BB962C8B-B14F-4D97-AF65-F5344CB8AC3E}">
        <p14:creationId xmlns:p14="http://schemas.microsoft.com/office/powerpoint/2010/main" val="1088980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786CDA-4636-40FD-9716-4D6FA27E417F}"/>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2FDA1C3-F8E2-4A52-865D-3B186F2CFAC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9718BFC-B3FF-48DC-804D-44D78D37AFB9}"/>
              </a:ext>
            </a:extLst>
          </p:cNvPr>
          <p:cNvSpPr>
            <a:spLocks noGrp="1"/>
          </p:cNvSpPr>
          <p:nvPr>
            <p:ph type="dt" sz="half" idx="10"/>
          </p:nvPr>
        </p:nvSpPr>
        <p:spPr/>
        <p:txBody>
          <a:bodyPr/>
          <a:lstStyle/>
          <a:p>
            <a:fld id="{43FD93F8-C804-4B3C-9798-A01F3DDA7188}" type="datetimeFigureOut">
              <a:rPr lang="fi-FI" smtClean="0"/>
              <a:t>21.05.2024</a:t>
            </a:fld>
            <a:endParaRPr lang="fi-FI"/>
          </a:p>
        </p:txBody>
      </p:sp>
      <p:sp>
        <p:nvSpPr>
          <p:cNvPr id="5" name="Alatunnisteen paikkamerkki 4">
            <a:extLst>
              <a:ext uri="{FF2B5EF4-FFF2-40B4-BE49-F238E27FC236}">
                <a16:creationId xmlns:a16="http://schemas.microsoft.com/office/drawing/2014/main" id="{F758B780-EDD7-4CFD-B6E6-06772CEA50D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D27771F-DFAD-4257-AD49-0536244952EF}"/>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962751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9CAAE7-353F-4C0C-B88C-E146D2746956}"/>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268ADD2C-DE6F-4FA1-BA7F-3C6E0429B324}"/>
              </a:ext>
            </a:extLst>
          </p:cNvPr>
          <p:cNvSpPr>
            <a:spLocks noGrp="1"/>
          </p:cNvSpPr>
          <p:nvPr>
            <p:ph idx="1"/>
          </p:nvPr>
        </p:nvSpPr>
        <p:spPr>
          <a:xfrm>
            <a:off x="628650" y="1825625"/>
            <a:ext cx="78867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D04A534-6042-43D2-ADE2-C6AE8B9035DC}"/>
              </a:ext>
            </a:extLst>
          </p:cNvPr>
          <p:cNvSpPr>
            <a:spLocks noGrp="1"/>
          </p:cNvSpPr>
          <p:nvPr>
            <p:ph type="dt" sz="half" idx="10"/>
          </p:nvPr>
        </p:nvSpPr>
        <p:spPr/>
        <p:txBody>
          <a:bodyPr/>
          <a:lstStyle/>
          <a:p>
            <a:fld id="{43FD93F8-C804-4B3C-9798-A01F3DDA7188}" type="datetimeFigureOut">
              <a:rPr lang="fi-FI" smtClean="0"/>
              <a:t>21.05.2024</a:t>
            </a:fld>
            <a:endParaRPr lang="fi-FI"/>
          </a:p>
        </p:txBody>
      </p:sp>
      <p:sp>
        <p:nvSpPr>
          <p:cNvPr id="5" name="Alatunnisteen paikkamerkki 4">
            <a:extLst>
              <a:ext uri="{FF2B5EF4-FFF2-40B4-BE49-F238E27FC236}">
                <a16:creationId xmlns:a16="http://schemas.microsoft.com/office/drawing/2014/main" id="{18199898-F340-4730-9B2C-3A0D1BAF520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6158B20-3E16-4579-953C-CA8955183AA8}"/>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856555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7B8008-2466-4A24-9D48-B85F772A7B3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B2D8381-055E-446E-920C-284ECF0C6397}"/>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620EF52-CD8D-46F4-96FE-DFF2DC860BB1}"/>
              </a:ext>
            </a:extLst>
          </p:cNvPr>
          <p:cNvSpPr>
            <a:spLocks noGrp="1"/>
          </p:cNvSpPr>
          <p:nvPr>
            <p:ph type="dt" sz="half" idx="10"/>
          </p:nvPr>
        </p:nvSpPr>
        <p:spPr/>
        <p:txBody>
          <a:bodyPr/>
          <a:lstStyle/>
          <a:p>
            <a:fld id="{43FD93F8-C804-4B3C-9798-A01F3DDA7188}" type="datetimeFigureOut">
              <a:rPr lang="fi-FI" smtClean="0"/>
              <a:t>21.05.2024</a:t>
            </a:fld>
            <a:endParaRPr lang="fi-FI"/>
          </a:p>
        </p:txBody>
      </p:sp>
      <p:sp>
        <p:nvSpPr>
          <p:cNvPr id="5" name="Alatunnisteen paikkamerkki 4">
            <a:extLst>
              <a:ext uri="{FF2B5EF4-FFF2-40B4-BE49-F238E27FC236}">
                <a16:creationId xmlns:a16="http://schemas.microsoft.com/office/drawing/2014/main" id="{215BF400-5CC4-41FD-A46E-48A3AC84798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8EDE410-43AC-4984-8A7A-2583AC3D0DCE}"/>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2777917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82FE97-43A2-4B3C-994D-171A8313FC45}"/>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91B9E098-48E8-40CA-9759-AFAC136F117A}"/>
              </a:ext>
            </a:extLst>
          </p:cNvPr>
          <p:cNvSpPr>
            <a:spLocks noGrp="1"/>
          </p:cNvSpPr>
          <p:nvPr>
            <p:ph sz="half" idx="1"/>
          </p:nvPr>
        </p:nvSpPr>
        <p:spPr>
          <a:xfrm>
            <a:off x="62865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D575E34-5F2C-4428-8550-17A56C90FD24}"/>
              </a:ext>
            </a:extLst>
          </p:cNvPr>
          <p:cNvSpPr>
            <a:spLocks noGrp="1"/>
          </p:cNvSpPr>
          <p:nvPr>
            <p:ph sz="half" idx="2"/>
          </p:nvPr>
        </p:nvSpPr>
        <p:spPr>
          <a:xfrm>
            <a:off x="464820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5750F00-C822-41FA-8A15-1734139B5811}"/>
              </a:ext>
            </a:extLst>
          </p:cNvPr>
          <p:cNvSpPr>
            <a:spLocks noGrp="1"/>
          </p:cNvSpPr>
          <p:nvPr>
            <p:ph type="dt" sz="half" idx="10"/>
          </p:nvPr>
        </p:nvSpPr>
        <p:spPr/>
        <p:txBody>
          <a:bodyPr/>
          <a:lstStyle/>
          <a:p>
            <a:fld id="{43FD93F8-C804-4B3C-9798-A01F3DDA7188}" type="datetimeFigureOut">
              <a:rPr lang="fi-FI" smtClean="0"/>
              <a:t>21.05.2024</a:t>
            </a:fld>
            <a:endParaRPr lang="fi-FI"/>
          </a:p>
        </p:txBody>
      </p:sp>
      <p:sp>
        <p:nvSpPr>
          <p:cNvPr id="6" name="Alatunnisteen paikkamerkki 5">
            <a:extLst>
              <a:ext uri="{FF2B5EF4-FFF2-40B4-BE49-F238E27FC236}">
                <a16:creationId xmlns:a16="http://schemas.microsoft.com/office/drawing/2014/main" id="{5D09F6FB-8F61-460B-855F-C7F47F2D71D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C95E386-2934-4315-9BAB-26246A9660F0}"/>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2268874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1C1514-3E67-447C-A2A0-AF230FD8B2A2}"/>
              </a:ext>
            </a:extLst>
          </p:cNvPr>
          <p:cNvSpPr>
            <a:spLocks noGrp="1"/>
          </p:cNvSpPr>
          <p:nvPr>
            <p:ph type="title"/>
          </p:nvPr>
        </p:nvSpPr>
        <p:spPr>
          <a:xfrm>
            <a:off x="630238" y="365125"/>
            <a:ext cx="78867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4402D07C-8D60-4118-A769-1D8C3F342428}"/>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C0C9F62-FDE5-4319-97C6-83DF0F1AA5FF}"/>
              </a:ext>
            </a:extLst>
          </p:cNvPr>
          <p:cNvSpPr>
            <a:spLocks noGrp="1"/>
          </p:cNvSpPr>
          <p:nvPr>
            <p:ph sz="half" idx="2"/>
          </p:nvPr>
        </p:nvSpPr>
        <p:spPr>
          <a:xfrm>
            <a:off x="630238" y="2505075"/>
            <a:ext cx="386873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3BF431F-22C7-414C-B2C8-23242CB2483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0B6CAA9-BB2A-4282-95BB-F4AB23F8FD0B}"/>
              </a:ext>
            </a:extLst>
          </p:cNvPr>
          <p:cNvSpPr>
            <a:spLocks noGrp="1"/>
          </p:cNvSpPr>
          <p:nvPr>
            <p:ph sz="quarter" idx="4"/>
          </p:nvPr>
        </p:nvSpPr>
        <p:spPr>
          <a:xfrm>
            <a:off x="4629150" y="2505075"/>
            <a:ext cx="38877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B8B9919-22F3-4A55-80C2-1027B85E8F6E}"/>
              </a:ext>
            </a:extLst>
          </p:cNvPr>
          <p:cNvSpPr>
            <a:spLocks noGrp="1"/>
          </p:cNvSpPr>
          <p:nvPr>
            <p:ph type="dt" sz="half" idx="10"/>
          </p:nvPr>
        </p:nvSpPr>
        <p:spPr/>
        <p:txBody>
          <a:bodyPr/>
          <a:lstStyle/>
          <a:p>
            <a:fld id="{43FD93F8-C804-4B3C-9798-A01F3DDA7188}" type="datetimeFigureOut">
              <a:rPr lang="fi-FI" smtClean="0"/>
              <a:t>21.05.2024</a:t>
            </a:fld>
            <a:endParaRPr lang="fi-FI"/>
          </a:p>
        </p:txBody>
      </p:sp>
      <p:sp>
        <p:nvSpPr>
          <p:cNvPr id="8" name="Alatunnisteen paikkamerkki 7">
            <a:extLst>
              <a:ext uri="{FF2B5EF4-FFF2-40B4-BE49-F238E27FC236}">
                <a16:creationId xmlns:a16="http://schemas.microsoft.com/office/drawing/2014/main" id="{E4E3BEE5-534F-4758-A94C-1EE4EC35EC4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FAA9F1C-292B-4BDE-8A15-A5690C2B257F}"/>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3639992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C2A520-BD36-438F-9C22-323A9A38B513}"/>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4221295-0274-47AD-919F-D532F8307D42}"/>
              </a:ext>
            </a:extLst>
          </p:cNvPr>
          <p:cNvSpPr>
            <a:spLocks noGrp="1"/>
          </p:cNvSpPr>
          <p:nvPr>
            <p:ph type="dt" sz="half" idx="10"/>
          </p:nvPr>
        </p:nvSpPr>
        <p:spPr/>
        <p:txBody>
          <a:bodyPr/>
          <a:lstStyle/>
          <a:p>
            <a:fld id="{43FD93F8-C804-4B3C-9798-A01F3DDA7188}" type="datetimeFigureOut">
              <a:rPr lang="fi-FI" smtClean="0"/>
              <a:t>21.05.2024</a:t>
            </a:fld>
            <a:endParaRPr lang="fi-FI"/>
          </a:p>
        </p:txBody>
      </p:sp>
      <p:sp>
        <p:nvSpPr>
          <p:cNvPr id="4" name="Alatunnisteen paikkamerkki 3">
            <a:extLst>
              <a:ext uri="{FF2B5EF4-FFF2-40B4-BE49-F238E27FC236}">
                <a16:creationId xmlns:a16="http://schemas.microsoft.com/office/drawing/2014/main" id="{1416A75C-C372-47E2-A399-CB8D49F34B3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0739787-F8AC-4ABD-A282-B1FC0E6BDC1B}"/>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339754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36AE5AD-25D7-4FDA-847A-DB2A35E15757}"/>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61794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B60AF2A-32AB-46E1-AAAA-0A17271C6BC2}"/>
              </a:ext>
            </a:extLst>
          </p:cNvPr>
          <p:cNvSpPr>
            <a:spLocks noGrp="1"/>
          </p:cNvSpPr>
          <p:nvPr>
            <p:ph type="dt" sz="half" idx="10"/>
          </p:nvPr>
        </p:nvSpPr>
        <p:spPr/>
        <p:txBody>
          <a:bodyPr/>
          <a:lstStyle/>
          <a:p>
            <a:fld id="{43FD93F8-C804-4B3C-9798-A01F3DDA7188}" type="datetimeFigureOut">
              <a:rPr lang="fi-FI" smtClean="0"/>
              <a:t>21.05.2024</a:t>
            </a:fld>
            <a:endParaRPr lang="fi-FI"/>
          </a:p>
        </p:txBody>
      </p:sp>
      <p:sp>
        <p:nvSpPr>
          <p:cNvPr id="3" name="Alatunnisteen paikkamerkki 2">
            <a:extLst>
              <a:ext uri="{FF2B5EF4-FFF2-40B4-BE49-F238E27FC236}">
                <a16:creationId xmlns:a16="http://schemas.microsoft.com/office/drawing/2014/main" id="{BEE72140-C4D9-4AD5-9CA4-AFC7A409DB4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E873A0E-ED6C-4A06-B3FB-0E222DFD0C5C}"/>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1944702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4D631B-71B1-46C6-9E7F-F6DDC488D79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28122D7-DA84-4609-94C4-2B1667889C0E}"/>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0A1E7C1-0341-4D37-8FEA-88E0C293D3C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C8BB376-0C0A-4761-A542-BFA7ED9623A1}"/>
              </a:ext>
            </a:extLst>
          </p:cNvPr>
          <p:cNvSpPr>
            <a:spLocks noGrp="1"/>
          </p:cNvSpPr>
          <p:nvPr>
            <p:ph type="dt" sz="half" idx="10"/>
          </p:nvPr>
        </p:nvSpPr>
        <p:spPr/>
        <p:txBody>
          <a:bodyPr/>
          <a:lstStyle/>
          <a:p>
            <a:fld id="{43FD93F8-C804-4B3C-9798-A01F3DDA7188}" type="datetimeFigureOut">
              <a:rPr lang="fi-FI" smtClean="0"/>
              <a:t>21.05.2024</a:t>
            </a:fld>
            <a:endParaRPr lang="fi-FI"/>
          </a:p>
        </p:txBody>
      </p:sp>
      <p:sp>
        <p:nvSpPr>
          <p:cNvPr id="6" name="Alatunnisteen paikkamerkki 5">
            <a:extLst>
              <a:ext uri="{FF2B5EF4-FFF2-40B4-BE49-F238E27FC236}">
                <a16:creationId xmlns:a16="http://schemas.microsoft.com/office/drawing/2014/main" id="{16073ECA-11F5-4B53-9BCD-ADE571D566F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D507082-0505-4C42-9575-C9EA1E578D5B}"/>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93524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20FB19-B100-4226-8194-08F172109E4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6AD1A0B-C139-42F7-A061-3B4078D38F1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47917DE-1AC8-4C72-A036-4ED5DFFE2EC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4EF7875-1E46-42E4-9948-A69DBF96D4F5}"/>
              </a:ext>
            </a:extLst>
          </p:cNvPr>
          <p:cNvSpPr>
            <a:spLocks noGrp="1"/>
          </p:cNvSpPr>
          <p:nvPr>
            <p:ph type="dt" sz="half" idx="10"/>
          </p:nvPr>
        </p:nvSpPr>
        <p:spPr/>
        <p:txBody>
          <a:bodyPr/>
          <a:lstStyle/>
          <a:p>
            <a:fld id="{43FD93F8-C804-4B3C-9798-A01F3DDA7188}" type="datetimeFigureOut">
              <a:rPr lang="fi-FI" smtClean="0"/>
              <a:t>21.05.2024</a:t>
            </a:fld>
            <a:endParaRPr lang="fi-FI"/>
          </a:p>
        </p:txBody>
      </p:sp>
      <p:sp>
        <p:nvSpPr>
          <p:cNvPr id="6" name="Alatunnisteen paikkamerkki 5">
            <a:extLst>
              <a:ext uri="{FF2B5EF4-FFF2-40B4-BE49-F238E27FC236}">
                <a16:creationId xmlns:a16="http://schemas.microsoft.com/office/drawing/2014/main" id="{45639450-3BD9-4D01-B51D-1B86292835B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40AAC2-4358-46D6-8E9B-8FCED1270A19}"/>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600255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A1117B-C8FC-449C-880E-1E4C53BABCA7}"/>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24FBE49-99A9-40D6-A08D-792DBE75E94A}"/>
              </a:ext>
            </a:extLst>
          </p:cNvPr>
          <p:cNvSpPr>
            <a:spLocks noGrp="1"/>
          </p:cNvSpPr>
          <p:nvPr>
            <p:ph type="body" orient="vert" idx="1"/>
          </p:nvPr>
        </p:nvSpPr>
        <p:spPr>
          <a:xfrm>
            <a:off x="628650" y="1825625"/>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4442B6A-B35C-4232-9E3D-72EA35006ADC}"/>
              </a:ext>
            </a:extLst>
          </p:cNvPr>
          <p:cNvSpPr>
            <a:spLocks noGrp="1"/>
          </p:cNvSpPr>
          <p:nvPr>
            <p:ph type="dt" sz="half" idx="10"/>
          </p:nvPr>
        </p:nvSpPr>
        <p:spPr/>
        <p:txBody>
          <a:bodyPr/>
          <a:lstStyle/>
          <a:p>
            <a:fld id="{43FD93F8-C804-4B3C-9798-A01F3DDA7188}" type="datetimeFigureOut">
              <a:rPr lang="fi-FI" smtClean="0"/>
              <a:t>21.05.2024</a:t>
            </a:fld>
            <a:endParaRPr lang="fi-FI"/>
          </a:p>
        </p:txBody>
      </p:sp>
      <p:sp>
        <p:nvSpPr>
          <p:cNvPr id="5" name="Alatunnisteen paikkamerkki 4">
            <a:extLst>
              <a:ext uri="{FF2B5EF4-FFF2-40B4-BE49-F238E27FC236}">
                <a16:creationId xmlns:a16="http://schemas.microsoft.com/office/drawing/2014/main" id="{D5BAA5C7-4F94-489A-B121-8C30EBC082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740331-3A01-4BEE-8945-C7D166D0BC62}"/>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2019672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37CF4CC-D635-4AF1-82C7-DE3AAC70CB2A}"/>
              </a:ext>
            </a:extLst>
          </p:cNvPr>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0D71A83-59AD-48A6-8A67-AD70F91FF9B9}"/>
              </a:ext>
            </a:extLst>
          </p:cNvPr>
          <p:cNvSpPr>
            <a:spLocks noGrp="1"/>
          </p:cNvSpPr>
          <p:nvPr>
            <p:ph type="body" orient="vert" idx="1"/>
          </p:nvPr>
        </p:nvSpPr>
        <p:spPr>
          <a:xfrm>
            <a:off x="628650" y="365125"/>
            <a:ext cx="57626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A020BFB-8862-4A86-A0C4-8D9144D2A0B1}"/>
              </a:ext>
            </a:extLst>
          </p:cNvPr>
          <p:cNvSpPr>
            <a:spLocks noGrp="1"/>
          </p:cNvSpPr>
          <p:nvPr>
            <p:ph type="dt" sz="half" idx="10"/>
          </p:nvPr>
        </p:nvSpPr>
        <p:spPr/>
        <p:txBody>
          <a:bodyPr/>
          <a:lstStyle/>
          <a:p>
            <a:fld id="{43FD93F8-C804-4B3C-9798-A01F3DDA7188}" type="datetimeFigureOut">
              <a:rPr lang="fi-FI" smtClean="0"/>
              <a:t>21.05.2024</a:t>
            </a:fld>
            <a:endParaRPr lang="fi-FI"/>
          </a:p>
        </p:txBody>
      </p:sp>
      <p:sp>
        <p:nvSpPr>
          <p:cNvPr id="5" name="Alatunnisteen paikkamerkki 4">
            <a:extLst>
              <a:ext uri="{FF2B5EF4-FFF2-40B4-BE49-F238E27FC236}">
                <a16:creationId xmlns:a16="http://schemas.microsoft.com/office/drawing/2014/main" id="{874CC550-9331-4875-9FF6-B6E3E165B21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B66D626-5DE0-407C-9EDF-B330BBFCB26F}"/>
              </a:ext>
            </a:extLst>
          </p:cNvPr>
          <p:cNvSpPr>
            <a:spLocks noGrp="1"/>
          </p:cNvSpPr>
          <p:nvPr>
            <p:ph type="sldNum" sz="quarter" idx="12"/>
          </p:nvPr>
        </p:nvSpPr>
        <p:spPr/>
        <p:txBody>
          <a:bodyPr/>
          <a:lstStyle/>
          <a:p>
            <a:fld id="{6A2CAA88-D0E1-4509-93D8-592EDC147D17}" type="slidenum">
              <a:rPr lang="fi-FI" smtClean="0"/>
              <a:t>‹#›</a:t>
            </a:fld>
            <a:endParaRPr lang="fi-FI"/>
          </a:p>
        </p:txBody>
      </p:sp>
    </p:spTree>
    <p:extLst>
      <p:ext uri="{BB962C8B-B14F-4D97-AF65-F5344CB8AC3E}">
        <p14:creationId xmlns:p14="http://schemas.microsoft.com/office/powerpoint/2010/main" val="1193514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tsikko ja sisältö" type="obj">
  <p:cSld name="Otsikko ja sisältö">
    <p:spTree>
      <p:nvGrpSpPr>
        <p:cNvPr id="1" name="Shape 94"/>
        <p:cNvGrpSpPr/>
        <p:nvPr/>
      </p:nvGrpSpPr>
      <p:grpSpPr>
        <a:xfrm>
          <a:off x="0" y="0"/>
          <a:ext cx="0" cy="0"/>
          <a:chOff x="0" y="0"/>
          <a:chExt cx="0" cy="0"/>
        </a:xfrm>
      </p:grpSpPr>
      <p:sp>
        <p:nvSpPr>
          <p:cNvPr id="95" name="Google Shape;95;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215551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yhjä" type="blank">
  <p:cSld name="Tyhjä">
    <p:spTree>
      <p:nvGrpSpPr>
        <p:cNvPr id="1" name="Shape 105"/>
        <p:cNvGrpSpPr/>
        <p:nvPr/>
      </p:nvGrpSpPr>
      <p:grpSpPr>
        <a:xfrm>
          <a:off x="0" y="0"/>
          <a:ext cx="0" cy="0"/>
          <a:chOff x="0" y="0"/>
          <a:chExt cx="0" cy="0"/>
        </a:xfrm>
      </p:grpSpPr>
      <p:sp>
        <p:nvSpPr>
          <p:cNvPr id="106" name="Google Shape;106;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1514005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eno värillä" type="title">
  <p:cSld name="Beno värillä">
    <p:spTree>
      <p:nvGrpSpPr>
        <p:cNvPr id="1" name="Shape 109"/>
        <p:cNvGrpSpPr/>
        <p:nvPr/>
      </p:nvGrpSpPr>
      <p:grpSpPr>
        <a:xfrm>
          <a:off x="0" y="0"/>
          <a:ext cx="0" cy="0"/>
          <a:chOff x="0" y="0"/>
          <a:chExt cx="0" cy="0"/>
        </a:xfrm>
      </p:grpSpPr>
      <p:sp>
        <p:nvSpPr>
          <p:cNvPr id="110" name="Google Shape;110;p4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pic>
        <p:nvPicPr>
          <p:cNvPr id="115" name="Google Shape;115;p45"/>
          <p:cNvPicPr preferRelativeResize="0"/>
          <p:nvPr/>
        </p:nvPicPr>
        <p:blipFill rotWithShape="1">
          <a:blip r:embed="rId2">
            <a:alphaModFix/>
          </a:blip>
          <a:srcRect t="30057"/>
          <a:stretch/>
        </p:blipFill>
        <p:spPr>
          <a:xfrm>
            <a:off x="0" y="0"/>
            <a:ext cx="8362604" cy="6858000"/>
          </a:xfrm>
          <a:prstGeom prst="rect">
            <a:avLst/>
          </a:prstGeom>
          <a:noFill/>
          <a:ln>
            <a:noFill/>
          </a:ln>
        </p:spPr>
      </p:pic>
    </p:spTree>
    <p:extLst>
      <p:ext uri="{BB962C8B-B14F-4D97-AF65-F5344CB8AC3E}">
        <p14:creationId xmlns:p14="http://schemas.microsoft.com/office/powerpoint/2010/main" val="3852881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san ylätunniste" type="secHead">
  <p:cSld name="Osan ylätunniste">
    <p:spTree>
      <p:nvGrpSpPr>
        <p:cNvPr id="1" name="Shape 116"/>
        <p:cNvGrpSpPr/>
        <p:nvPr/>
      </p:nvGrpSpPr>
      <p:grpSpPr>
        <a:xfrm>
          <a:off x="0" y="0"/>
          <a:ext cx="0" cy="0"/>
          <a:chOff x="0" y="0"/>
          <a:chExt cx="0" cy="0"/>
        </a:xfrm>
      </p:grpSpPr>
      <p:sp>
        <p:nvSpPr>
          <p:cNvPr id="117" name="Google Shape;117;p5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5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9" name="Google Shape;119;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1776824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aksi sisältökohdetta" type="twoObj">
  <p:cSld name="Kaksi sisältökohdetta">
    <p:spTree>
      <p:nvGrpSpPr>
        <p:cNvPr id="1" name="Shape 122"/>
        <p:cNvGrpSpPr/>
        <p:nvPr/>
      </p:nvGrpSpPr>
      <p:grpSpPr>
        <a:xfrm>
          <a:off x="0" y="0"/>
          <a:ext cx="0" cy="0"/>
          <a:chOff x="0" y="0"/>
          <a:chExt cx="0" cy="0"/>
        </a:xfrm>
      </p:grpSpPr>
      <p:sp>
        <p:nvSpPr>
          <p:cNvPr id="123" name="Google Shape;123;p5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5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367698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111" y="194502"/>
            <a:ext cx="1445044" cy="690128"/>
          </a:xfrm>
          <a:prstGeom prst="rect">
            <a:avLst/>
          </a:prstGeom>
        </p:spPr>
      </p:pic>
    </p:spTree>
    <p:extLst>
      <p:ext uri="{BB962C8B-B14F-4D97-AF65-F5344CB8AC3E}">
        <p14:creationId xmlns:p14="http://schemas.microsoft.com/office/powerpoint/2010/main" val="3687019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ailu" type="twoTxTwoObj">
  <p:cSld name="Vertailu">
    <p:spTree>
      <p:nvGrpSpPr>
        <p:cNvPr id="1" name="Shape 129"/>
        <p:cNvGrpSpPr/>
        <p:nvPr/>
      </p:nvGrpSpPr>
      <p:grpSpPr>
        <a:xfrm>
          <a:off x="0" y="0"/>
          <a:ext cx="0" cy="0"/>
          <a:chOff x="0" y="0"/>
          <a:chExt cx="0" cy="0"/>
        </a:xfrm>
      </p:grpSpPr>
      <p:sp>
        <p:nvSpPr>
          <p:cNvPr id="130" name="Google Shape;130;p5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5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5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p5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4281030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Kuvatekstillinen sisältö" type="objTx">
  <p:cSld name="Kuvatekstillinen sisältö">
    <p:spTree>
      <p:nvGrpSpPr>
        <p:cNvPr id="1" name="Shape 138"/>
        <p:cNvGrpSpPr/>
        <p:nvPr/>
      </p:nvGrpSpPr>
      <p:grpSpPr>
        <a:xfrm>
          <a:off x="0" y="0"/>
          <a:ext cx="0" cy="0"/>
          <a:chOff x="0" y="0"/>
          <a:chExt cx="0" cy="0"/>
        </a:xfrm>
      </p:grpSpPr>
      <p:sp>
        <p:nvSpPr>
          <p:cNvPr id="139" name="Google Shape;139;p5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5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1" name="Google Shape;141;p5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1510210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Kuvatekstillinen kuva" type="picTx">
  <p:cSld name="Kuvatekstillinen kuva">
    <p:spTree>
      <p:nvGrpSpPr>
        <p:cNvPr id="1" name="Shape 145"/>
        <p:cNvGrpSpPr/>
        <p:nvPr/>
      </p:nvGrpSpPr>
      <p:grpSpPr>
        <a:xfrm>
          <a:off x="0" y="0"/>
          <a:ext cx="0" cy="0"/>
          <a:chOff x="0" y="0"/>
          <a:chExt cx="0" cy="0"/>
        </a:xfrm>
      </p:grpSpPr>
      <p:sp>
        <p:nvSpPr>
          <p:cNvPr id="146" name="Google Shape;146;p6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60"/>
          <p:cNvSpPr>
            <a:spLocks noGrp="1"/>
          </p:cNvSpPr>
          <p:nvPr>
            <p:ph type="pic" idx="2"/>
          </p:nvPr>
        </p:nvSpPr>
        <p:spPr>
          <a:xfrm>
            <a:off x="3887391" y="987426"/>
            <a:ext cx="4629150" cy="4873625"/>
          </a:xfrm>
          <a:prstGeom prst="rect">
            <a:avLst/>
          </a:prstGeom>
          <a:noFill/>
          <a:ln>
            <a:noFill/>
          </a:ln>
        </p:spPr>
      </p:sp>
      <p:sp>
        <p:nvSpPr>
          <p:cNvPr id="148" name="Google Shape;148;p6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9" name="Google Shape;149;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193724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tsikko ja pystysuora teksti" type="vertTx">
  <p:cSld name="Otsikko ja pystysuora teksti">
    <p:spTree>
      <p:nvGrpSpPr>
        <p:cNvPr id="1" name="Shape 152"/>
        <p:cNvGrpSpPr/>
        <p:nvPr/>
      </p:nvGrpSpPr>
      <p:grpSpPr>
        <a:xfrm>
          <a:off x="0" y="0"/>
          <a:ext cx="0" cy="0"/>
          <a:chOff x="0" y="0"/>
          <a:chExt cx="0" cy="0"/>
        </a:xfrm>
      </p:grpSpPr>
      <p:sp>
        <p:nvSpPr>
          <p:cNvPr id="153" name="Google Shape;153;p6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6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3315726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Pystysuora otsikko ja teksti">
    <p:spTree>
      <p:nvGrpSpPr>
        <p:cNvPr id="1" name="Shape 158"/>
        <p:cNvGrpSpPr/>
        <p:nvPr/>
      </p:nvGrpSpPr>
      <p:grpSpPr>
        <a:xfrm>
          <a:off x="0" y="0"/>
          <a:ext cx="0" cy="0"/>
          <a:chOff x="0" y="0"/>
          <a:chExt cx="0" cy="0"/>
        </a:xfrm>
      </p:grpSpPr>
      <p:sp>
        <p:nvSpPr>
          <p:cNvPr id="159" name="Google Shape;159;p6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6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extLst>
      <p:ext uri="{BB962C8B-B14F-4D97-AF65-F5344CB8AC3E}">
        <p14:creationId xmlns:p14="http://schemas.microsoft.com/office/powerpoint/2010/main" val="349028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C30D16-AFBB-4F86-AFD5-E6C33885B8CF}"/>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9A726002-2D9E-4E42-9E3B-F3F7A053A9D3}"/>
              </a:ext>
            </a:extLst>
          </p:cNvPr>
          <p:cNvSpPr>
            <a:spLocks noGrp="1"/>
          </p:cNvSpPr>
          <p:nvPr>
            <p:ph sz="half" idx="1"/>
          </p:nvPr>
        </p:nvSpPr>
        <p:spPr>
          <a:xfrm>
            <a:off x="62865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C4E8E71-1129-4D12-AF56-351B1521D72A}"/>
              </a:ext>
            </a:extLst>
          </p:cNvPr>
          <p:cNvSpPr>
            <a:spLocks noGrp="1"/>
          </p:cNvSpPr>
          <p:nvPr>
            <p:ph sz="half" idx="2"/>
          </p:nvPr>
        </p:nvSpPr>
        <p:spPr>
          <a:xfrm>
            <a:off x="464820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F9F001D-3113-4A16-AA95-D6B1A6276513}"/>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21.05.2024</a:t>
            </a:fld>
            <a:endParaRPr lang="fi-FI"/>
          </a:p>
        </p:txBody>
      </p:sp>
      <p:sp>
        <p:nvSpPr>
          <p:cNvPr id="6" name="Alatunnisteen paikkamerkki 5">
            <a:extLst>
              <a:ext uri="{FF2B5EF4-FFF2-40B4-BE49-F238E27FC236}">
                <a16:creationId xmlns:a16="http://schemas.microsoft.com/office/drawing/2014/main" id="{AAE28707-1B7A-4345-B881-8868D2A1D612}"/>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E8AAEB3C-3E98-40E2-959A-6EDD152BF3B3}"/>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31907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93B30-804A-4EA9-B2C9-7A592C4C43E3}"/>
              </a:ext>
            </a:extLst>
          </p:cNvPr>
          <p:cNvSpPr>
            <a:spLocks noGrp="1"/>
          </p:cNvSpPr>
          <p:nvPr>
            <p:ph type="title"/>
          </p:nvPr>
        </p:nvSpPr>
        <p:spPr>
          <a:xfrm>
            <a:off x="630238" y="365125"/>
            <a:ext cx="78867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F714BB83-934D-4776-8EB0-FDA3C4D06ECB}"/>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FD98046-2F08-4A27-AF66-081D16F419FF}"/>
              </a:ext>
            </a:extLst>
          </p:cNvPr>
          <p:cNvSpPr>
            <a:spLocks noGrp="1"/>
          </p:cNvSpPr>
          <p:nvPr>
            <p:ph sz="half" idx="2"/>
          </p:nvPr>
        </p:nvSpPr>
        <p:spPr>
          <a:xfrm>
            <a:off x="630238" y="2505075"/>
            <a:ext cx="386873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EFD8701-331D-4E04-99B2-5AEA580C4BB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F16C39A-079D-4C83-9E77-853D465BF2A5}"/>
              </a:ext>
            </a:extLst>
          </p:cNvPr>
          <p:cNvSpPr>
            <a:spLocks noGrp="1"/>
          </p:cNvSpPr>
          <p:nvPr>
            <p:ph sz="quarter" idx="4"/>
          </p:nvPr>
        </p:nvSpPr>
        <p:spPr>
          <a:xfrm>
            <a:off x="4629150" y="2505075"/>
            <a:ext cx="38877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EEB4710-5B7E-48CE-BB12-F0E2D7D0D1E0}"/>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21.05.2024</a:t>
            </a:fld>
            <a:endParaRPr lang="fi-FI"/>
          </a:p>
        </p:txBody>
      </p:sp>
      <p:sp>
        <p:nvSpPr>
          <p:cNvPr id="8" name="Alatunnisteen paikkamerkki 7">
            <a:extLst>
              <a:ext uri="{FF2B5EF4-FFF2-40B4-BE49-F238E27FC236}">
                <a16:creationId xmlns:a16="http://schemas.microsoft.com/office/drawing/2014/main" id="{96271004-5490-48F7-859C-16BA2BE69327}"/>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4A18CE93-E3C5-472B-9171-67F6FEDF76EE}"/>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07857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03371B-64D9-4192-87F9-29E69192FBE9}"/>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1199F85-5C62-4399-B5D3-D96C64D0F843}"/>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21.05.2024</a:t>
            </a:fld>
            <a:endParaRPr lang="fi-FI"/>
          </a:p>
        </p:txBody>
      </p:sp>
      <p:sp>
        <p:nvSpPr>
          <p:cNvPr id="4" name="Alatunnisteen paikkamerkki 3">
            <a:extLst>
              <a:ext uri="{FF2B5EF4-FFF2-40B4-BE49-F238E27FC236}">
                <a16:creationId xmlns:a16="http://schemas.microsoft.com/office/drawing/2014/main" id="{D85DBE20-D50D-403F-A095-DB8540D9B340}"/>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41AC4458-21F9-472E-AD92-AAA110DFBB02}"/>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77896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BBC33DC-D152-4397-8982-F872317A53A6}"/>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21.05.2024</a:t>
            </a:fld>
            <a:endParaRPr lang="fi-FI"/>
          </a:p>
        </p:txBody>
      </p:sp>
      <p:sp>
        <p:nvSpPr>
          <p:cNvPr id="3" name="Alatunnisteen paikkamerkki 2">
            <a:extLst>
              <a:ext uri="{FF2B5EF4-FFF2-40B4-BE49-F238E27FC236}">
                <a16:creationId xmlns:a16="http://schemas.microsoft.com/office/drawing/2014/main" id="{41D0661D-0499-4923-90C2-98ECFADAEE9E}"/>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EDCD1A68-80C1-490C-9EE6-ACCE85582AB1}"/>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48938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C20293-57D0-49B3-8F8C-473C6CBC7A9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8A59DAC-846E-4D14-BFE9-5D9F16DFEFEE}"/>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25F5935-F3E4-4D34-B89F-A9CF79D328AF}"/>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105D3B1-1907-4EC2-99CA-80EFC736B9B9}"/>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21.05.2024</a:t>
            </a:fld>
            <a:endParaRPr lang="fi-FI"/>
          </a:p>
        </p:txBody>
      </p:sp>
      <p:sp>
        <p:nvSpPr>
          <p:cNvPr id="6" name="Alatunnisteen paikkamerkki 5">
            <a:extLst>
              <a:ext uri="{FF2B5EF4-FFF2-40B4-BE49-F238E27FC236}">
                <a16:creationId xmlns:a16="http://schemas.microsoft.com/office/drawing/2014/main" id="{EE2B02F3-ED5A-449D-9F40-01771F5CBA35}"/>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5D686F1-FCB4-46B1-9605-3A7C27FF03F0}"/>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49671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DFFC6A-4457-40E7-9ADD-CE25C79BC82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4F73D78-75A4-42D5-860E-8CAD55EBB2C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18F609-7337-4CD6-BC47-78A11387FC6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84AFC03-41D9-4E42-A89D-984F0E907C7E}"/>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21.05.2024</a:t>
            </a:fld>
            <a:endParaRPr lang="fi-FI"/>
          </a:p>
        </p:txBody>
      </p:sp>
      <p:sp>
        <p:nvSpPr>
          <p:cNvPr id="6" name="Alatunnisteen paikkamerkki 5">
            <a:extLst>
              <a:ext uri="{FF2B5EF4-FFF2-40B4-BE49-F238E27FC236}">
                <a16:creationId xmlns:a16="http://schemas.microsoft.com/office/drawing/2014/main" id="{2E5901B7-4FAA-4A56-94A5-46E377F39FA8}"/>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72DE6571-2647-4C23-B1D5-B82F609C7736}"/>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85973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0803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6AD9AFF-9126-4154-A313-01CA5AFF9AE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D93F8-C804-4B3C-9798-A01F3DDA7188}" type="datetimeFigureOut">
              <a:rPr lang="fi-FI" smtClean="0"/>
              <a:t>21.05.2024</a:t>
            </a:fld>
            <a:endParaRPr lang="fi-FI"/>
          </a:p>
        </p:txBody>
      </p:sp>
      <p:sp>
        <p:nvSpPr>
          <p:cNvPr id="5" name="Alatunnisteen paikkamerkki 4">
            <a:extLst>
              <a:ext uri="{FF2B5EF4-FFF2-40B4-BE49-F238E27FC236}">
                <a16:creationId xmlns:a16="http://schemas.microsoft.com/office/drawing/2014/main" id="{B2D35477-3403-40A9-837E-0B1F2219899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3F0204C-92E0-4449-9D90-F7FE36C8113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CAA88-D0E1-4509-93D8-592EDC147D17}" type="slidenum">
              <a:rPr lang="fi-FI" smtClean="0"/>
              <a:t>‹#›</a:t>
            </a:fld>
            <a:endParaRPr lang="fi-FI"/>
          </a:p>
        </p:txBody>
      </p:sp>
    </p:spTree>
    <p:extLst>
      <p:ext uri="{BB962C8B-B14F-4D97-AF65-F5344CB8AC3E}">
        <p14:creationId xmlns:p14="http://schemas.microsoft.com/office/powerpoint/2010/main" val="11169243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pic>
        <p:nvPicPr>
          <p:cNvPr id="93" name="Google Shape;93;p29"/>
          <p:cNvPicPr preferRelativeResize="0"/>
          <p:nvPr/>
        </p:nvPicPr>
        <p:blipFill rotWithShape="1">
          <a:blip r:embed="rId12">
            <a:alphaModFix/>
          </a:blip>
          <a:srcRect/>
          <a:stretch/>
        </p:blipFill>
        <p:spPr>
          <a:xfrm>
            <a:off x="7689272" y="-1"/>
            <a:ext cx="1429789" cy="1239847"/>
          </a:xfrm>
          <a:prstGeom prst="rect">
            <a:avLst/>
          </a:prstGeom>
          <a:noFill/>
          <a:ln>
            <a:noFill/>
          </a:ln>
        </p:spPr>
      </p:pic>
    </p:spTree>
    <p:extLst>
      <p:ext uri="{BB962C8B-B14F-4D97-AF65-F5344CB8AC3E}">
        <p14:creationId xmlns:p14="http://schemas.microsoft.com/office/powerpoint/2010/main" val="2324756867"/>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B8_8D58532D.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B9_BAA1A5F9.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9C_3FE3B5EE.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kFwXIU5_kGg?feature=oembed" TargetMode="Externa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ideo" Target="https://www.youtube.com/embed/98af-bEcYUo?feature=oembed" TargetMode="External"/><Relationship Id="rId5" Type="http://schemas.openxmlformats.org/officeDocument/2006/relationships/image" Target="../media/image32.jpeg"/><Relationship Id="rId4" Type="http://schemas.microsoft.com/office/2018/10/relationships/comments" Target="../comments/modernComment_21B_17CB2A3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HepY8kD9Pqo?feature=oembed"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Nuuskapurkki farkkujen takataskussa.">
            <a:extLst>
              <a:ext uri="{FF2B5EF4-FFF2-40B4-BE49-F238E27FC236}">
                <a16:creationId xmlns:a16="http://schemas.microsoft.com/office/drawing/2014/main" id="{30F9D04C-BE9E-4FAE-8FF4-7C6081917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3355"/>
            <a:ext cx="5459336" cy="7096831"/>
          </a:xfrm>
          <a:prstGeom prst="rect">
            <a:avLst/>
          </a:prstGeom>
        </p:spPr>
      </p:pic>
      <p:sp>
        <p:nvSpPr>
          <p:cNvPr id="4" name="Otsikko 3">
            <a:extLst>
              <a:ext uri="{FF2B5EF4-FFF2-40B4-BE49-F238E27FC236}">
                <a16:creationId xmlns:a16="http://schemas.microsoft.com/office/drawing/2014/main" id="{B75C559A-A335-4E4D-A893-9C914D992A0A}"/>
              </a:ext>
            </a:extLst>
          </p:cNvPr>
          <p:cNvSpPr>
            <a:spLocks noGrp="1"/>
          </p:cNvSpPr>
          <p:nvPr>
            <p:ph type="title" idx="4294967295"/>
          </p:nvPr>
        </p:nvSpPr>
        <p:spPr>
          <a:xfrm>
            <a:off x="3129727" y="3787878"/>
            <a:ext cx="5868081" cy="28937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defTabSz="457200">
              <a:lnSpc>
                <a:spcPts val="5600"/>
              </a:lnSpc>
              <a:spcBef>
                <a:spcPts val="0"/>
              </a:spcBef>
              <a:defRPr/>
            </a:pPr>
            <a:r>
              <a:rPr lang="en-US" sz="5400" b="1" i="0" u="none" strike="noStrike" kern="1200" cap="none" spc="0" normalizeH="0" baseline="0" noProof="0" dirty="0">
                <a:ln>
                  <a:noFill/>
                </a:ln>
                <a:effectLst/>
                <a:uLnTx/>
                <a:uFillTx/>
                <a:latin typeface="Calibri"/>
                <a:ea typeface="+mn-ea"/>
                <a:cs typeface="Calibri"/>
              </a:rPr>
              <a:t>Bueno- </a:t>
            </a:r>
            <a:r>
              <a:rPr lang="en-US" sz="5400" b="1" i="0" u="none" strike="noStrike" kern="1200" cap="none" spc="0" normalizeH="0" baseline="0" noProof="0" dirty="0" err="1">
                <a:ln>
                  <a:noFill/>
                </a:ln>
                <a:effectLst/>
                <a:uLnTx/>
                <a:uFillTx/>
                <a:latin typeface="Calibri"/>
                <a:ea typeface="+mn-ea"/>
                <a:cs typeface="Calibri"/>
              </a:rPr>
              <a:t>opetusmateriaali</a:t>
            </a:r>
            <a:r>
              <a:rPr lang="en-US" sz="5400" b="1" i="0" u="none" strike="noStrike" kern="1200" cap="none" spc="0" normalizeH="0" baseline="0" noProof="0" dirty="0">
                <a:ln>
                  <a:noFill/>
                </a:ln>
                <a:effectLst/>
                <a:uLnTx/>
                <a:uFillTx/>
                <a:latin typeface="Calibri"/>
                <a:ea typeface="+mn-ea"/>
                <a:cs typeface="Calibri"/>
              </a:rPr>
              <a:t>:</a:t>
            </a:r>
            <a:br>
              <a:rPr lang="en-US" sz="54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en-US" sz="4800" i="0" u="none" strike="noStrike" kern="1200" cap="none" spc="0" normalizeH="0" baseline="0" noProof="0" dirty="0" err="1">
                <a:ln>
                  <a:noFill/>
                </a:ln>
                <a:effectLst/>
                <a:uLnTx/>
                <a:uFillTx/>
                <a:latin typeface="Calibri"/>
                <a:ea typeface="Calibri"/>
                <a:cs typeface="Calibri"/>
              </a:rPr>
              <a:t>Nikotiini</a:t>
            </a:r>
            <a:br>
              <a:rPr lang="en-US" sz="4800" i="0" u="none" strike="noStrike" kern="1200" cap="none" spc="0" normalizeH="0" baseline="0" noProof="0" dirty="0">
                <a:ln>
                  <a:noFill/>
                </a:ln>
                <a:effectLst/>
                <a:uLnTx/>
                <a:uFillTx/>
                <a:latin typeface="Calibri"/>
                <a:ea typeface="Calibri"/>
                <a:cs typeface="Calibri"/>
              </a:rPr>
            </a:br>
            <a:r>
              <a:rPr kumimoji="0" lang="en-US" sz="3200" i="0" u="none" strike="noStrike" kern="1200" cap="none" spc="0" normalizeH="0" baseline="0" noProof="0" dirty="0" err="1">
                <a:ln>
                  <a:noFill/>
                </a:ln>
                <a:effectLst/>
                <a:uLnTx/>
                <a:uFillTx/>
                <a:latin typeface="Calibri"/>
                <a:ea typeface="Calibri"/>
                <a:cs typeface="Calibri"/>
              </a:rPr>
              <a:t>osa</a:t>
            </a:r>
            <a:r>
              <a:rPr kumimoji="0" lang="en-US" sz="3200" i="0" u="none" strike="noStrike" kern="1200" cap="none" spc="0" normalizeH="0" baseline="0" noProof="0" dirty="0">
                <a:ln>
                  <a:noFill/>
                </a:ln>
                <a:effectLst/>
                <a:uLnTx/>
                <a:uFillTx/>
                <a:latin typeface="Calibri"/>
                <a:ea typeface="Calibri"/>
                <a:cs typeface="Calibri"/>
              </a:rPr>
              <a:t> 1</a:t>
            </a:r>
            <a:endParaRPr lang="fi-FI" sz="3200" i="0" u="none" strike="noStrike" kern="1200" cap="none" spc="0" normalizeH="0" baseline="0" noProof="0" dirty="0">
              <a:ln>
                <a:noFill/>
              </a:ln>
              <a:effectLst/>
              <a:uLnTx/>
              <a:uFillTx/>
              <a:latin typeface="Calibri"/>
              <a:ea typeface="Calibri"/>
              <a:cs typeface="Calibri"/>
            </a:endParaRPr>
          </a:p>
        </p:txBody>
      </p:sp>
    </p:spTree>
    <p:extLst>
      <p:ext uri="{BB962C8B-B14F-4D97-AF65-F5344CB8AC3E}">
        <p14:creationId xmlns:p14="http://schemas.microsoft.com/office/powerpoint/2010/main" val="3746898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teksti, Fontti, Tarralappu, käsiala&#10;&#10;Kuvaus luotu automaattisesti">
            <a:extLst>
              <a:ext uri="{FF2B5EF4-FFF2-40B4-BE49-F238E27FC236}">
                <a16:creationId xmlns:a16="http://schemas.microsoft.com/office/drawing/2014/main" id="{06DB9B34-C3B7-CE5A-145E-7D6EA623331D}"/>
              </a:ext>
            </a:extLst>
          </p:cNvPr>
          <p:cNvPicPr>
            <a:picLocks noChangeAspect="1"/>
          </p:cNvPicPr>
          <p:nvPr/>
        </p:nvPicPr>
        <p:blipFill rotWithShape="1">
          <a:blip r:embed="rId4">
            <a:extLst>
              <a:ext uri="{28A0092B-C50C-407E-A947-70E740481C1C}">
                <a14:useLocalDpi xmlns:a14="http://schemas.microsoft.com/office/drawing/2010/main" val="0"/>
              </a:ext>
            </a:extLst>
          </a:blip>
          <a:srcRect l="3285" t="751" r="5162" b="577"/>
          <a:stretch/>
        </p:blipFill>
        <p:spPr>
          <a:xfrm>
            <a:off x="0" y="850359"/>
            <a:ext cx="9011653" cy="5544000"/>
          </a:xfrm>
          <a:prstGeom prst="rect">
            <a:avLst/>
          </a:prstGeom>
        </p:spPr>
      </p:pic>
      <p:sp>
        <p:nvSpPr>
          <p:cNvPr id="2" name="Tekstiruutu 1">
            <a:extLst>
              <a:ext uri="{FF2B5EF4-FFF2-40B4-BE49-F238E27FC236}">
                <a16:creationId xmlns:a16="http://schemas.microsoft.com/office/drawing/2014/main" id="{6DA744E9-5C6B-50F8-3C38-4775E921A658}"/>
              </a:ext>
            </a:extLst>
          </p:cNvPr>
          <p:cNvSpPr txBox="1"/>
          <p:nvPr/>
        </p:nvSpPr>
        <p:spPr>
          <a:xfrm>
            <a:off x="415120" y="188640"/>
            <a:ext cx="502601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4000" b="1">
                <a:ea typeface="Calibri"/>
                <a:cs typeface="Calibri"/>
              </a:rPr>
              <a:t>Miksi nuoret käyttävät nikotiinituotteita?</a:t>
            </a:r>
          </a:p>
        </p:txBody>
      </p:sp>
    </p:spTree>
    <p:extLst>
      <p:ext uri="{BB962C8B-B14F-4D97-AF65-F5344CB8AC3E}">
        <p14:creationId xmlns:p14="http://schemas.microsoft.com/office/powerpoint/2010/main" val="237137591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teksti, Tarralappu, Fontti, käsiala&#10;&#10;Kuvaus luotu automaattisesti">
            <a:extLst>
              <a:ext uri="{FF2B5EF4-FFF2-40B4-BE49-F238E27FC236}">
                <a16:creationId xmlns:a16="http://schemas.microsoft.com/office/drawing/2014/main" id="{D7D429F1-3984-59E8-B0C2-5D0E52E7AD0B}"/>
              </a:ext>
            </a:extLst>
          </p:cNvPr>
          <p:cNvPicPr>
            <a:picLocks noChangeAspect="1"/>
          </p:cNvPicPr>
          <p:nvPr/>
        </p:nvPicPr>
        <p:blipFill rotWithShape="1">
          <a:blip r:embed="rId4">
            <a:extLst>
              <a:ext uri="{28A0092B-C50C-407E-A947-70E740481C1C}">
                <a14:useLocalDpi xmlns:a14="http://schemas.microsoft.com/office/drawing/2010/main" val="0"/>
              </a:ext>
            </a:extLst>
          </a:blip>
          <a:srcRect l="3876" r="2055"/>
          <a:stretch/>
        </p:blipFill>
        <p:spPr>
          <a:xfrm>
            <a:off x="0" y="913437"/>
            <a:ext cx="9144000" cy="5468090"/>
          </a:xfrm>
          <a:prstGeom prst="rect">
            <a:avLst/>
          </a:prstGeom>
        </p:spPr>
      </p:pic>
      <p:sp>
        <p:nvSpPr>
          <p:cNvPr id="3" name="Tekstiruutu 2">
            <a:extLst>
              <a:ext uri="{FF2B5EF4-FFF2-40B4-BE49-F238E27FC236}">
                <a16:creationId xmlns:a16="http://schemas.microsoft.com/office/drawing/2014/main" id="{A5362AEE-E6F0-7397-C01E-4C9052545650}"/>
              </a:ext>
            </a:extLst>
          </p:cNvPr>
          <p:cNvSpPr txBox="1"/>
          <p:nvPr/>
        </p:nvSpPr>
        <p:spPr>
          <a:xfrm>
            <a:off x="493158" y="251718"/>
            <a:ext cx="7658383" cy="1323439"/>
          </a:xfrm>
          <a:prstGeom prst="rect">
            <a:avLst/>
          </a:prstGeom>
          <a:noFill/>
        </p:spPr>
        <p:txBody>
          <a:bodyPr wrap="square" rtlCol="0">
            <a:spAutoFit/>
          </a:bodyPr>
          <a:lstStyle/>
          <a:p>
            <a:r>
              <a:rPr lang="fi-FI" sz="4000" b="1"/>
              <a:t>Monet nuoret eivät käytä nikotiinituotteita ollenkaan. Miksi?</a:t>
            </a:r>
          </a:p>
        </p:txBody>
      </p:sp>
    </p:spTree>
    <p:extLst>
      <p:ext uri="{BB962C8B-B14F-4D97-AF65-F5344CB8AC3E}">
        <p14:creationId xmlns:p14="http://schemas.microsoft.com/office/powerpoint/2010/main" val="313115596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4CC19D-F4E7-4BF1-A118-ABA609CF5528}"/>
              </a:ext>
            </a:extLst>
          </p:cNvPr>
          <p:cNvSpPr>
            <a:spLocks noGrp="1"/>
          </p:cNvSpPr>
          <p:nvPr>
            <p:ph type="ctrTitle" idx="4294967295"/>
          </p:nvPr>
        </p:nvSpPr>
        <p:spPr>
          <a:xfrm>
            <a:off x="521492" y="414517"/>
            <a:ext cx="7954782" cy="1254715"/>
          </a:xfrm>
          <a:prstGeom prst="rect">
            <a:avLst/>
          </a:prstGeom>
        </p:spPr>
        <p:txBody>
          <a:bodyPr>
            <a:noAutofit/>
          </a:bodyPr>
          <a:lstStyle/>
          <a:p>
            <a:r>
              <a:rPr lang="fi-FI" altLang="en-US" sz="4400" b="1">
                <a:latin typeface="+mn-lt"/>
              </a:rPr>
              <a:t>Nuorten nikotiinituotteiden käyttö</a:t>
            </a:r>
          </a:p>
        </p:txBody>
      </p:sp>
      <p:sp>
        <p:nvSpPr>
          <p:cNvPr id="6" name="Ellipsi 5">
            <a:extLst>
              <a:ext uri="{FF2B5EF4-FFF2-40B4-BE49-F238E27FC236}">
                <a16:creationId xmlns:a16="http://schemas.microsoft.com/office/drawing/2014/main" id="{C9870CAD-C7BF-467D-A6A1-3D5756A8AD8D}"/>
              </a:ext>
              <a:ext uri="{C183D7F6-B498-43B3-948B-1728B52AA6E4}">
                <adec:decorative xmlns:adec="http://schemas.microsoft.com/office/drawing/2017/decorative" val="1"/>
              </a:ext>
            </a:extLst>
          </p:cNvPr>
          <p:cNvSpPr/>
          <p:nvPr/>
        </p:nvSpPr>
        <p:spPr>
          <a:xfrm>
            <a:off x="3361628" y="2019017"/>
            <a:ext cx="2449482" cy="2377440"/>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82FA6972-ED40-44B3-8D87-EBFE1E556284}"/>
              </a:ext>
              <a:ext uri="{C183D7F6-B498-43B3-948B-1728B52AA6E4}">
                <adec:decorative xmlns:adec="http://schemas.microsoft.com/office/drawing/2017/decorative" val="1"/>
              </a:ext>
            </a:extLst>
          </p:cNvPr>
          <p:cNvSpPr/>
          <p:nvPr/>
        </p:nvSpPr>
        <p:spPr>
          <a:xfrm>
            <a:off x="633570" y="2027801"/>
            <a:ext cx="2449482" cy="2377440"/>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5EC60214-036F-4F69-AB63-CE2AC95E3866}"/>
              </a:ext>
              <a:ext uri="{C183D7F6-B498-43B3-948B-1728B52AA6E4}">
                <adec:decorative xmlns:adec="http://schemas.microsoft.com/office/drawing/2017/decorative" val="1"/>
              </a:ext>
            </a:extLst>
          </p:cNvPr>
          <p:cNvSpPr/>
          <p:nvPr/>
        </p:nvSpPr>
        <p:spPr>
          <a:xfrm>
            <a:off x="6038464" y="2011188"/>
            <a:ext cx="2449482" cy="2377440"/>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C45587A6-F776-43F3-B70D-5F3F1CF80C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6069" y="2300503"/>
            <a:ext cx="1879352" cy="1824078"/>
          </a:xfrm>
          <a:prstGeom prst="rect">
            <a:avLst/>
          </a:prstGeom>
        </p:spPr>
      </p:pic>
      <p:pic>
        <p:nvPicPr>
          <p:cNvPr id="10" name="Kuva 9">
            <a:extLst>
              <a:ext uri="{FF2B5EF4-FFF2-40B4-BE49-F238E27FC236}">
                <a16:creationId xmlns:a16="http://schemas.microsoft.com/office/drawing/2014/main" id="{0DA69597-6E0B-4FFD-BE87-44C9204155C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88982" y="2365331"/>
            <a:ext cx="1966036" cy="1914310"/>
          </a:xfrm>
          <a:prstGeom prst="rect">
            <a:avLst/>
          </a:prstGeom>
        </p:spPr>
      </p:pic>
      <p:pic>
        <p:nvPicPr>
          <p:cNvPr id="11" name="Kuva 10">
            <a:extLst>
              <a:ext uri="{FF2B5EF4-FFF2-40B4-BE49-F238E27FC236}">
                <a16:creationId xmlns:a16="http://schemas.microsoft.com/office/drawing/2014/main" id="{D8E914FB-73E5-496B-AA7F-4327267B5EA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68980" y="2251537"/>
            <a:ext cx="1988449" cy="1929967"/>
          </a:xfrm>
          <a:prstGeom prst="rect">
            <a:avLst/>
          </a:prstGeom>
        </p:spPr>
      </p:pic>
      <p:sp>
        <p:nvSpPr>
          <p:cNvPr id="2" name="Tekstiruutu 1">
            <a:extLst>
              <a:ext uri="{FF2B5EF4-FFF2-40B4-BE49-F238E27FC236}">
                <a16:creationId xmlns:a16="http://schemas.microsoft.com/office/drawing/2014/main" id="{D24C2DAC-5E6D-FB30-1A69-669EDF44D0E5}"/>
              </a:ext>
            </a:extLst>
          </p:cNvPr>
          <p:cNvSpPr txBox="1"/>
          <p:nvPr/>
        </p:nvSpPr>
        <p:spPr>
          <a:xfrm>
            <a:off x="757224" y="4763810"/>
            <a:ext cx="7954782" cy="1846659"/>
          </a:xfrm>
          <a:prstGeom prst="rect">
            <a:avLst/>
          </a:prstGeom>
          <a:noFill/>
        </p:spPr>
        <p:txBody>
          <a:bodyPr wrap="square" rtlCol="0">
            <a:spAutoFit/>
          </a:bodyPr>
          <a:lstStyle/>
          <a:p>
            <a:r>
              <a:rPr lang="fi-FI" sz="2400"/>
              <a:t>Tutustukaa yhdessä seuraaviin dioihin ja pohtikaa:</a:t>
            </a:r>
          </a:p>
          <a:p>
            <a:pPr marL="342900" indent="-342900">
              <a:buFont typeface="Arial" panose="020B0604020202020204" pitchFamily="34" charset="0"/>
              <a:buChar char="•"/>
            </a:pPr>
            <a:r>
              <a:rPr lang="fi-FI" sz="2400"/>
              <a:t>Kuinka suuri osa nuorista diagrammin mukaan käyttää nikotiinituotteita päivittäin?</a:t>
            </a:r>
          </a:p>
          <a:p>
            <a:pPr marL="342900" indent="-342900">
              <a:buFont typeface="Arial" panose="020B0604020202020204" pitchFamily="34" charset="0"/>
              <a:buChar char="•"/>
            </a:pPr>
            <a:r>
              <a:rPr lang="en-US" sz="2400" b="0" err="1"/>
              <a:t>Mitkä</a:t>
            </a:r>
            <a:r>
              <a:rPr lang="en-US" sz="2400" b="0"/>
              <a:t> </a:t>
            </a:r>
            <a:r>
              <a:rPr lang="en-US" sz="2400" b="0" err="1"/>
              <a:t>asiat</a:t>
            </a:r>
            <a:r>
              <a:rPr lang="en-US" sz="2400" b="0"/>
              <a:t> </a:t>
            </a:r>
            <a:r>
              <a:rPr lang="en-US" sz="2400" b="0" err="1"/>
              <a:t>ovat</a:t>
            </a:r>
            <a:r>
              <a:rPr lang="en-US" sz="2400" b="0"/>
              <a:t> </a:t>
            </a:r>
            <a:r>
              <a:rPr lang="en-US" sz="2400" b="0" err="1"/>
              <a:t>vaikuttaneet</a:t>
            </a:r>
            <a:r>
              <a:rPr lang="en-US" sz="2400" b="0"/>
              <a:t> </a:t>
            </a:r>
            <a:r>
              <a:rPr lang="en-US" sz="2400" b="0" err="1"/>
              <a:t>tupakoinnin</a:t>
            </a:r>
            <a:r>
              <a:rPr lang="en-US" sz="2400" b="0"/>
              <a:t> </a:t>
            </a:r>
            <a:r>
              <a:rPr lang="en-US" sz="2400" b="0" err="1"/>
              <a:t>vähenemiseen</a:t>
            </a:r>
            <a:r>
              <a:rPr lang="en-US" sz="2400" b="0"/>
              <a:t>?</a:t>
            </a:r>
            <a:endParaRPr lang="fi-FI" sz="2400">
              <a:solidFill>
                <a:prstClr val="black"/>
              </a:solidFill>
            </a:endParaRPr>
          </a:p>
          <a:p>
            <a:endParaRPr lang="fi-FI"/>
          </a:p>
        </p:txBody>
      </p:sp>
    </p:spTree>
    <p:extLst>
      <p:ext uri="{BB962C8B-B14F-4D97-AF65-F5344CB8AC3E}">
        <p14:creationId xmlns:p14="http://schemas.microsoft.com/office/powerpoint/2010/main" val="1071887854"/>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AA2F28-1441-444E-BFEE-4A1DE9790BD4}"/>
              </a:ext>
            </a:extLst>
          </p:cNvPr>
          <p:cNvSpPr>
            <a:spLocks noGrp="1"/>
          </p:cNvSpPr>
          <p:nvPr>
            <p:ph type="title" idx="4294967295"/>
          </p:nvPr>
        </p:nvSpPr>
        <p:spPr>
          <a:xfrm>
            <a:off x="393405" y="156203"/>
            <a:ext cx="7854803" cy="1027851"/>
          </a:xfrm>
        </p:spPr>
        <p:txBody>
          <a:bodyPr>
            <a:normAutofit/>
          </a:bodyPr>
          <a:lstStyle/>
          <a:p>
            <a:r>
              <a:rPr lang="fi-FI" sz="3200" b="1">
                <a:latin typeface="+mn-lt"/>
              </a:rPr>
              <a:t>Käyttää nikotiinituotteita päivittäin</a:t>
            </a:r>
          </a:p>
        </p:txBody>
      </p:sp>
      <p:sp>
        <p:nvSpPr>
          <p:cNvPr id="6" name="Tekstiruutu 5">
            <a:extLst>
              <a:ext uri="{FF2B5EF4-FFF2-40B4-BE49-F238E27FC236}">
                <a16:creationId xmlns:a16="http://schemas.microsoft.com/office/drawing/2014/main" id="{1DC0DF88-50B8-459F-8C27-E42FB3C74F3F}"/>
              </a:ext>
            </a:extLst>
          </p:cNvPr>
          <p:cNvSpPr txBox="1"/>
          <p:nvPr/>
        </p:nvSpPr>
        <p:spPr>
          <a:xfrm>
            <a:off x="1278351" y="6140824"/>
            <a:ext cx="6570138"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400" b="1" i="0" u="none" strike="noStrike" kern="1200" cap="none" spc="0" normalizeH="0" baseline="0" noProof="0">
                <a:ln>
                  <a:noFill/>
                </a:ln>
                <a:solidFill>
                  <a:srgbClr val="000000"/>
                </a:solidFill>
                <a:effectLst/>
                <a:uLnTx/>
                <a:uFillTx/>
                <a:latin typeface="Calibri" panose="020F0502020204030204"/>
                <a:ea typeface="+mn-ea"/>
                <a:cs typeface="Arial"/>
                <a:sym typeface="Arial"/>
              </a:rPr>
              <a:t>Peruskoulun 8. ja 9. luokan oppilaat</a:t>
            </a:r>
            <a:r>
              <a:rPr kumimoji="0" lang="fi-FI" sz="2400" b="1" i="0" u="none" strike="noStrike" kern="0" cap="none" spc="0" normalizeH="0" baseline="0" noProof="0">
                <a:ln>
                  <a:noFill/>
                </a:ln>
                <a:solidFill>
                  <a:srgbClr val="000000"/>
                </a:solidFill>
                <a:effectLst/>
                <a:uLnTx/>
                <a:uFillTx/>
                <a:latin typeface="Calibri" panose="020F0502020204030204"/>
                <a:cs typeface="Arial"/>
                <a:sym typeface="Arial"/>
              </a:rPr>
              <a:t>, koko Suomi</a:t>
            </a:r>
            <a:endParaRPr kumimoji="0" lang="fi-FI" sz="2400" b="1"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pic>
        <p:nvPicPr>
          <p:cNvPr id="8" name="Picture 7">
            <a:extLst>
              <a:ext uri="{FF2B5EF4-FFF2-40B4-BE49-F238E27FC236}">
                <a16:creationId xmlns:a16="http://schemas.microsoft.com/office/drawing/2014/main" id="{467E91F7-1A93-D346-CA58-D315FE7AF9EE}"/>
              </a:ext>
            </a:extLst>
          </p:cNvPr>
          <p:cNvPicPr>
            <a:picLocks noChangeAspect="1"/>
          </p:cNvPicPr>
          <p:nvPr/>
        </p:nvPicPr>
        <p:blipFill>
          <a:blip r:embed="rId3">
            <a:alphaModFix amt="50000"/>
          </a:blip>
          <a:stretch>
            <a:fillRect/>
          </a:stretch>
        </p:blipFill>
        <p:spPr>
          <a:xfrm>
            <a:off x="3200400" y="2472401"/>
            <a:ext cx="2743200" cy="516416"/>
          </a:xfrm>
          <a:prstGeom prst="rect">
            <a:avLst/>
          </a:prstGeom>
        </p:spPr>
      </p:pic>
      <p:graphicFrame>
        <p:nvGraphicFramePr>
          <p:cNvPr id="4" name="Kaavio 3">
            <a:extLst>
              <a:ext uri="{FF2B5EF4-FFF2-40B4-BE49-F238E27FC236}">
                <a16:creationId xmlns:a16="http://schemas.microsoft.com/office/drawing/2014/main" id="{1F0081F7-9B14-4F3B-CCD8-FE9DB348CF94}"/>
              </a:ext>
            </a:extLst>
          </p:cNvPr>
          <p:cNvGraphicFramePr>
            <a:graphicFrameLocks noGrp="1"/>
          </p:cNvGraphicFramePr>
          <p:nvPr>
            <p:extLst>
              <p:ext uri="{D42A27DB-BD31-4B8C-83A1-F6EECF244321}">
                <p14:modId xmlns:p14="http://schemas.microsoft.com/office/powerpoint/2010/main" val="835837231"/>
              </p:ext>
            </p:extLst>
          </p:nvPr>
        </p:nvGraphicFramePr>
        <p:xfrm>
          <a:off x="157360" y="986588"/>
          <a:ext cx="8829280" cy="51542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678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AA2F28-1441-444E-BFEE-4A1DE9790BD4}"/>
              </a:ext>
            </a:extLst>
          </p:cNvPr>
          <p:cNvSpPr>
            <a:spLocks noGrp="1"/>
          </p:cNvSpPr>
          <p:nvPr>
            <p:ph type="title" idx="4294967295"/>
          </p:nvPr>
        </p:nvSpPr>
        <p:spPr>
          <a:xfrm>
            <a:off x="393405" y="156203"/>
            <a:ext cx="7854803" cy="1027851"/>
          </a:xfrm>
        </p:spPr>
        <p:txBody>
          <a:bodyPr>
            <a:normAutofit/>
          </a:bodyPr>
          <a:lstStyle/>
          <a:p>
            <a:r>
              <a:rPr lang="fi-FI" sz="3200" b="1">
                <a:latin typeface="+mn-lt"/>
              </a:rPr>
              <a:t>Käyttää nikotiinituotteita päivittäin</a:t>
            </a:r>
          </a:p>
        </p:txBody>
      </p:sp>
      <p:sp>
        <p:nvSpPr>
          <p:cNvPr id="6" name="Tekstiruutu 5">
            <a:extLst>
              <a:ext uri="{FF2B5EF4-FFF2-40B4-BE49-F238E27FC236}">
                <a16:creationId xmlns:a16="http://schemas.microsoft.com/office/drawing/2014/main" id="{1DC0DF88-50B8-459F-8C27-E42FB3C74F3F}"/>
              </a:ext>
            </a:extLst>
          </p:cNvPr>
          <p:cNvSpPr txBox="1"/>
          <p:nvPr/>
        </p:nvSpPr>
        <p:spPr>
          <a:xfrm>
            <a:off x="1278351" y="6140824"/>
            <a:ext cx="6570138"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400" b="1" i="0" u="none" strike="noStrike" kern="1200" cap="none" spc="0" normalizeH="0" baseline="0" noProof="0">
                <a:ln>
                  <a:noFill/>
                </a:ln>
                <a:solidFill>
                  <a:srgbClr val="000000"/>
                </a:solidFill>
                <a:effectLst/>
                <a:uLnTx/>
                <a:uFillTx/>
                <a:latin typeface="Calibri" panose="020F0502020204030204"/>
                <a:ea typeface="+mn-ea"/>
                <a:cs typeface="Arial"/>
                <a:sym typeface="Arial"/>
              </a:rPr>
              <a:t>Lukion oppilaat</a:t>
            </a:r>
            <a:r>
              <a:rPr kumimoji="0" lang="fi-FI" sz="2400" b="1" i="0" u="none" strike="noStrike" kern="0" cap="none" spc="0" normalizeH="0" baseline="0" noProof="0">
                <a:ln>
                  <a:noFill/>
                </a:ln>
                <a:solidFill>
                  <a:srgbClr val="000000"/>
                </a:solidFill>
                <a:effectLst/>
                <a:uLnTx/>
                <a:uFillTx/>
                <a:latin typeface="Calibri" panose="020F0502020204030204"/>
                <a:cs typeface="Arial"/>
                <a:sym typeface="Arial"/>
              </a:rPr>
              <a:t>, koko Suomi</a:t>
            </a:r>
            <a:endParaRPr kumimoji="0" lang="fi-FI" sz="2400" b="1"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pic>
        <p:nvPicPr>
          <p:cNvPr id="8" name="Picture 7">
            <a:extLst>
              <a:ext uri="{FF2B5EF4-FFF2-40B4-BE49-F238E27FC236}">
                <a16:creationId xmlns:a16="http://schemas.microsoft.com/office/drawing/2014/main" id="{467E91F7-1A93-D346-CA58-D315FE7AF9EE}"/>
              </a:ext>
            </a:extLst>
          </p:cNvPr>
          <p:cNvPicPr>
            <a:picLocks noChangeAspect="1"/>
          </p:cNvPicPr>
          <p:nvPr/>
        </p:nvPicPr>
        <p:blipFill>
          <a:blip r:embed="rId3">
            <a:alphaModFix amt="50000"/>
          </a:blip>
          <a:stretch>
            <a:fillRect/>
          </a:stretch>
        </p:blipFill>
        <p:spPr>
          <a:xfrm>
            <a:off x="3200400" y="2472401"/>
            <a:ext cx="2743200" cy="516416"/>
          </a:xfrm>
          <a:prstGeom prst="rect">
            <a:avLst/>
          </a:prstGeom>
        </p:spPr>
      </p:pic>
      <p:graphicFrame>
        <p:nvGraphicFramePr>
          <p:cNvPr id="4" name="Kaavio 3">
            <a:extLst>
              <a:ext uri="{FF2B5EF4-FFF2-40B4-BE49-F238E27FC236}">
                <a16:creationId xmlns:a16="http://schemas.microsoft.com/office/drawing/2014/main" id="{2EA3208C-CA12-04DB-25EB-794A6FB5178B}"/>
              </a:ext>
            </a:extLst>
          </p:cNvPr>
          <p:cNvGraphicFramePr>
            <a:graphicFrameLocks noGrp="1"/>
          </p:cNvGraphicFramePr>
          <p:nvPr>
            <p:extLst>
              <p:ext uri="{D42A27DB-BD31-4B8C-83A1-F6EECF244321}">
                <p14:modId xmlns:p14="http://schemas.microsoft.com/office/powerpoint/2010/main" val="3706808965"/>
              </p:ext>
            </p:extLst>
          </p:nvPr>
        </p:nvGraphicFramePr>
        <p:xfrm>
          <a:off x="315589" y="974558"/>
          <a:ext cx="8512822" cy="51662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6478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AA2F28-1441-444E-BFEE-4A1DE9790BD4}"/>
              </a:ext>
            </a:extLst>
          </p:cNvPr>
          <p:cNvSpPr>
            <a:spLocks noGrp="1"/>
          </p:cNvSpPr>
          <p:nvPr>
            <p:ph type="title" idx="4294967295"/>
          </p:nvPr>
        </p:nvSpPr>
        <p:spPr>
          <a:xfrm>
            <a:off x="393405" y="156203"/>
            <a:ext cx="7854803" cy="1027851"/>
          </a:xfrm>
        </p:spPr>
        <p:txBody>
          <a:bodyPr>
            <a:normAutofit/>
          </a:bodyPr>
          <a:lstStyle/>
          <a:p>
            <a:r>
              <a:rPr lang="fi-FI" sz="3200" b="1">
                <a:latin typeface="+mn-lt"/>
              </a:rPr>
              <a:t>Käyttää nikotiinituotteita päivittäin</a:t>
            </a:r>
          </a:p>
        </p:txBody>
      </p:sp>
      <p:sp>
        <p:nvSpPr>
          <p:cNvPr id="6" name="Tekstiruutu 5">
            <a:extLst>
              <a:ext uri="{FF2B5EF4-FFF2-40B4-BE49-F238E27FC236}">
                <a16:creationId xmlns:a16="http://schemas.microsoft.com/office/drawing/2014/main" id="{1DC0DF88-50B8-459F-8C27-E42FB3C74F3F}"/>
              </a:ext>
            </a:extLst>
          </p:cNvPr>
          <p:cNvSpPr txBox="1"/>
          <p:nvPr/>
        </p:nvSpPr>
        <p:spPr>
          <a:xfrm>
            <a:off x="1278351" y="6140824"/>
            <a:ext cx="6570138"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i-FI" sz="2400" b="1" i="0" u="none" strike="noStrike" kern="1200" cap="none" spc="0" normalizeH="0" baseline="0" noProof="0">
                <a:ln>
                  <a:noFill/>
                </a:ln>
                <a:solidFill>
                  <a:srgbClr val="000000"/>
                </a:solidFill>
                <a:effectLst/>
                <a:uLnTx/>
                <a:uFillTx/>
                <a:latin typeface="Calibri" panose="020F0502020204030204"/>
                <a:ea typeface="+mn-ea"/>
                <a:cs typeface="Arial"/>
                <a:sym typeface="Arial"/>
              </a:rPr>
              <a:t>Ammattioppilaitosten oppilaat</a:t>
            </a:r>
            <a:r>
              <a:rPr kumimoji="0" lang="fi-FI" sz="2400" b="1" i="0" u="none" strike="noStrike" kern="0" cap="none" spc="0" normalizeH="0" baseline="0" noProof="0">
                <a:ln>
                  <a:noFill/>
                </a:ln>
                <a:solidFill>
                  <a:srgbClr val="000000"/>
                </a:solidFill>
                <a:effectLst/>
                <a:uLnTx/>
                <a:uFillTx/>
                <a:latin typeface="Calibri" panose="020F0502020204030204"/>
                <a:cs typeface="Arial"/>
                <a:sym typeface="Arial"/>
              </a:rPr>
              <a:t>, koko Suomi</a:t>
            </a:r>
            <a:endParaRPr kumimoji="0" lang="fi-FI" sz="2400" b="1"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pic>
        <p:nvPicPr>
          <p:cNvPr id="8" name="Picture 7">
            <a:extLst>
              <a:ext uri="{FF2B5EF4-FFF2-40B4-BE49-F238E27FC236}">
                <a16:creationId xmlns:a16="http://schemas.microsoft.com/office/drawing/2014/main" id="{467E91F7-1A93-D346-CA58-D315FE7AF9EE}"/>
              </a:ext>
            </a:extLst>
          </p:cNvPr>
          <p:cNvPicPr>
            <a:picLocks noChangeAspect="1"/>
          </p:cNvPicPr>
          <p:nvPr/>
        </p:nvPicPr>
        <p:blipFill>
          <a:blip r:embed="rId3">
            <a:alphaModFix amt="50000"/>
          </a:blip>
          <a:stretch>
            <a:fillRect/>
          </a:stretch>
        </p:blipFill>
        <p:spPr>
          <a:xfrm>
            <a:off x="3200400" y="2472401"/>
            <a:ext cx="2743200" cy="516416"/>
          </a:xfrm>
          <a:prstGeom prst="rect">
            <a:avLst/>
          </a:prstGeom>
        </p:spPr>
      </p:pic>
      <p:graphicFrame>
        <p:nvGraphicFramePr>
          <p:cNvPr id="3" name="Kaavio 2">
            <a:extLst>
              <a:ext uri="{FF2B5EF4-FFF2-40B4-BE49-F238E27FC236}">
                <a16:creationId xmlns:a16="http://schemas.microsoft.com/office/drawing/2014/main" id="{ECA4DFA8-6460-6E26-9320-AB263976B1C0}"/>
              </a:ext>
            </a:extLst>
          </p:cNvPr>
          <p:cNvGraphicFramePr>
            <a:graphicFrameLocks noGrp="1"/>
          </p:cNvGraphicFramePr>
          <p:nvPr>
            <p:extLst>
              <p:ext uri="{D42A27DB-BD31-4B8C-83A1-F6EECF244321}">
                <p14:modId xmlns:p14="http://schemas.microsoft.com/office/powerpoint/2010/main" val="2474983580"/>
              </p:ext>
            </p:extLst>
          </p:nvPr>
        </p:nvGraphicFramePr>
        <p:xfrm>
          <a:off x="261447" y="917430"/>
          <a:ext cx="8621106" cy="52233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442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6FB6595B-A8D6-E272-74E5-F72774D20AFB}"/>
              </a:ext>
            </a:extLst>
          </p:cNvPr>
          <p:cNvSpPr txBox="1"/>
          <p:nvPr/>
        </p:nvSpPr>
        <p:spPr>
          <a:xfrm>
            <a:off x="532560" y="2154817"/>
            <a:ext cx="8239650" cy="4047262"/>
          </a:xfrm>
          <a:prstGeom prst="rect">
            <a:avLst/>
          </a:prstGeom>
          <a:noFill/>
        </p:spPr>
        <p:txBody>
          <a:bodyPr wrap="square" rtlCol="0">
            <a:spAutoFit/>
          </a:bodyPr>
          <a:lstStyle/>
          <a:p>
            <a:pPr>
              <a:spcAft>
                <a:spcPts val="600"/>
              </a:spcAft>
            </a:pPr>
            <a:r>
              <a:rPr lang="fi-FI" sz="2400">
                <a:latin typeface="Calibri" panose="020F0502020204030204" pitchFamily="34" charset="0"/>
                <a:cs typeface="Calibri" panose="020F0502020204030204" pitchFamily="34" charset="0"/>
              </a:rPr>
              <a:t>Tupakointi on vähentynyt niin nuorten kuin aikuistenkin keskuudessa viime vuosien aikana. Tähän ovat muun muassa vaikuttaneet:</a:t>
            </a:r>
          </a:p>
          <a:p>
            <a:pPr marL="800100" lvl="1" indent="-342900">
              <a:spcAft>
                <a:spcPts val="600"/>
              </a:spcAft>
              <a:buFont typeface="Arial" panose="020B0604020202020204" pitchFamily="34" charset="0"/>
              <a:buChar char="•"/>
            </a:pPr>
            <a:r>
              <a:rPr lang="fi-FI" sz="2000">
                <a:latin typeface="Calibri" panose="020F0502020204030204" pitchFamily="34" charset="0"/>
                <a:cs typeface="Calibri" panose="020F0502020204030204" pitchFamily="34" charset="0"/>
              </a:rPr>
              <a:t>Tupakkapoliittiset muutokset, kuten:</a:t>
            </a:r>
          </a:p>
          <a:p>
            <a:pPr marL="1257300" lvl="2" indent="-342900">
              <a:buFont typeface="Arial" panose="020B0604020202020204" pitchFamily="34" charset="0"/>
              <a:buChar char="•"/>
            </a:pPr>
            <a:r>
              <a:rPr lang="fi-FI" sz="2000">
                <a:latin typeface="Calibri" panose="020F0502020204030204" pitchFamily="34" charset="0"/>
                <a:cs typeface="Calibri" panose="020F0502020204030204" pitchFamily="34" charset="0"/>
              </a:rPr>
              <a:t>hinnan nousu</a:t>
            </a:r>
          </a:p>
          <a:p>
            <a:pPr marL="1257300" lvl="2" indent="-342900">
              <a:buFont typeface="Arial" panose="020B0604020202020204" pitchFamily="34" charset="0"/>
              <a:buChar char="•"/>
            </a:pPr>
            <a:r>
              <a:rPr lang="fi-FI" sz="2000">
                <a:latin typeface="Calibri" panose="020F0502020204030204" pitchFamily="34" charset="0"/>
                <a:cs typeface="Calibri" panose="020F0502020204030204" pitchFamily="34" charset="0"/>
              </a:rPr>
              <a:t>saatavuuden hankaloittaminen</a:t>
            </a:r>
          </a:p>
          <a:p>
            <a:pPr marL="1257300" lvl="2" indent="-342900">
              <a:buFont typeface="Arial" panose="020B0604020202020204" pitchFamily="34" charset="0"/>
              <a:buChar char="•"/>
            </a:pPr>
            <a:r>
              <a:rPr lang="fi-FI" sz="2000">
                <a:latin typeface="Calibri" panose="020F0502020204030204" pitchFamily="34" charset="0"/>
                <a:cs typeface="Calibri" panose="020F0502020204030204" pitchFamily="34" charset="0"/>
              </a:rPr>
              <a:t>maku- ja hajuaineiden kieltäminen </a:t>
            </a:r>
          </a:p>
          <a:p>
            <a:pPr marL="1257300" lvl="2" indent="-342900">
              <a:spcAft>
                <a:spcPts val="600"/>
              </a:spcAft>
              <a:buFont typeface="Arial" panose="020B0604020202020204" pitchFamily="34" charset="0"/>
              <a:buChar char="•"/>
            </a:pPr>
            <a:r>
              <a:rPr lang="fi-FI" sz="2000">
                <a:latin typeface="Calibri" panose="020F0502020204030204" pitchFamily="34" charset="0"/>
                <a:cs typeface="Calibri" panose="020F0502020204030204" pitchFamily="34" charset="0"/>
              </a:rPr>
              <a:t>markkinointikielto</a:t>
            </a:r>
          </a:p>
          <a:p>
            <a:pPr marL="800100" lvl="1" indent="-342900">
              <a:spcAft>
                <a:spcPts val="600"/>
              </a:spcAft>
              <a:buFont typeface="Arial" panose="020B0604020202020204" pitchFamily="34" charset="0"/>
              <a:buChar char="•"/>
            </a:pPr>
            <a:r>
              <a:rPr lang="fi-FI" sz="2000">
                <a:latin typeface="Calibri" panose="020F0502020204030204" pitchFamily="34" charset="0"/>
                <a:cs typeface="Calibri" panose="020F0502020204030204" pitchFamily="34" charset="0"/>
              </a:rPr>
              <a:t>Haittojen tietoisuuden lisääminen</a:t>
            </a:r>
          </a:p>
          <a:p>
            <a:pPr marL="800100" lvl="1" indent="-342900">
              <a:spcAft>
                <a:spcPts val="600"/>
              </a:spcAft>
              <a:buFont typeface="Arial" panose="020B0604020202020204" pitchFamily="34" charset="0"/>
              <a:buChar char="•"/>
            </a:pPr>
            <a:r>
              <a:rPr lang="fi-FI" sz="2000">
                <a:latin typeface="Calibri" panose="020F0502020204030204" pitchFamily="34" charset="0"/>
                <a:cs typeface="Calibri" panose="020F0502020204030204" pitchFamily="34" charset="0"/>
              </a:rPr>
              <a:t>Kulttuurillinen muutos – tupakoinnin imagon huononeminen</a:t>
            </a:r>
          </a:p>
          <a:p>
            <a:endParaRPr lang="fi-FI" sz="2000">
              <a:latin typeface="Calibri" panose="020F0502020204030204" pitchFamily="34" charset="0"/>
              <a:cs typeface="Calibri" panose="020F0502020204030204" pitchFamily="34" charset="0"/>
            </a:endParaRPr>
          </a:p>
        </p:txBody>
      </p:sp>
      <p:sp>
        <p:nvSpPr>
          <p:cNvPr id="3" name="Tekstiruutu 2">
            <a:extLst>
              <a:ext uri="{FF2B5EF4-FFF2-40B4-BE49-F238E27FC236}">
                <a16:creationId xmlns:a16="http://schemas.microsoft.com/office/drawing/2014/main" id="{5A6A7192-64CA-DEFF-E090-113078EABCC2}"/>
              </a:ext>
            </a:extLst>
          </p:cNvPr>
          <p:cNvSpPr txBox="1"/>
          <p:nvPr/>
        </p:nvSpPr>
        <p:spPr>
          <a:xfrm>
            <a:off x="532560" y="455395"/>
            <a:ext cx="7003701" cy="1446550"/>
          </a:xfrm>
          <a:prstGeom prst="rect">
            <a:avLst/>
          </a:prstGeom>
          <a:noFill/>
        </p:spPr>
        <p:txBody>
          <a:bodyPr wrap="square" rtlCol="0">
            <a:spAutoFit/>
          </a:bodyPr>
          <a:lstStyle/>
          <a:p>
            <a:r>
              <a:rPr lang="fi-FI" sz="4400" b="1">
                <a:latin typeface="Calibri" panose="020F0502020204030204" pitchFamily="34" charset="0"/>
                <a:cs typeface="Calibri" panose="020F0502020204030204" pitchFamily="34" charset="0"/>
              </a:rPr>
              <a:t>Mitkä asiat ovat vaikuttaneet tupakoinnin vähenemiseen?</a:t>
            </a:r>
          </a:p>
        </p:txBody>
      </p:sp>
    </p:spTree>
    <p:extLst>
      <p:ext uri="{BB962C8B-B14F-4D97-AF65-F5344CB8AC3E}">
        <p14:creationId xmlns:p14="http://schemas.microsoft.com/office/powerpoint/2010/main" val="89958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6D919B07-118C-4759-9AA9-078A7FE75D65}"/>
              </a:ext>
            </a:extLst>
          </p:cNvPr>
          <p:cNvSpPr txBox="1">
            <a:spLocks noGrp="1"/>
          </p:cNvSpPr>
          <p:nvPr>
            <p:ph type="title" idx="4294967295"/>
          </p:nvPr>
        </p:nvSpPr>
        <p:spPr>
          <a:xfrm>
            <a:off x="576942" y="601353"/>
            <a:ext cx="7032173" cy="915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a:ln>
                  <a:noFill/>
                </a:ln>
                <a:solidFill>
                  <a:schemeClr val="tx1"/>
                </a:solidFill>
                <a:effectLst/>
                <a:uLnTx/>
                <a:uFillTx/>
                <a:latin typeface="+mn-lt"/>
                <a:ea typeface="+mj-ea"/>
                <a:cs typeface="+mj-cs"/>
              </a:rPr>
              <a:t>Nikotiinituotteet</a:t>
            </a:r>
          </a:p>
        </p:txBody>
      </p:sp>
      <p:sp>
        <p:nvSpPr>
          <p:cNvPr id="6" name="Alaotsikko 2">
            <a:extLst>
              <a:ext uri="{FF2B5EF4-FFF2-40B4-BE49-F238E27FC236}">
                <a16:creationId xmlns:a16="http://schemas.microsoft.com/office/drawing/2014/main" id="{7C15E142-60B8-46C1-B570-C75A7B578202}"/>
              </a:ext>
            </a:extLst>
          </p:cNvPr>
          <p:cNvSpPr txBox="1">
            <a:spLocks/>
          </p:cNvSpPr>
          <p:nvPr/>
        </p:nvSpPr>
        <p:spPr>
          <a:xfrm>
            <a:off x="2262360" y="2180747"/>
            <a:ext cx="6505879" cy="40759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600" b="1"/>
              <a:t>Pohtikaa:</a:t>
            </a:r>
          </a:p>
          <a:p>
            <a:pPr marL="514350" indent="-514350">
              <a:buFont typeface="+mj-lt"/>
              <a:buAutoNum type="arabicPeriod" startAt="5"/>
            </a:pPr>
            <a:r>
              <a:rPr lang="fi-FI"/>
              <a:t>Miksi nikotiinituotteita ei saa Suomessa myydä alle 18- vuotiaalle?</a:t>
            </a:r>
          </a:p>
          <a:p>
            <a:pPr marL="514350" indent="-514350">
              <a:buFont typeface="+mj-lt"/>
              <a:buAutoNum type="arabicPeriod" startAt="5"/>
            </a:pPr>
            <a:r>
              <a:rPr lang="fi-FI"/>
              <a:t>Miten nikotiinituotteet vaikuttavat ihmisiin? </a:t>
            </a:r>
          </a:p>
          <a:p>
            <a:pPr marL="971550" lvl="1" indent="-514350">
              <a:buFont typeface="+mj-lt"/>
              <a:buAutoNum type="alphaLcPeriod"/>
            </a:pPr>
            <a:r>
              <a:rPr lang="fi-FI">
                <a:ea typeface="Calibri"/>
                <a:cs typeface="Calibri Light"/>
              </a:rPr>
              <a:t>Lyhyellä aikavälillä?</a:t>
            </a:r>
          </a:p>
          <a:p>
            <a:pPr marL="971550" lvl="1" indent="-514350">
              <a:buFont typeface="+mj-lt"/>
              <a:buAutoNum type="alphaLcPeriod"/>
            </a:pPr>
            <a:r>
              <a:rPr lang="fi-FI">
                <a:ea typeface="Calibri"/>
                <a:cs typeface="Calibri Light"/>
              </a:rPr>
              <a:t>Pitkällä aikavälillä?</a:t>
            </a:r>
          </a:p>
          <a:p>
            <a:endParaRPr lang="fi-FI">
              <a:latin typeface="+mj-lt"/>
            </a:endParaRPr>
          </a:p>
          <a:p>
            <a:endParaRPr lang="fi-FI">
              <a:latin typeface="+mj-lt"/>
            </a:endParaRPr>
          </a:p>
        </p:txBody>
      </p:sp>
      <p:sp>
        <p:nvSpPr>
          <p:cNvPr id="7" name="Ellipsi 6">
            <a:extLst>
              <a:ext uri="{FF2B5EF4-FFF2-40B4-BE49-F238E27FC236}">
                <a16:creationId xmlns:a16="http://schemas.microsoft.com/office/drawing/2014/main" id="{AFB780BC-A9CC-4895-9FFA-B3AAB83DD4C3}"/>
              </a:ext>
              <a:ext uri="{C183D7F6-B498-43B3-948B-1728B52AA6E4}">
                <adec:decorative xmlns:adec="http://schemas.microsoft.com/office/drawing/2017/decorative" val="1"/>
              </a:ext>
            </a:extLst>
          </p:cNvPr>
          <p:cNvSpPr/>
          <p:nvPr/>
        </p:nvSpPr>
        <p:spPr>
          <a:xfrm>
            <a:off x="372375" y="2826975"/>
            <a:ext cx="1870310" cy="18296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2" name="Picture 2">
            <a:extLst>
              <a:ext uri="{FF2B5EF4-FFF2-40B4-BE49-F238E27FC236}">
                <a16:creationId xmlns:a16="http://schemas.microsoft.com/office/drawing/2014/main" id="{4A3DD3CD-CCA8-F1DB-EEAE-FB7B2D266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42" y="3375749"/>
            <a:ext cx="730588" cy="7321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F7328EB7-84F3-1A40-1831-D9E9E00E8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530" y="3375749"/>
            <a:ext cx="730588" cy="73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974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9B5D60C2-F82B-6F52-5357-51F058C5B68D}"/>
              </a:ext>
            </a:extLst>
          </p:cNvPr>
          <p:cNvSpPr txBox="1"/>
          <p:nvPr/>
        </p:nvSpPr>
        <p:spPr>
          <a:xfrm>
            <a:off x="4066033" y="343358"/>
            <a:ext cx="4011995" cy="1475394"/>
          </a:xfrm>
          <a:prstGeom prst="rect">
            <a:avLst/>
          </a:prstGeom>
        </p:spPr>
        <p:txBody>
          <a:bodyPr vert="horz" lIns="91440" tIns="45720" rIns="91440" bIns="45720" rtlCol="0" anchor="t">
            <a:noAutofit/>
          </a:bodyPr>
          <a:lstStyle/>
          <a:p>
            <a:pPr defTabSz="914400">
              <a:lnSpc>
                <a:spcPct val="90000"/>
              </a:lnSpc>
              <a:spcBef>
                <a:spcPct val="0"/>
              </a:spcBef>
              <a:spcAft>
                <a:spcPts val="600"/>
              </a:spcAft>
            </a:pPr>
            <a:r>
              <a:rPr lang="fi-FI" sz="3200" b="1">
                <a:ea typeface="Calibri"/>
                <a:cs typeface="Calibri"/>
              </a:rPr>
              <a:t>Nikotiinituotteiden käyttö on nuorelle haitallisempaa kuin aikuiselle</a:t>
            </a:r>
          </a:p>
          <a:p>
            <a:pPr defTabSz="914400">
              <a:lnSpc>
                <a:spcPct val="90000"/>
              </a:lnSpc>
              <a:spcBef>
                <a:spcPct val="0"/>
              </a:spcBef>
              <a:spcAft>
                <a:spcPts val="600"/>
              </a:spcAft>
            </a:pPr>
            <a:endParaRPr lang="en-US" sz="3200">
              <a:ea typeface="+mj-ea"/>
              <a:cs typeface="+mj-cs"/>
            </a:endParaRPr>
          </a:p>
        </p:txBody>
      </p:sp>
      <p:pic>
        <p:nvPicPr>
          <p:cNvPr id="5" name="Picture 4" descr="Ihmisaivojen skannaus neurologian klinikalla">
            <a:extLst>
              <a:ext uri="{FF2B5EF4-FFF2-40B4-BE49-F238E27FC236}">
                <a16:creationId xmlns:a16="http://schemas.microsoft.com/office/drawing/2014/main" id="{49402D58-E3A6-BC37-2743-5AADA91C098F}"/>
              </a:ext>
            </a:extLst>
          </p:cNvPr>
          <p:cNvPicPr>
            <a:picLocks noChangeAspect="1"/>
          </p:cNvPicPr>
          <p:nvPr/>
        </p:nvPicPr>
        <p:blipFill rotWithShape="1">
          <a:blip r:embed="rId3"/>
          <a:srcRect l="53191" r="4561" b="4"/>
          <a:stretch/>
        </p:blipFill>
        <p:spPr>
          <a:xfrm>
            <a:off x="20" y="10"/>
            <a:ext cx="3863363" cy="6857990"/>
          </a:xfrm>
          <a:prstGeom prst="rect">
            <a:avLst/>
          </a:prstGeom>
        </p:spPr>
      </p:pic>
      <p:sp>
        <p:nvSpPr>
          <p:cNvPr id="3" name="Tekstiruutu 2">
            <a:extLst>
              <a:ext uri="{FF2B5EF4-FFF2-40B4-BE49-F238E27FC236}">
                <a16:creationId xmlns:a16="http://schemas.microsoft.com/office/drawing/2014/main" id="{4DD7D395-9A39-BD72-F1A1-51169B8400CB}"/>
              </a:ext>
            </a:extLst>
          </p:cNvPr>
          <p:cNvSpPr txBox="1"/>
          <p:nvPr/>
        </p:nvSpPr>
        <p:spPr>
          <a:xfrm>
            <a:off x="4066033" y="2276196"/>
            <a:ext cx="4947505" cy="43557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400050" indent="-342900" defTabSz="914400">
              <a:spcAft>
                <a:spcPts val="1200"/>
              </a:spcAft>
              <a:buFont typeface="Arial" panose="020B0604020202020204" pitchFamily="34" charset="0"/>
              <a:buChar char="•"/>
            </a:pPr>
            <a:r>
              <a:rPr lang="en-US" sz="2400" err="1">
                <a:cs typeface="Calibri"/>
              </a:rPr>
              <a:t>Nuorena</a:t>
            </a:r>
            <a:r>
              <a:rPr lang="en-US" sz="2400">
                <a:cs typeface="Calibri"/>
              </a:rPr>
              <a:t> </a:t>
            </a:r>
            <a:r>
              <a:rPr lang="en-US" sz="2400" err="1">
                <a:cs typeface="Calibri"/>
              </a:rPr>
              <a:t>nikotiinin</a:t>
            </a:r>
            <a:r>
              <a:rPr lang="en-US" sz="2400">
                <a:cs typeface="Calibri"/>
              </a:rPr>
              <a:t> </a:t>
            </a:r>
            <a:r>
              <a:rPr lang="en-US" sz="2400" err="1">
                <a:cs typeface="Calibri"/>
              </a:rPr>
              <a:t>käyttö</a:t>
            </a:r>
            <a:r>
              <a:rPr lang="en-US" sz="2400">
                <a:cs typeface="Calibri"/>
              </a:rPr>
              <a:t> </a:t>
            </a:r>
            <a:r>
              <a:rPr lang="en-US" sz="2400" err="1">
                <a:cs typeface="Calibri"/>
              </a:rPr>
              <a:t>voi</a:t>
            </a:r>
            <a:r>
              <a:rPr lang="en-US" sz="2400">
                <a:cs typeface="Calibri"/>
              </a:rPr>
              <a:t> </a:t>
            </a:r>
            <a:r>
              <a:rPr lang="en-US" sz="2400" err="1">
                <a:cs typeface="Calibri"/>
              </a:rPr>
              <a:t>aiheuttaa</a:t>
            </a:r>
            <a:r>
              <a:rPr lang="en-US" sz="2400">
                <a:cs typeface="Calibri"/>
              </a:rPr>
              <a:t> </a:t>
            </a:r>
            <a:r>
              <a:rPr lang="en-US" sz="2400" err="1">
                <a:cs typeface="Calibri"/>
              </a:rPr>
              <a:t>pysyviä</a:t>
            </a:r>
            <a:r>
              <a:rPr lang="en-US" sz="2400">
                <a:cs typeface="Calibri"/>
              </a:rPr>
              <a:t> </a:t>
            </a:r>
            <a:r>
              <a:rPr lang="en-US" sz="2400" err="1">
                <a:cs typeface="Calibri"/>
              </a:rPr>
              <a:t>muutoksia</a:t>
            </a:r>
            <a:r>
              <a:rPr lang="en-US" sz="2400">
                <a:cs typeface="Calibri"/>
              </a:rPr>
              <a:t> </a:t>
            </a:r>
            <a:r>
              <a:rPr lang="en-US" sz="2400" err="1">
                <a:cs typeface="Calibri"/>
              </a:rPr>
              <a:t>aivojen</a:t>
            </a:r>
            <a:r>
              <a:rPr lang="en-US" sz="2400">
                <a:cs typeface="Calibri"/>
              </a:rPr>
              <a:t> </a:t>
            </a:r>
            <a:r>
              <a:rPr lang="en-US" sz="2400" err="1">
                <a:cs typeface="Calibri"/>
              </a:rPr>
              <a:t>rakenteessa</a:t>
            </a:r>
            <a:r>
              <a:rPr lang="en-US" sz="2400">
                <a:cs typeface="Calibri"/>
              </a:rPr>
              <a:t> ja </a:t>
            </a:r>
            <a:r>
              <a:rPr lang="en-US" sz="2400" err="1">
                <a:cs typeface="Calibri"/>
              </a:rPr>
              <a:t>toiminnassa</a:t>
            </a:r>
            <a:r>
              <a:rPr lang="en-US" sz="2400">
                <a:cs typeface="Calibri"/>
              </a:rPr>
              <a:t>. </a:t>
            </a:r>
            <a:r>
              <a:rPr lang="en-US" sz="2400" err="1">
                <a:cs typeface="Calibri"/>
              </a:rPr>
              <a:t>Muutokset</a:t>
            </a:r>
            <a:r>
              <a:rPr lang="en-US" sz="2400">
                <a:cs typeface="Calibri"/>
              </a:rPr>
              <a:t> </a:t>
            </a:r>
            <a:r>
              <a:rPr lang="en-US" sz="2400" err="1">
                <a:cs typeface="Calibri"/>
              </a:rPr>
              <a:t>saattavat</a:t>
            </a:r>
            <a:r>
              <a:rPr lang="en-US" sz="2400">
                <a:cs typeface="Calibri"/>
              </a:rPr>
              <a:t> </a:t>
            </a:r>
            <a:r>
              <a:rPr lang="en-US" sz="2400" err="1">
                <a:cs typeface="Calibri"/>
              </a:rPr>
              <a:t>aiheuttaa</a:t>
            </a:r>
            <a:r>
              <a:rPr lang="en-US" sz="2400">
                <a:cs typeface="Calibri"/>
              </a:rPr>
              <a:t> </a:t>
            </a:r>
            <a:r>
              <a:rPr lang="en-US" sz="2400" err="1">
                <a:cs typeface="Calibri"/>
              </a:rPr>
              <a:t>keskittymisvaikeuksia</a:t>
            </a:r>
            <a:r>
              <a:rPr lang="en-US" sz="2400">
                <a:cs typeface="Calibri"/>
              </a:rPr>
              <a:t> </a:t>
            </a:r>
            <a:r>
              <a:rPr lang="en-US" sz="2400" err="1">
                <a:cs typeface="Calibri"/>
              </a:rPr>
              <a:t>sekä</a:t>
            </a:r>
            <a:r>
              <a:rPr lang="en-US" sz="2400">
                <a:cs typeface="Calibri"/>
              </a:rPr>
              <a:t> </a:t>
            </a:r>
            <a:r>
              <a:rPr lang="en-US" sz="2400" err="1">
                <a:cs typeface="Calibri"/>
              </a:rPr>
              <a:t>ahdistusta</a:t>
            </a:r>
            <a:r>
              <a:rPr lang="en-US" sz="2400">
                <a:cs typeface="Calibri"/>
              </a:rPr>
              <a:t>, </a:t>
            </a:r>
            <a:r>
              <a:rPr lang="en-US" sz="2400" err="1">
                <a:cs typeface="Calibri"/>
              </a:rPr>
              <a:t>masennusta</a:t>
            </a:r>
            <a:r>
              <a:rPr lang="en-US" sz="2400">
                <a:cs typeface="Calibri"/>
              </a:rPr>
              <a:t> ja </a:t>
            </a:r>
            <a:r>
              <a:rPr lang="en-US" sz="2400" err="1">
                <a:cs typeface="Calibri"/>
              </a:rPr>
              <a:t>riippuvuutta</a:t>
            </a:r>
            <a:r>
              <a:rPr lang="en-US" sz="2400">
                <a:cs typeface="Calibri"/>
              </a:rPr>
              <a:t>.</a:t>
            </a:r>
          </a:p>
          <a:p>
            <a:pPr marL="400050" indent="-342900" defTabSz="914400">
              <a:spcAft>
                <a:spcPts val="1200"/>
              </a:spcAft>
              <a:buFont typeface="Arial" panose="020B0604020202020204" pitchFamily="34" charset="0"/>
              <a:buChar char="•"/>
            </a:pPr>
            <a:r>
              <a:rPr lang="en-US" sz="2400" err="1"/>
              <a:t>Nuoret</a:t>
            </a:r>
            <a:r>
              <a:rPr lang="en-US" sz="2400"/>
              <a:t> </a:t>
            </a:r>
            <a:r>
              <a:rPr lang="en-US" sz="2400" err="1"/>
              <a:t>ovat</a:t>
            </a:r>
            <a:r>
              <a:rPr lang="en-US" sz="2400"/>
              <a:t> </a:t>
            </a:r>
            <a:r>
              <a:rPr lang="en-US" sz="2400" err="1"/>
              <a:t>erityisen</a:t>
            </a:r>
            <a:r>
              <a:rPr lang="en-US" sz="2400"/>
              <a:t> </a:t>
            </a:r>
            <a:r>
              <a:rPr lang="en-US" sz="2400" err="1"/>
              <a:t>alttiita</a:t>
            </a:r>
            <a:r>
              <a:rPr lang="en-US" sz="2400"/>
              <a:t> </a:t>
            </a:r>
            <a:r>
              <a:rPr lang="en-US" sz="2400" err="1"/>
              <a:t>nikotiiniriippuvuuden</a:t>
            </a:r>
            <a:r>
              <a:rPr lang="en-US" sz="2400"/>
              <a:t> </a:t>
            </a:r>
            <a:r>
              <a:rPr lang="en-US" sz="2400" err="1"/>
              <a:t>synnylle</a:t>
            </a:r>
            <a:r>
              <a:rPr lang="en-US" sz="2400"/>
              <a:t>, </a:t>
            </a:r>
            <a:r>
              <a:rPr lang="en-US" sz="2400" err="1"/>
              <a:t>koska</a:t>
            </a:r>
            <a:r>
              <a:rPr lang="en-US" sz="2400"/>
              <a:t> </a:t>
            </a:r>
            <a:r>
              <a:rPr lang="en-US" sz="2400" err="1"/>
              <a:t>aivot</a:t>
            </a:r>
            <a:r>
              <a:rPr lang="en-US" sz="2400"/>
              <a:t> </a:t>
            </a:r>
            <a:r>
              <a:rPr lang="en-US" sz="2400" err="1"/>
              <a:t>kehittyvät</a:t>
            </a:r>
            <a:r>
              <a:rPr lang="en-US" sz="2400"/>
              <a:t> </a:t>
            </a:r>
            <a:r>
              <a:rPr lang="en-US" sz="2400" err="1"/>
              <a:t>noin</a:t>
            </a:r>
            <a:r>
              <a:rPr lang="en-US" sz="2400"/>
              <a:t> 25- </a:t>
            </a:r>
            <a:r>
              <a:rPr lang="en-US" sz="2400" err="1"/>
              <a:t>vuotiaaksi</a:t>
            </a:r>
            <a:r>
              <a:rPr lang="en-US" sz="2400"/>
              <a:t> </a:t>
            </a:r>
            <a:r>
              <a:rPr lang="en-US" sz="2400" err="1"/>
              <a:t>saakka</a:t>
            </a:r>
            <a:r>
              <a:rPr lang="en-US" sz="2400"/>
              <a:t>. </a:t>
            </a:r>
            <a:endParaRPr lang="en-US" sz="2400">
              <a:cs typeface="Calibri"/>
            </a:endParaRPr>
          </a:p>
          <a:p>
            <a:pPr indent="-228600" defTabSz="914400">
              <a:lnSpc>
                <a:spcPct val="90000"/>
              </a:lnSpc>
              <a:buFont typeface="Arial" panose="020B0604020202020204" pitchFamily="34" charset="0"/>
              <a:buChar char="•"/>
            </a:pPr>
            <a:endParaRPr lang="en-US" sz="1400">
              <a:cs typeface="Calibri" panose="020F0502020204030204"/>
            </a:endParaRPr>
          </a:p>
        </p:txBody>
      </p:sp>
    </p:spTree>
    <p:extLst>
      <p:ext uri="{BB962C8B-B14F-4D97-AF65-F5344CB8AC3E}">
        <p14:creationId xmlns:p14="http://schemas.microsoft.com/office/powerpoint/2010/main" val="864566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piirros, clipart, luonnos, animaatio&#10;&#10;Kuvaus luotu automaattisesti">
            <a:extLst>
              <a:ext uri="{FF2B5EF4-FFF2-40B4-BE49-F238E27FC236}">
                <a16:creationId xmlns:a16="http://schemas.microsoft.com/office/drawing/2014/main" id="{ED52915C-7437-337E-D688-2A574931F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530" y="5092955"/>
            <a:ext cx="2265470" cy="1764321"/>
          </a:xfrm>
          <a:prstGeom prst="rect">
            <a:avLst/>
          </a:prstGeom>
        </p:spPr>
      </p:pic>
      <p:sp>
        <p:nvSpPr>
          <p:cNvPr id="2" name="Tekstiruutu 1">
            <a:extLst>
              <a:ext uri="{FF2B5EF4-FFF2-40B4-BE49-F238E27FC236}">
                <a16:creationId xmlns:a16="http://schemas.microsoft.com/office/drawing/2014/main" id="{CEFA5374-012B-8099-6A1C-B01E64A0E6CD}"/>
              </a:ext>
            </a:extLst>
          </p:cNvPr>
          <p:cNvSpPr txBox="1"/>
          <p:nvPr/>
        </p:nvSpPr>
        <p:spPr>
          <a:xfrm>
            <a:off x="529389" y="219595"/>
            <a:ext cx="6978316" cy="1446550"/>
          </a:xfrm>
          <a:prstGeom prst="rect">
            <a:avLst/>
          </a:prstGeom>
          <a:noFill/>
        </p:spPr>
        <p:txBody>
          <a:bodyPr wrap="square" rtlCol="0">
            <a:spAutoFit/>
          </a:bodyPr>
          <a:lstStyle/>
          <a:p>
            <a:r>
              <a:rPr lang="fi-FI" sz="4400" b="1"/>
              <a:t>Nikotiinituotteiden haitat lyhyellä aikavälillä</a:t>
            </a:r>
          </a:p>
        </p:txBody>
      </p:sp>
      <p:sp>
        <p:nvSpPr>
          <p:cNvPr id="4" name="Tekstiruutu 3">
            <a:extLst>
              <a:ext uri="{FF2B5EF4-FFF2-40B4-BE49-F238E27FC236}">
                <a16:creationId xmlns:a16="http://schemas.microsoft.com/office/drawing/2014/main" id="{51CCA3F0-222A-CDC5-EEF4-338BB0933A50}"/>
              </a:ext>
            </a:extLst>
          </p:cNvPr>
          <p:cNvSpPr txBox="1"/>
          <p:nvPr/>
        </p:nvSpPr>
        <p:spPr>
          <a:xfrm>
            <a:off x="428906" y="1666145"/>
            <a:ext cx="8614611" cy="383181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i-FI" sz="2200"/>
              <a:t>Nikotiini supistaa verisuonia, nostaa sydämen sykettä ja verenpainetta.</a:t>
            </a:r>
          </a:p>
          <a:p>
            <a:pPr marL="285750" indent="-285750">
              <a:spcAft>
                <a:spcPts val="600"/>
              </a:spcAft>
              <a:buFont typeface="Arial" panose="020B0604020202020204" pitchFamily="34" charset="0"/>
              <a:buChar char="•"/>
            </a:pPr>
            <a:r>
              <a:rPr lang="fi-FI" sz="2200"/>
              <a:t>Nikotiini on myrkky, joka voi aiheuttaa myrkytysoireita: pahoinvointia, päänsärkyä, sydämen tykytystä ja vapinaa.</a:t>
            </a:r>
          </a:p>
          <a:p>
            <a:pPr marL="285750" indent="-285750">
              <a:spcAft>
                <a:spcPts val="600"/>
              </a:spcAft>
              <a:buFont typeface="Arial" panose="020B0604020202020204" pitchFamily="34" charset="0"/>
              <a:buChar char="•"/>
            </a:pPr>
            <a:r>
              <a:rPr lang="fi-FI" sz="2200"/>
              <a:t>Suurina annoksina nikotiinimyrkytys voi vaatia sairaalahoitoa tai johtaa hoitamattomana jopa kuolemaan.</a:t>
            </a:r>
          </a:p>
          <a:p>
            <a:pPr marL="285750" indent="-285750">
              <a:spcAft>
                <a:spcPts val="600"/>
              </a:spcAft>
              <a:buFont typeface="Arial" panose="020B0604020202020204" pitchFamily="34" charset="0"/>
              <a:buChar char="•"/>
            </a:pPr>
            <a:r>
              <a:rPr lang="fi-FI" sz="2200"/>
              <a:t>Nikotiiniriippuvuus voi syntyä jo lyhyen käytön seurauksena.</a:t>
            </a:r>
          </a:p>
          <a:p>
            <a:pPr marL="285750" indent="-285750">
              <a:spcAft>
                <a:spcPts val="600"/>
              </a:spcAft>
              <a:buFont typeface="Arial" panose="020B0604020202020204" pitchFamily="34" charset="0"/>
              <a:buChar char="•"/>
            </a:pPr>
            <a:r>
              <a:rPr lang="fi-FI" sz="2200" b="1"/>
              <a:t>Hengitettävät nikotiinituotteet </a:t>
            </a:r>
            <a:r>
              <a:rPr lang="fi-FI" sz="2200"/>
              <a:t>(tupakka ja sähkösavukkeet) voivat aiheuttaa hengitysteiden ärsytystä ja yskää sekä alentaa keuhkojen toimintakykyä.</a:t>
            </a:r>
            <a:endParaRPr lang="fi-FI" sz="2200" b="1"/>
          </a:p>
          <a:p>
            <a:pPr marL="285750" indent="-285750">
              <a:spcAft>
                <a:spcPts val="600"/>
              </a:spcAft>
              <a:buFont typeface="Arial" panose="020B0604020202020204" pitchFamily="34" charset="0"/>
              <a:buChar char="•"/>
            </a:pPr>
            <a:endParaRPr lang="fi-FI" sz="2000"/>
          </a:p>
        </p:txBody>
      </p:sp>
      <p:sp>
        <p:nvSpPr>
          <p:cNvPr id="3" name="Tekstiruutu 2">
            <a:extLst>
              <a:ext uri="{FF2B5EF4-FFF2-40B4-BE49-F238E27FC236}">
                <a16:creationId xmlns:a16="http://schemas.microsoft.com/office/drawing/2014/main" id="{A0140A67-548F-9A81-C05E-ED925CD58414}"/>
              </a:ext>
            </a:extLst>
          </p:cNvPr>
          <p:cNvSpPr txBox="1"/>
          <p:nvPr/>
        </p:nvSpPr>
        <p:spPr>
          <a:xfrm>
            <a:off x="428906" y="4983463"/>
            <a:ext cx="6464264" cy="144655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i-FI" sz="2200" b="1"/>
              <a:t>Suussa käytettävät nikotiinituotteet </a:t>
            </a:r>
            <a:r>
              <a:rPr lang="fi-FI" sz="2200"/>
              <a:t>(nuuska ja nikotiinipussit) voivat vahingoittaa hampaita ja suun limakalvoja, aiheuttaa ientulehdusta, bakteereiden lisääntymistä ja pahanhajuista hengitystä. </a:t>
            </a:r>
          </a:p>
        </p:txBody>
      </p:sp>
    </p:spTree>
    <p:extLst>
      <p:ext uri="{BB962C8B-B14F-4D97-AF65-F5344CB8AC3E}">
        <p14:creationId xmlns:p14="http://schemas.microsoft.com/office/powerpoint/2010/main" val="255293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29822530-BDCF-4369-9E21-9BD970564A6E}"/>
              </a:ext>
              <a:ext uri="{C183D7F6-B498-43B3-948B-1728B52AA6E4}">
                <adec:decorative xmlns:adec="http://schemas.microsoft.com/office/drawing/2017/decorative" val="1"/>
              </a:ext>
            </a:extLst>
          </p:cNvPr>
          <p:cNvSpPr/>
          <p:nvPr/>
        </p:nvSpPr>
        <p:spPr>
          <a:xfrm>
            <a:off x="0" y="3520057"/>
            <a:ext cx="9144000" cy="227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F35B92C-B5F3-4F4F-96B8-B5ED0E8B7CCC}"/>
              </a:ext>
            </a:extLst>
          </p:cNvPr>
          <p:cNvSpPr>
            <a:spLocks noGrp="1"/>
          </p:cNvSpPr>
          <p:nvPr>
            <p:ph type="title" idx="4294967295"/>
          </p:nvPr>
        </p:nvSpPr>
        <p:spPr>
          <a:xfrm>
            <a:off x="383175" y="1415148"/>
            <a:ext cx="7886700" cy="1325562"/>
          </a:xfrm>
          <a:prstGeom prst="rect">
            <a:avLst/>
          </a:prstGeom>
        </p:spPr>
        <p:txBody>
          <a:bodyPr/>
          <a:lstStyle/>
          <a:p>
            <a:r>
              <a:rPr lang="fi-FI" b="1">
                <a:latin typeface="+mn-lt"/>
              </a:rPr>
              <a:t>Janaharjoitus</a:t>
            </a:r>
          </a:p>
        </p:txBody>
      </p:sp>
      <p:sp>
        <p:nvSpPr>
          <p:cNvPr id="3" name="Sisällön paikkamerkki 2">
            <a:extLst>
              <a:ext uri="{FF2B5EF4-FFF2-40B4-BE49-F238E27FC236}">
                <a16:creationId xmlns:a16="http://schemas.microsoft.com/office/drawing/2014/main" id="{EC190E95-7B5F-4B3D-AB89-A692E5804D17}"/>
              </a:ext>
            </a:extLst>
          </p:cNvPr>
          <p:cNvSpPr>
            <a:spLocks noGrp="1"/>
          </p:cNvSpPr>
          <p:nvPr>
            <p:ph idx="4294967295"/>
          </p:nvPr>
        </p:nvSpPr>
        <p:spPr>
          <a:xfrm>
            <a:off x="383175" y="2182076"/>
            <a:ext cx="8673739" cy="1035203"/>
          </a:xfrm>
          <a:prstGeom prst="rect">
            <a:avLst/>
          </a:prstGeom>
        </p:spPr>
        <p:txBody>
          <a:bodyPr anchor="t"/>
          <a:lstStyle/>
          <a:p>
            <a:pPr marL="0" indent="0">
              <a:buNone/>
            </a:pPr>
            <a:r>
              <a:rPr lang="fi-FI"/>
              <a:t>Asetu esitetyn väitteen mukaan jompaankumpaan </a:t>
            </a:r>
            <a:br>
              <a:rPr lang="fi-FI"/>
            </a:br>
            <a:r>
              <a:rPr lang="fi-FI"/>
              <a:t>päähän tai niiden välille, oman mielipiteesi mukaan. </a:t>
            </a:r>
          </a:p>
          <a:p>
            <a:endParaRPr lang="fi-FI"/>
          </a:p>
        </p:txBody>
      </p:sp>
      <p:pic>
        <p:nvPicPr>
          <p:cNvPr id="4" name="Kuva 3">
            <a:extLst>
              <a:ext uri="{FF2B5EF4-FFF2-40B4-BE49-F238E27FC236}">
                <a16:creationId xmlns:a16="http://schemas.microsoft.com/office/drawing/2014/main" id="{8B448100-ADA5-41F0-9A40-9746C146EB8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48749" y="3147635"/>
            <a:ext cx="3017782" cy="3017782"/>
          </a:xfrm>
          <a:prstGeom prst="rect">
            <a:avLst/>
          </a:prstGeom>
        </p:spPr>
      </p:pic>
      <p:pic>
        <p:nvPicPr>
          <p:cNvPr id="5" name="Kuva 4">
            <a:extLst>
              <a:ext uri="{FF2B5EF4-FFF2-40B4-BE49-F238E27FC236}">
                <a16:creationId xmlns:a16="http://schemas.microsoft.com/office/drawing/2014/main" id="{19C254C6-9524-438F-8597-8CC7345ED1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0" y="3147635"/>
            <a:ext cx="3017782" cy="3017782"/>
          </a:xfrm>
          <a:prstGeom prst="rect">
            <a:avLst/>
          </a:prstGeom>
        </p:spPr>
      </p:pic>
    </p:spTree>
    <p:extLst>
      <p:ext uri="{BB962C8B-B14F-4D97-AF65-F5344CB8AC3E}">
        <p14:creationId xmlns:p14="http://schemas.microsoft.com/office/powerpoint/2010/main" val="32125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DC235F7B-B4E3-66D4-DB4F-820ACD6ABA03}"/>
              </a:ext>
            </a:extLst>
          </p:cNvPr>
          <p:cNvSpPr txBox="1"/>
          <p:nvPr/>
        </p:nvSpPr>
        <p:spPr>
          <a:xfrm>
            <a:off x="470517" y="430567"/>
            <a:ext cx="6578353" cy="769441"/>
          </a:xfrm>
          <a:prstGeom prst="rect">
            <a:avLst/>
          </a:prstGeom>
          <a:noFill/>
        </p:spPr>
        <p:txBody>
          <a:bodyPr wrap="square" rtlCol="0">
            <a:spAutoFit/>
          </a:bodyPr>
          <a:lstStyle/>
          <a:p>
            <a:r>
              <a:rPr lang="fi-FI" sz="4400" b="1"/>
              <a:t>Nikotiinin vaikutukset</a:t>
            </a:r>
          </a:p>
        </p:txBody>
      </p:sp>
      <p:pic>
        <p:nvPicPr>
          <p:cNvPr id="4" name="Online-media 3" title="BuenoFacts Tupakkapätkä 2">
            <a:hlinkClick r:id="" action="ppaction://media"/>
            <a:extLst>
              <a:ext uri="{FF2B5EF4-FFF2-40B4-BE49-F238E27FC236}">
                <a16:creationId xmlns:a16="http://schemas.microsoft.com/office/drawing/2014/main" id="{770D6F44-A4C9-06D6-6F56-75B188E70CD6}"/>
              </a:ext>
            </a:extLst>
          </p:cNvPr>
          <p:cNvPicPr>
            <a:picLocks noRot="1" noChangeAspect="1"/>
          </p:cNvPicPr>
          <p:nvPr>
            <a:videoFile r:link="rId1"/>
          </p:nvPr>
        </p:nvPicPr>
        <p:blipFill>
          <a:blip r:embed="rId4"/>
          <a:stretch>
            <a:fillRect/>
          </a:stretch>
        </p:blipFill>
        <p:spPr>
          <a:xfrm>
            <a:off x="312420" y="1614699"/>
            <a:ext cx="8519160" cy="4812734"/>
          </a:xfrm>
          <a:prstGeom prst="rect">
            <a:avLst/>
          </a:prstGeom>
        </p:spPr>
      </p:pic>
    </p:spTree>
    <p:extLst>
      <p:ext uri="{BB962C8B-B14F-4D97-AF65-F5344CB8AC3E}">
        <p14:creationId xmlns:p14="http://schemas.microsoft.com/office/powerpoint/2010/main" val="133027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B9542C-18B0-33CA-1062-786CDD3B8AF4}"/>
              </a:ext>
            </a:extLst>
          </p:cNvPr>
          <p:cNvSpPr>
            <a:spLocks noGrp="1"/>
          </p:cNvSpPr>
          <p:nvPr>
            <p:ph type="title" idx="4294967295"/>
          </p:nvPr>
        </p:nvSpPr>
        <p:spPr>
          <a:xfrm>
            <a:off x="554451" y="271980"/>
            <a:ext cx="7006298" cy="1325563"/>
          </a:xfrm>
          <a:prstGeom prst="rect">
            <a:avLst/>
          </a:prstGeom>
        </p:spPr>
        <p:txBody>
          <a:bodyPr/>
          <a:lstStyle/>
          <a:p>
            <a:r>
              <a:rPr lang="fi-FI" b="1">
                <a:latin typeface="+mn-lt"/>
              </a:rPr>
              <a:t>Nikotiinituotteiden haitat pitkällä aikavälillä</a:t>
            </a:r>
          </a:p>
        </p:txBody>
      </p:sp>
      <p:sp>
        <p:nvSpPr>
          <p:cNvPr id="3" name="Tekstin paikkamerkki 2">
            <a:extLst>
              <a:ext uri="{FF2B5EF4-FFF2-40B4-BE49-F238E27FC236}">
                <a16:creationId xmlns:a16="http://schemas.microsoft.com/office/drawing/2014/main" id="{38779FBC-AF29-242B-C0D4-FCBCBC5025CF}"/>
              </a:ext>
            </a:extLst>
          </p:cNvPr>
          <p:cNvSpPr>
            <a:spLocks noGrp="1"/>
          </p:cNvSpPr>
          <p:nvPr>
            <p:ph type="body" idx="4294967295"/>
          </p:nvPr>
        </p:nvSpPr>
        <p:spPr>
          <a:xfrm>
            <a:off x="554451" y="1768510"/>
            <a:ext cx="8358436" cy="4641615"/>
          </a:xfrm>
          <a:prstGeom prst="rect">
            <a:avLst/>
          </a:prstGeom>
        </p:spPr>
        <p:txBody>
          <a:bodyPr>
            <a:normAutofit fontScale="92500"/>
          </a:bodyPr>
          <a:lstStyle/>
          <a:p>
            <a:r>
              <a:rPr lang="fi-FI" sz="2400" b="1"/>
              <a:t>Tupakointi</a:t>
            </a:r>
            <a:r>
              <a:rPr lang="fi-FI" sz="2400"/>
              <a:t> vaikuttaa haitallisesti koko kehoon ja aiheuttaa monia sairauksia: keuhkosairaudet, syövät, sydän- ja verisuonitaudit sekä diabetes. </a:t>
            </a:r>
          </a:p>
          <a:p>
            <a:r>
              <a:rPr lang="fi-FI" sz="2400" b="1"/>
              <a:t>Sähkösavukkeen käyttö </a:t>
            </a:r>
            <a:r>
              <a:rPr lang="fi-FI" sz="2400"/>
              <a:t>lisää riskiä sydän- ja verisuonitaudeille ja erilaisille syöville. Myös nikotiiniton sähkösavuke voi sisältää monia terveydelle haitallisia aineita, joiden vaikutuksia ei vielä tiedetä.</a:t>
            </a:r>
          </a:p>
          <a:p>
            <a:r>
              <a:rPr lang="fi-FI" sz="2400" b="1"/>
              <a:t>Nuuskan käyttö </a:t>
            </a:r>
            <a:r>
              <a:rPr lang="fi-FI" sz="2400"/>
              <a:t>lisää riskiä joidenkin syöpien synnylle sekä sydän- ja verisuonitaudeille ja diabetekselle. Nuuskan käyttö kuluttaa hampaita ja aiheuttaa suuhun limakalvomuutoksia sekä ienten vetäytymistä.</a:t>
            </a:r>
          </a:p>
          <a:p>
            <a:r>
              <a:rPr lang="fi-FI" sz="2400" b="1"/>
              <a:t>Nikotiinipussien käyttö </a:t>
            </a:r>
            <a:r>
              <a:rPr lang="fi-FI" sz="2400"/>
              <a:t>voi aiheuttaa suun limakalvojen ärsytystä ja kuluttaa hampaita. Nikotiinipussit voivat lisätä sydän- ja verisuonitautien riskiä.</a:t>
            </a:r>
          </a:p>
          <a:p>
            <a:r>
              <a:rPr lang="fi-FI" sz="2400"/>
              <a:t>Nikotiini aiheuttaa riippuvuutta.</a:t>
            </a:r>
          </a:p>
          <a:p>
            <a:endParaRPr lang="fi-FI" sz="2000"/>
          </a:p>
        </p:txBody>
      </p:sp>
      <p:sp>
        <p:nvSpPr>
          <p:cNvPr id="4" name="Puhekupla: Suorakulmio, kulmat pyöristettu 3">
            <a:extLst>
              <a:ext uri="{FF2B5EF4-FFF2-40B4-BE49-F238E27FC236}">
                <a16:creationId xmlns:a16="http://schemas.microsoft.com/office/drawing/2014/main" id="{258DED42-4831-E3E4-F637-D28EC69C01EE}"/>
              </a:ext>
            </a:extLst>
          </p:cNvPr>
          <p:cNvSpPr/>
          <p:nvPr/>
        </p:nvSpPr>
        <p:spPr>
          <a:xfrm>
            <a:off x="1583251" y="1659831"/>
            <a:ext cx="5977498" cy="3538337"/>
          </a:xfrm>
          <a:prstGeom prst="wedgeRoundRectCallout">
            <a:avLst/>
          </a:prstGeom>
          <a:solidFill>
            <a:srgbClr val="FFFFFF"/>
          </a:solidFill>
          <a:ln w="57150">
            <a:solidFill>
              <a:srgbClr val="A1DD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4000">
                <a:solidFill>
                  <a:schemeClr val="tx1"/>
                </a:solidFill>
              </a:rPr>
              <a:t>Miten nikotiiniriippuvuus vaikuttaa ihmiseen?</a:t>
            </a:r>
          </a:p>
        </p:txBody>
      </p:sp>
    </p:spTree>
    <p:extLst>
      <p:ext uri="{BB962C8B-B14F-4D97-AF65-F5344CB8AC3E}">
        <p14:creationId xmlns:p14="http://schemas.microsoft.com/office/powerpoint/2010/main" val="183980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CBBE4A-08E1-413F-BC95-30ECC0309EBC}"/>
              </a:ext>
            </a:extLst>
          </p:cNvPr>
          <p:cNvSpPr>
            <a:spLocks noGrp="1"/>
          </p:cNvSpPr>
          <p:nvPr>
            <p:ph type="title" idx="4294967295"/>
          </p:nvPr>
        </p:nvSpPr>
        <p:spPr>
          <a:xfrm>
            <a:off x="457294" y="250452"/>
            <a:ext cx="5268359" cy="1133475"/>
          </a:xfrm>
          <a:prstGeom prst="rect">
            <a:avLst/>
          </a:prstGeom>
        </p:spPr>
        <p:txBody>
          <a:bodyPr vert="horz" lIns="91440" tIns="45720" rIns="91440" bIns="45720" rtlCol="0" anchor="ctr">
            <a:normAutofit/>
          </a:bodyPr>
          <a:lstStyle/>
          <a:p>
            <a:r>
              <a:rPr lang="en-US" b="1" err="1">
                <a:latin typeface="+mn-lt"/>
              </a:rPr>
              <a:t>Nikotiiniriippuvuus</a:t>
            </a:r>
            <a:endParaRPr lang="en-US" b="1" kern="1200">
              <a:latin typeface="+mn-lt"/>
              <a:cs typeface="Calibri"/>
            </a:endParaRPr>
          </a:p>
        </p:txBody>
      </p:sp>
      <p:sp>
        <p:nvSpPr>
          <p:cNvPr id="5" name="Tekstiruutu 4">
            <a:extLst>
              <a:ext uri="{FF2B5EF4-FFF2-40B4-BE49-F238E27FC236}">
                <a16:creationId xmlns:a16="http://schemas.microsoft.com/office/drawing/2014/main" id="{9AAF4B4D-01C3-8CC7-AFA3-344CD05FB946}"/>
              </a:ext>
            </a:extLst>
          </p:cNvPr>
          <p:cNvSpPr txBox="1"/>
          <p:nvPr/>
        </p:nvSpPr>
        <p:spPr>
          <a:xfrm>
            <a:off x="3433627" y="1897287"/>
            <a:ext cx="14993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i-FI"/>
          </a:p>
        </p:txBody>
      </p:sp>
      <p:sp>
        <p:nvSpPr>
          <p:cNvPr id="9" name="Tekstiruutu 8">
            <a:extLst>
              <a:ext uri="{FF2B5EF4-FFF2-40B4-BE49-F238E27FC236}">
                <a16:creationId xmlns:a16="http://schemas.microsoft.com/office/drawing/2014/main" id="{5664EE4F-1946-27D7-447D-8E169ED96442}"/>
              </a:ext>
            </a:extLst>
          </p:cNvPr>
          <p:cNvSpPr txBox="1"/>
          <p:nvPr/>
        </p:nvSpPr>
        <p:spPr>
          <a:xfrm>
            <a:off x="394050" y="1383927"/>
            <a:ext cx="7133114"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200"/>
              </a:spcAft>
              <a:buFont typeface="Arial" panose="020B0604020202020204" pitchFamily="34" charset="0"/>
              <a:buChar char="•"/>
            </a:pPr>
            <a:r>
              <a:rPr lang="fi-FI" sz="2200">
                <a:latin typeface="Calibri" panose="020F0502020204030204" pitchFamily="34" charset="0"/>
                <a:cs typeface="Calibri" panose="020F0502020204030204" pitchFamily="34" charset="0"/>
              </a:rPr>
              <a:t>Nikotiini muuttaa aivoja. Toistuvan käytön seurauksena elimistö tottuu siihen ja voi kehittyä nikotiiniriippuvuus.</a:t>
            </a:r>
          </a:p>
          <a:p>
            <a:pPr marL="342900" indent="-342900">
              <a:spcAft>
                <a:spcPts val="1200"/>
              </a:spcAft>
              <a:buFont typeface="Arial" panose="020B0604020202020204" pitchFamily="34" charset="0"/>
              <a:buChar char="•"/>
            </a:pPr>
            <a:r>
              <a:rPr lang="fi-FI" sz="2200">
                <a:latin typeface="Calibri" panose="020F0502020204030204" pitchFamily="34" charset="0"/>
                <a:cs typeface="Calibri" panose="020F0502020204030204" pitchFamily="34" charset="0"/>
              </a:rPr>
              <a:t>Nuoren kehittyvät aivot ovat erityisen herkät riippuvuuden syntymiselle.</a:t>
            </a:r>
          </a:p>
          <a:p>
            <a:pPr marL="342900" indent="-342900">
              <a:spcAft>
                <a:spcPts val="1200"/>
              </a:spcAft>
              <a:buFont typeface="Arial"/>
              <a:buChar char="•"/>
            </a:pPr>
            <a:r>
              <a:rPr lang="en-US" sz="2200" err="1">
                <a:latin typeface="Calibri" panose="020F0502020204030204" pitchFamily="34" charset="0"/>
                <a:cs typeface="Calibri" panose="020F0502020204030204" pitchFamily="34" charset="0"/>
              </a:rPr>
              <a:t>Nikotiiniriippuvuus</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aiheuttaa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erilaisia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oireita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kun</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aivot</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eivät</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saa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totuttua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nikotiiniannosta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Oireita</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voivat</a:t>
            </a:r>
            <a:r>
              <a:rPr lang="en-US" sz="2200">
                <a:latin typeface="Calibri" panose="020F0502020204030204" pitchFamily="34" charset="0"/>
                <a:cs typeface="Calibri" panose="020F0502020204030204" pitchFamily="34" charset="0"/>
              </a:rPr>
              <a:t> olla </a:t>
            </a:r>
            <a:r>
              <a:rPr lang="en-US" sz="2200" err="1">
                <a:latin typeface="Calibri" panose="020F0502020204030204" pitchFamily="34" charset="0"/>
                <a:cs typeface="Calibri" panose="020F0502020204030204" pitchFamily="34" charset="0"/>
              </a:rPr>
              <a:t>levottomuus</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ärtyneisyys</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päänsärky</a:t>
            </a:r>
            <a:r>
              <a:rPr lang="en-US" sz="2200">
                <a:latin typeface="Calibri" panose="020F0502020204030204" pitchFamily="34" charset="0"/>
                <a:cs typeface="Calibri" panose="020F0502020204030204" pitchFamily="34" charset="0"/>
              </a:rPr>
              <a:t> ja </a:t>
            </a:r>
            <a:r>
              <a:rPr lang="en-US" sz="2200" err="1">
                <a:latin typeface="Calibri" panose="020F0502020204030204" pitchFamily="34" charset="0"/>
                <a:cs typeface="Calibri" panose="020F0502020204030204" pitchFamily="34" charset="0"/>
              </a:rPr>
              <a:t>vaikeus</a:t>
            </a:r>
            <a:r>
              <a:rPr lang="en-US" sz="2200">
                <a:latin typeface="Calibri" panose="020F0502020204030204" pitchFamily="34" charset="0"/>
                <a:cs typeface="Calibri" panose="020F0502020204030204" pitchFamily="34" charset="0"/>
              </a:rPr>
              <a:t> </a:t>
            </a:r>
            <a:r>
              <a:rPr lang="en-US" sz="2200" err="1">
                <a:latin typeface="Calibri" panose="020F0502020204030204" pitchFamily="34" charset="0"/>
                <a:cs typeface="Calibri" panose="020F0502020204030204" pitchFamily="34" charset="0"/>
              </a:rPr>
              <a:t>keskittyä</a:t>
            </a:r>
            <a:r>
              <a:rPr lang="en-US" sz="2200">
                <a:latin typeface="Calibri" panose="020F0502020204030204" pitchFamily="34" charset="0"/>
                <a:cs typeface="Calibri" panose="020F0502020204030204" pitchFamily="34" charset="0"/>
              </a:rPr>
              <a:t> tai </a:t>
            </a:r>
            <a:r>
              <a:rPr lang="en-US" sz="2200" err="1">
                <a:latin typeface="Calibri" panose="020F0502020204030204" pitchFamily="34" charset="0"/>
                <a:cs typeface="Calibri" panose="020F0502020204030204" pitchFamily="34" charset="0"/>
              </a:rPr>
              <a:t>nukkua</a:t>
            </a:r>
            <a:r>
              <a:rPr lang="en-US" sz="2200">
                <a:latin typeface="Calibri" panose="020F0502020204030204" pitchFamily="34" charset="0"/>
                <a:cs typeface="Calibri" panose="020F0502020204030204" pitchFamily="34" charset="0"/>
              </a:rPr>
              <a:t>.</a:t>
            </a:r>
            <a:endParaRPr lang="fi-FI" sz="2200">
              <a:latin typeface="Calibri" panose="020F0502020204030204" pitchFamily="34" charset="0"/>
              <a:cs typeface="Calibri" panose="020F0502020204030204" pitchFamily="34" charset="0"/>
            </a:endParaRPr>
          </a:p>
          <a:p>
            <a:pPr marL="342900" indent="-342900">
              <a:spcAft>
                <a:spcPts val="1200"/>
              </a:spcAft>
              <a:buFont typeface="Arial"/>
              <a:buChar char="•"/>
            </a:pPr>
            <a:r>
              <a:rPr lang="fi-FI" sz="2200">
                <a:latin typeface="Calibri" panose="020F0502020204030204" pitchFamily="34" charset="0"/>
                <a:cs typeface="Calibri" panose="020F0502020204030204" pitchFamily="34" charset="0"/>
              </a:rPr>
              <a:t>Nikotiiniriippuvuus voi olla fyysistä, psyykkistä ja sosiaalista.</a:t>
            </a:r>
          </a:p>
          <a:p>
            <a:pPr marL="342900" indent="-342900">
              <a:spcAft>
                <a:spcPts val="1200"/>
              </a:spcAft>
              <a:buFont typeface="Arial"/>
              <a:buChar char="•"/>
            </a:pPr>
            <a:r>
              <a:rPr lang="fi-FI" sz="2200">
                <a:latin typeface="Calibri" panose="020F0502020204030204" pitchFamily="34" charset="0"/>
                <a:cs typeface="Calibri" panose="020F0502020204030204" pitchFamily="34" charset="0"/>
              </a:rPr>
              <a:t>Nikotiiniriippuvuus on sairaus, josta eroon pääsemiseksi on saatavilla apua esimerkiksi terveydenhoitajalta tai lääkäriltä.</a:t>
            </a:r>
          </a:p>
        </p:txBody>
      </p:sp>
      <p:pic>
        <p:nvPicPr>
          <p:cNvPr id="4" name="Kuva 3" descr="Aivot päässä ääriviiva">
            <a:extLst>
              <a:ext uri="{FF2B5EF4-FFF2-40B4-BE49-F238E27FC236}">
                <a16:creationId xmlns:a16="http://schemas.microsoft.com/office/drawing/2014/main" id="{412C232C-DE91-84AA-2F6F-1061E70CB2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879448" y="3526970"/>
            <a:ext cx="2264551" cy="2264551"/>
          </a:xfrm>
          <a:prstGeom prst="rect">
            <a:avLst/>
          </a:prstGeom>
        </p:spPr>
      </p:pic>
      <p:grpSp>
        <p:nvGrpSpPr>
          <p:cNvPr id="13" name="Kuva 11" descr="Ajatuskupla ääriviiva">
            <a:extLst>
              <a:ext uri="{FF2B5EF4-FFF2-40B4-BE49-F238E27FC236}">
                <a16:creationId xmlns:a16="http://schemas.microsoft.com/office/drawing/2014/main" id="{BC723560-A773-2D06-E054-40FC36EEFC92}"/>
              </a:ext>
            </a:extLst>
          </p:cNvPr>
          <p:cNvGrpSpPr/>
          <p:nvPr/>
        </p:nvGrpSpPr>
        <p:grpSpPr>
          <a:xfrm flipH="1">
            <a:off x="7172086" y="2081957"/>
            <a:ext cx="1600874" cy="1494966"/>
            <a:chOff x="7123373" y="2368879"/>
            <a:chExt cx="738470" cy="685072"/>
          </a:xfrm>
          <a:solidFill>
            <a:schemeClr val="tx1"/>
          </a:solidFill>
          <a:scene3d>
            <a:camera prst="orthographicFront">
              <a:rot lat="0" lon="0" rev="0"/>
            </a:camera>
            <a:lightRig rig="threePt" dir="t"/>
          </a:scene3d>
        </p:grpSpPr>
        <p:sp>
          <p:nvSpPr>
            <p:cNvPr id="14" name="Vapaamuotoinen: Muoto 13">
              <a:extLst>
                <a:ext uri="{FF2B5EF4-FFF2-40B4-BE49-F238E27FC236}">
                  <a16:creationId xmlns:a16="http://schemas.microsoft.com/office/drawing/2014/main" id="{784429AB-8C4A-6DBE-E5EA-5632E83DF611}"/>
                </a:ext>
              </a:extLst>
            </p:cNvPr>
            <p:cNvSpPr/>
            <p:nvPr/>
          </p:nvSpPr>
          <p:spPr>
            <a:xfrm>
              <a:off x="7123373" y="2368879"/>
              <a:ext cx="738470" cy="514381"/>
            </a:xfrm>
            <a:custGeom>
              <a:avLst/>
              <a:gdLst>
                <a:gd name="connsiteX0" fmla="*/ 378342 w 738470"/>
                <a:gd name="connsiteY0" fmla="*/ 19052 h 514381"/>
                <a:gd name="connsiteX1" fmla="*/ 466353 w 738470"/>
                <a:gd name="connsiteY1" fmla="*/ 91690 h 514381"/>
                <a:gd name="connsiteX2" fmla="*/ 466496 w 738470"/>
                <a:gd name="connsiteY2" fmla="*/ 91747 h 514381"/>
                <a:gd name="connsiteX3" fmla="*/ 522084 w 738470"/>
                <a:gd name="connsiteY3" fmla="*/ 72964 h 514381"/>
                <a:gd name="connsiteX4" fmla="*/ 611914 w 738470"/>
                <a:gd name="connsiteY4" fmla="*/ 162822 h 514381"/>
                <a:gd name="connsiteX5" fmla="*/ 609267 w 738470"/>
                <a:gd name="connsiteY5" fmla="*/ 183339 h 514381"/>
                <a:gd name="connsiteX6" fmla="*/ 609338 w 738470"/>
                <a:gd name="connsiteY6" fmla="*/ 183454 h 514381"/>
                <a:gd name="connsiteX7" fmla="*/ 609381 w 738470"/>
                <a:gd name="connsiteY7" fmla="*/ 183454 h 514381"/>
                <a:gd name="connsiteX8" fmla="*/ 631060 w 738470"/>
                <a:gd name="connsiteY8" fmla="*/ 180806 h 514381"/>
                <a:gd name="connsiteX9" fmla="*/ 719607 w 738470"/>
                <a:gd name="connsiteY9" fmla="*/ 271957 h 514381"/>
                <a:gd name="connsiteX10" fmla="*/ 629888 w 738470"/>
                <a:gd name="connsiteY10" fmla="*/ 360514 h 514381"/>
                <a:gd name="connsiteX11" fmla="*/ 594074 w 738470"/>
                <a:gd name="connsiteY11" fmla="*/ 352484 h 514381"/>
                <a:gd name="connsiteX12" fmla="*/ 593959 w 738470"/>
                <a:gd name="connsiteY12" fmla="*/ 352522 h 514381"/>
                <a:gd name="connsiteX13" fmla="*/ 593950 w 738470"/>
                <a:gd name="connsiteY13" fmla="*/ 352570 h 514381"/>
                <a:gd name="connsiteX14" fmla="*/ 593950 w 738470"/>
                <a:gd name="connsiteY14" fmla="*/ 358628 h 514381"/>
                <a:gd name="connsiteX15" fmla="*/ 511159 w 738470"/>
                <a:gd name="connsiteY15" fmla="*/ 450068 h 514381"/>
                <a:gd name="connsiteX16" fmla="*/ 432378 w 738470"/>
                <a:gd name="connsiteY16" fmla="*/ 413673 h 514381"/>
                <a:gd name="connsiteX17" fmla="*/ 432257 w 738470"/>
                <a:gd name="connsiteY17" fmla="*/ 413659 h 514381"/>
                <a:gd name="connsiteX18" fmla="*/ 432225 w 738470"/>
                <a:gd name="connsiteY18" fmla="*/ 413720 h 514381"/>
                <a:gd name="connsiteX19" fmla="*/ 334119 w 738470"/>
                <a:gd name="connsiteY19" fmla="*/ 494874 h 514381"/>
                <a:gd name="connsiteX20" fmla="*/ 252565 w 738470"/>
                <a:gd name="connsiteY20" fmla="*/ 405405 h 514381"/>
                <a:gd name="connsiteX21" fmla="*/ 253422 w 738470"/>
                <a:gd name="connsiteY21" fmla="*/ 395737 h 514381"/>
                <a:gd name="connsiteX22" fmla="*/ 253393 w 738470"/>
                <a:gd name="connsiteY22" fmla="*/ 395632 h 514381"/>
                <a:gd name="connsiteX23" fmla="*/ 253289 w 738470"/>
                <a:gd name="connsiteY23" fmla="*/ 395661 h 514381"/>
                <a:gd name="connsiteX24" fmla="*/ 128055 w 738470"/>
                <a:gd name="connsiteY24" fmla="*/ 379829 h 514381"/>
                <a:gd name="connsiteX25" fmla="*/ 109728 w 738470"/>
                <a:gd name="connsiteY25" fmla="*/ 333558 h 514381"/>
                <a:gd name="connsiteX26" fmla="*/ 108823 w 738470"/>
                <a:gd name="connsiteY26" fmla="*/ 333558 h 514381"/>
                <a:gd name="connsiteX27" fmla="*/ 19095 w 738470"/>
                <a:gd name="connsiteY27" fmla="*/ 243569 h 514381"/>
                <a:gd name="connsiteX28" fmla="*/ 107651 w 738470"/>
                <a:gd name="connsiteY28" fmla="*/ 153850 h 514381"/>
                <a:gd name="connsiteX29" fmla="*/ 129330 w 738470"/>
                <a:gd name="connsiteY29" fmla="*/ 156498 h 514381"/>
                <a:gd name="connsiteX30" fmla="*/ 129454 w 738470"/>
                <a:gd name="connsiteY30" fmla="*/ 156417 h 514381"/>
                <a:gd name="connsiteX31" fmla="*/ 129454 w 738470"/>
                <a:gd name="connsiteY31" fmla="*/ 156374 h 514381"/>
                <a:gd name="connsiteX32" fmla="*/ 126816 w 738470"/>
                <a:gd name="connsiteY32" fmla="*/ 137762 h 514381"/>
                <a:gd name="connsiteX33" fmla="*/ 214145 w 738470"/>
                <a:gd name="connsiteY33" fmla="*/ 46074 h 514381"/>
                <a:gd name="connsiteX34" fmla="*/ 291093 w 738470"/>
                <a:gd name="connsiteY34" fmla="*/ 86327 h 514381"/>
                <a:gd name="connsiteX35" fmla="*/ 291209 w 738470"/>
                <a:gd name="connsiteY35" fmla="*/ 86364 h 514381"/>
                <a:gd name="connsiteX36" fmla="*/ 291246 w 738470"/>
                <a:gd name="connsiteY36" fmla="*/ 86327 h 514381"/>
                <a:gd name="connsiteX37" fmla="*/ 378342 w 738470"/>
                <a:gd name="connsiteY37" fmla="*/ 19052 h 514381"/>
                <a:gd name="connsiteX38" fmla="*/ 378342 w 738470"/>
                <a:gd name="connsiteY38" fmla="*/ 2 h 514381"/>
                <a:gd name="connsiteX39" fmla="*/ 285712 w 738470"/>
                <a:gd name="connsiteY39" fmla="*/ 52104 h 514381"/>
                <a:gd name="connsiteX40" fmla="*/ 216636 w 738470"/>
                <a:gd name="connsiteY40" fmla="*/ 26958 h 514381"/>
                <a:gd name="connsiteX41" fmla="*/ 107747 w 738470"/>
                <a:gd name="connsiteY41" fmla="*/ 134800 h 514381"/>
                <a:gd name="connsiteX42" fmla="*/ 6 w 738470"/>
                <a:gd name="connsiteY42" fmla="*/ 244884 h 514381"/>
                <a:gd name="connsiteX43" fmla="*/ 93554 w 738470"/>
                <a:gd name="connsiteY43" fmla="*/ 351541 h 514381"/>
                <a:gd name="connsiteX44" fmla="*/ 224877 w 738470"/>
                <a:gd name="connsiteY44" fmla="*/ 430226 h 514381"/>
                <a:gd name="connsiteX45" fmla="*/ 235648 w 738470"/>
                <a:gd name="connsiteY45" fmla="*/ 426922 h 514381"/>
                <a:gd name="connsiteX46" fmla="*/ 364184 w 738470"/>
                <a:gd name="connsiteY46" fmla="*/ 512194 h 514381"/>
                <a:gd name="connsiteX47" fmla="*/ 442093 w 738470"/>
                <a:gd name="connsiteY47" fmla="*/ 449877 h 514381"/>
                <a:gd name="connsiteX48" fmla="*/ 504111 w 738470"/>
                <a:gd name="connsiteY48" fmla="*/ 469423 h 514381"/>
                <a:gd name="connsiteX49" fmla="*/ 611638 w 738470"/>
                <a:gd name="connsiteY49" fmla="*/ 377735 h 514381"/>
                <a:gd name="connsiteX50" fmla="*/ 629888 w 738470"/>
                <a:gd name="connsiteY50" fmla="*/ 379564 h 514381"/>
                <a:gd name="connsiteX51" fmla="*/ 738470 w 738470"/>
                <a:gd name="connsiteY51" fmla="*/ 270329 h 514381"/>
                <a:gd name="connsiteX52" fmla="*/ 630964 w 738470"/>
                <a:gd name="connsiteY52" fmla="*/ 161756 h 514381"/>
                <a:gd name="connsiteX53" fmla="*/ 522084 w 738470"/>
                <a:gd name="connsiteY53" fmla="*/ 53914 h 514381"/>
                <a:gd name="connsiteX54" fmla="*/ 477441 w 738470"/>
                <a:gd name="connsiteY54" fmla="*/ 63353 h 514381"/>
                <a:gd name="connsiteX55" fmla="*/ 378342 w 738470"/>
                <a:gd name="connsiteY55" fmla="*/ 2 h 51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8470" h="514381">
                  <a:moveTo>
                    <a:pt x="378342" y="19052"/>
                  </a:moveTo>
                  <a:cubicBezTo>
                    <a:pt x="421387" y="18790"/>
                    <a:pt x="458448" y="49377"/>
                    <a:pt x="466353" y="91690"/>
                  </a:cubicBezTo>
                  <a:cubicBezTo>
                    <a:pt x="466353" y="91756"/>
                    <a:pt x="466439" y="91794"/>
                    <a:pt x="466496" y="91747"/>
                  </a:cubicBezTo>
                  <a:cubicBezTo>
                    <a:pt x="482496" y="79619"/>
                    <a:pt x="502007" y="73026"/>
                    <a:pt x="522084" y="72964"/>
                  </a:cubicBezTo>
                  <a:cubicBezTo>
                    <a:pt x="571642" y="73121"/>
                    <a:pt x="611773" y="113265"/>
                    <a:pt x="611914" y="162822"/>
                  </a:cubicBezTo>
                  <a:cubicBezTo>
                    <a:pt x="611963" y="169750"/>
                    <a:pt x="611072" y="176652"/>
                    <a:pt x="609267" y="183339"/>
                  </a:cubicBezTo>
                  <a:cubicBezTo>
                    <a:pt x="609255" y="183391"/>
                    <a:pt x="609287" y="183442"/>
                    <a:pt x="609338" y="183454"/>
                  </a:cubicBezTo>
                  <a:cubicBezTo>
                    <a:pt x="609352" y="183456"/>
                    <a:pt x="609367" y="183456"/>
                    <a:pt x="609381" y="183454"/>
                  </a:cubicBezTo>
                  <a:cubicBezTo>
                    <a:pt x="616454" y="181597"/>
                    <a:pt x="623747" y="180706"/>
                    <a:pt x="631060" y="180806"/>
                  </a:cubicBezTo>
                  <a:cubicBezTo>
                    <a:pt x="680682" y="181525"/>
                    <a:pt x="720326" y="222335"/>
                    <a:pt x="719607" y="271957"/>
                  </a:cubicBezTo>
                  <a:cubicBezTo>
                    <a:pt x="718896" y="321021"/>
                    <a:pt x="678957" y="360442"/>
                    <a:pt x="629888" y="360514"/>
                  </a:cubicBezTo>
                  <a:cubicBezTo>
                    <a:pt x="617543" y="360179"/>
                    <a:pt x="605380" y="357452"/>
                    <a:pt x="594074" y="352484"/>
                  </a:cubicBezTo>
                  <a:cubicBezTo>
                    <a:pt x="594032" y="352463"/>
                    <a:pt x="593980" y="352479"/>
                    <a:pt x="593959" y="352522"/>
                  </a:cubicBezTo>
                  <a:cubicBezTo>
                    <a:pt x="593951" y="352537"/>
                    <a:pt x="593948" y="352554"/>
                    <a:pt x="593950" y="352570"/>
                  </a:cubicBezTo>
                  <a:lnTo>
                    <a:pt x="593950" y="358628"/>
                  </a:lnTo>
                  <a:cubicBezTo>
                    <a:pt x="594340" y="406003"/>
                    <a:pt x="558340" y="445763"/>
                    <a:pt x="511159" y="450068"/>
                  </a:cubicBezTo>
                  <a:cubicBezTo>
                    <a:pt x="480332" y="452598"/>
                    <a:pt x="450434" y="438785"/>
                    <a:pt x="432378" y="413673"/>
                  </a:cubicBezTo>
                  <a:cubicBezTo>
                    <a:pt x="432348" y="413636"/>
                    <a:pt x="432294" y="413630"/>
                    <a:pt x="432257" y="413659"/>
                  </a:cubicBezTo>
                  <a:cubicBezTo>
                    <a:pt x="432239" y="413675"/>
                    <a:pt x="432227" y="413697"/>
                    <a:pt x="432225" y="413720"/>
                  </a:cubicBezTo>
                  <a:cubicBezTo>
                    <a:pt x="427544" y="463222"/>
                    <a:pt x="383620" y="499556"/>
                    <a:pt x="334119" y="494874"/>
                  </a:cubicBezTo>
                  <a:cubicBezTo>
                    <a:pt x="287947" y="490508"/>
                    <a:pt x="252648" y="451782"/>
                    <a:pt x="252565" y="405405"/>
                  </a:cubicBezTo>
                  <a:cubicBezTo>
                    <a:pt x="252557" y="402163"/>
                    <a:pt x="252845" y="398927"/>
                    <a:pt x="253422" y="395737"/>
                  </a:cubicBezTo>
                  <a:cubicBezTo>
                    <a:pt x="253443" y="395700"/>
                    <a:pt x="253431" y="395653"/>
                    <a:pt x="253393" y="395632"/>
                  </a:cubicBezTo>
                  <a:cubicBezTo>
                    <a:pt x="253356" y="395611"/>
                    <a:pt x="253310" y="395624"/>
                    <a:pt x="253289" y="395661"/>
                  </a:cubicBezTo>
                  <a:cubicBezTo>
                    <a:pt x="214334" y="425871"/>
                    <a:pt x="158265" y="418783"/>
                    <a:pt x="128055" y="379829"/>
                  </a:cubicBezTo>
                  <a:cubicBezTo>
                    <a:pt x="117682" y="366455"/>
                    <a:pt x="111326" y="350407"/>
                    <a:pt x="109728" y="333558"/>
                  </a:cubicBezTo>
                  <a:lnTo>
                    <a:pt x="108823" y="333558"/>
                  </a:lnTo>
                  <a:cubicBezTo>
                    <a:pt x="59196" y="333486"/>
                    <a:pt x="19022" y="293197"/>
                    <a:pt x="19095" y="243569"/>
                  </a:cubicBezTo>
                  <a:cubicBezTo>
                    <a:pt x="19166" y="194500"/>
                    <a:pt x="58587" y="154560"/>
                    <a:pt x="107651" y="153850"/>
                  </a:cubicBezTo>
                  <a:cubicBezTo>
                    <a:pt x="114964" y="153749"/>
                    <a:pt x="122257" y="154640"/>
                    <a:pt x="129330" y="156498"/>
                  </a:cubicBezTo>
                  <a:cubicBezTo>
                    <a:pt x="129387" y="156509"/>
                    <a:pt x="129443" y="156473"/>
                    <a:pt x="129454" y="156417"/>
                  </a:cubicBezTo>
                  <a:cubicBezTo>
                    <a:pt x="129457" y="156403"/>
                    <a:pt x="129457" y="156388"/>
                    <a:pt x="129454" y="156374"/>
                  </a:cubicBezTo>
                  <a:cubicBezTo>
                    <a:pt x="127862" y="150292"/>
                    <a:pt x="126977" y="144047"/>
                    <a:pt x="126816" y="137762"/>
                  </a:cubicBezTo>
                  <a:cubicBezTo>
                    <a:pt x="125612" y="88328"/>
                    <a:pt x="164710" y="47277"/>
                    <a:pt x="214145" y="46074"/>
                  </a:cubicBezTo>
                  <a:cubicBezTo>
                    <a:pt x="245020" y="45322"/>
                    <a:pt x="274103" y="60536"/>
                    <a:pt x="291093" y="86327"/>
                  </a:cubicBezTo>
                  <a:cubicBezTo>
                    <a:pt x="291115" y="86369"/>
                    <a:pt x="291167" y="86386"/>
                    <a:pt x="291209" y="86364"/>
                  </a:cubicBezTo>
                  <a:cubicBezTo>
                    <a:pt x="291225" y="86356"/>
                    <a:pt x="291237" y="86343"/>
                    <a:pt x="291246" y="86327"/>
                  </a:cubicBezTo>
                  <a:cubicBezTo>
                    <a:pt x="302001" y="46971"/>
                    <a:pt x="337546" y="19515"/>
                    <a:pt x="378342" y="19052"/>
                  </a:cubicBezTo>
                  <a:moveTo>
                    <a:pt x="378342" y="2"/>
                  </a:moveTo>
                  <a:cubicBezTo>
                    <a:pt x="340553" y="258"/>
                    <a:pt x="305555" y="19944"/>
                    <a:pt x="285712" y="52104"/>
                  </a:cubicBezTo>
                  <a:cubicBezTo>
                    <a:pt x="266344" y="35888"/>
                    <a:pt x="241897" y="26988"/>
                    <a:pt x="216636" y="26958"/>
                  </a:cubicBezTo>
                  <a:cubicBezTo>
                    <a:pt x="156937" y="27032"/>
                    <a:pt x="108398" y="75104"/>
                    <a:pt x="107747" y="134800"/>
                  </a:cubicBezTo>
                  <a:cubicBezTo>
                    <a:pt x="47596" y="135447"/>
                    <a:pt x="-641" y="184733"/>
                    <a:pt x="6" y="244884"/>
                  </a:cubicBezTo>
                  <a:cubicBezTo>
                    <a:pt x="585" y="298655"/>
                    <a:pt x="40318" y="343956"/>
                    <a:pt x="93554" y="351541"/>
                  </a:cubicBezTo>
                  <a:cubicBezTo>
                    <a:pt x="108090" y="409533"/>
                    <a:pt x="166885" y="444761"/>
                    <a:pt x="224877" y="430226"/>
                  </a:cubicBezTo>
                  <a:cubicBezTo>
                    <a:pt x="228522" y="429313"/>
                    <a:pt x="232117" y="428210"/>
                    <a:pt x="235648" y="426922"/>
                  </a:cubicBezTo>
                  <a:cubicBezTo>
                    <a:pt x="247596" y="485964"/>
                    <a:pt x="305144" y="524141"/>
                    <a:pt x="364184" y="512194"/>
                  </a:cubicBezTo>
                  <a:cubicBezTo>
                    <a:pt x="398689" y="505212"/>
                    <a:pt x="427702" y="482005"/>
                    <a:pt x="442093" y="449877"/>
                  </a:cubicBezTo>
                  <a:cubicBezTo>
                    <a:pt x="460225" y="462694"/>
                    <a:pt x="481907" y="469527"/>
                    <a:pt x="504111" y="469423"/>
                  </a:cubicBezTo>
                  <a:cubicBezTo>
                    <a:pt x="557585" y="469358"/>
                    <a:pt x="603124" y="430527"/>
                    <a:pt x="611638" y="377735"/>
                  </a:cubicBezTo>
                  <a:cubicBezTo>
                    <a:pt x="617649" y="378928"/>
                    <a:pt x="623761" y="379541"/>
                    <a:pt x="629888" y="379564"/>
                  </a:cubicBezTo>
                  <a:cubicBezTo>
                    <a:pt x="690037" y="379384"/>
                    <a:pt x="738650" y="330478"/>
                    <a:pt x="738470" y="270329"/>
                  </a:cubicBezTo>
                  <a:cubicBezTo>
                    <a:pt x="738291" y="210855"/>
                    <a:pt x="690434" y="162521"/>
                    <a:pt x="630964" y="161756"/>
                  </a:cubicBezTo>
                  <a:cubicBezTo>
                    <a:pt x="630313" y="102063"/>
                    <a:pt x="581780" y="53994"/>
                    <a:pt x="522084" y="53914"/>
                  </a:cubicBezTo>
                  <a:cubicBezTo>
                    <a:pt x="506711" y="53939"/>
                    <a:pt x="491509" y="57154"/>
                    <a:pt x="477441" y="63353"/>
                  </a:cubicBezTo>
                  <a:cubicBezTo>
                    <a:pt x="459782" y="24549"/>
                    <a:pt x="420974" y="-260"/>
                    <a:pt x="378342" y="2"/>
                  </a:cubicBezTo>
                  <a:close/>
                </a:path>
              </a:pathLst>
            </a:custGeom>
            <a:grpFill/>
            <a:ln w="9525"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3CB04BDA-6DE8-D7E2-28AC-61DCAF3D7EC5}"/>
                </a:ext>
              </a:extLst>
            </p:cNvPr>
            <p:cNvSpPr/>
            <p:nvPr/>
          </p:nvSpPr>
          <p:spPr>
            <a:xfrm>
              <a:off x="7219865" y="2838333"/>
              <a:ext cx="114300" cy="114299"/>
            </a:xfrm>
            <a:custGeom>
              <a:avLst/>
              <a:gdLst>
                <a:gd name="connsiteX0" fmla="*/ 57150 w 114300"/>
                <a:gd name="connsiteY0" fmla="*/ 19050 h 114299"/>
                <a:gd name="connsiteX1" fmla="*/ 95250 w 114300"/>
                <a:gd name="connsiteY1" fmla="*/ 57150 h 114299"/>
                <a:gd name="connsiteX2" fmla="*/ 57150 w 114300"/>
                <a:gd name="connsiteY2" fmla="*/ 95250 h 114299"/>
                <a:gd name="connsiteX3" fmla="*/ 19050 w 114300"/>
                <a:gd name="connsiteY3" fmla="*/ 57150 h 114299"/>
                <a:gd name="connsiteX4" fmla="*/ 57150 w 114300"/>
                <a:gd name="connsiteY4" fmla="*/ 19050 h 114299"/>
                <a:gd name="connsiteX5" fmla="*/ 57150 w 114300"/>
                <a:gd name="connsiteY5" fmla="*/ 0 h 114299"/>
                <a:gd name="connsiteX6" fmla="*/ 0 w 114300"/>
                <a:gd name="connsiteY6" fmla="*/ 57150 h 114299"/>
                <a:gd name="connsiteX7" fmla="*/ 57150 w 114300"/>
                <a:gd name="connsiteY7" fmla="*/ 114300 h 114299"/>
                <a:gd name="connsiteX8" fmla="*/ 114300 w 114300"/>
                <a:gd name="connsiteY8" fmla="*/ 57150 h 114299"/>
                <a:gd name="connsiteX9" fmla="*/ 57150 w 114300"/>
                <a:gd name="connsiteY9" fmla="*/ 0 h 1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14299">
                  <a:moveTo>
                    <a:pt x="57150" y="19050"/>
                  </a:moveTo>
                  <a:cubicBezTo>
                    <a:pt x="78192" y="19050"/>
                    <a:pt x="95250" y="36108"/>
                    <a:pt x="95250" y="57150"/>
                  </a:cubicBezTo>
                  <a:cubicBezTo>
                    <a:pt x="95250" y="78192"/>
                    <a:pt x="78192" y="95250"/>
                    <a:pt x="57150" y="95250"/>
                  </a:cubicBezTo>
                  <a:cubicBezTo>
                    <a:pt x="36108" y="95250"/>
                    <a:pt x="19050" y="78192"/>
                    <a:pt x="19050" y="57150"/>
                  </a:cubicBezTo>
                  <a:cubicBezTo>
                    <a:pt x="19081" y="36121"/>
                    <a:pt x="36121" y="19081"/>
                    <a:pt x="57150" y="19050"/>
                  </a:cubicBezTo>
                  <a:moveTo>
                    <a:pt x="57150" y="0"/>
                  </a:moveTo>
                  <a:cubicBezTo>
                    <a:pt x="25587" y="0"/>
                    <a:pt x="0" y="25587"/>
                    <a:pt x="0" y="57150"/>
                  </a:cubicBezTo>
                  <a:cubicBezTo>
                    <a:pt x="0" y="88713"/>
                    <a:pt x="25587" y="114300"/>
                    <a:pt x="57150" y="114300"/>
                  </a:cubicBezTo>
                  <a:cubicBezTo>
                    <a:pt x="88713" y="114300"/>
                    <a:pt x="114300" y="88713"/>
                    <a:pt x="114300" y="57150"/>
                  </a:cubicBezTo>
                  <a:cubicBezTo>
                    <a:pt x="114300" y="25587"/>
                    <a:pt x="88713" y="0"/>
                    <a:pt x="57150" y="0"/>
                  </a:cubicBezTo>
                  <a:close/>
                </a:path>
              </a:pathLst>
            </a:custGeom>
            <a:grpFill/>
            <a:ln w="9525"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ABE8E782-E3F4-1B1A-89D2-7434B5F537C9}"/>
                </a:ext>
              </a:extLst>
            </p:cNvPr>
            <p:cNvSpPr/>
            <p:nvPr/>
          </p:nvSpPr>
          <p:spPr>
            <a:xfrm>
              <a:off x="7289165" y="2968226"/>
              <a:ext cx="85725" cy="85725"/>
            </a:xfrm>
            <a:custGeom>
              <a:avLst/>
              <a:gdLst>
                <a:gd name="connsiteX0" fmla="*/ 42863 w 85725"/>
                <a:gd name="connsiteY0" fmla="*/ 19050 h 85725"/>
                <a:gd name="connsiteX1" fmla="*/ 66675 w 85725"/>
                <a:gd name="connsiteY1" fmla="*/ 42863 h 85725"/>
                <a:gd name="connsiteX2" fmla="*/ 42863 w 85725"/>
                <a:gd name="connsiteY2" fmla="*/ 66675 h 85725"/>
                <a:gd name="connsiteX3" fmla="*/ 19050 w 85725"/>
                <a:gd name="connsiteY3" fmla="*/ 42863 h 85725"/>
                <a:gd name="connsiteX4" fmla="*/ 42863 w 85725"/>
                <a:gd name="connsiteY4" fmla="*/ 19050 h 85725"/>
                <a:gd name="connsiteX5" fmla="*/ 42863 w 85725"/>
                <a:gd name="connsiteY5" fmla="*/ 0 h 85725"/>
                <a:gd name="connsiteX6" fmla="*/ 0 w 85725"/>
                <a:gd name="connsiteY6" fmla="*/ 42863 h 85725"/>
                <a:gd name="connsiteX7" fmla="*/ 42863 w 85725"/>
                <a:gd name="connsiteY7" fmla="*/ 85725 h 85725"/>
                <a:gd name="connsiteX8" fmla="*/ 85725 w 85725"/>
                <a:gd name="connsiteY8" fmla="*/ 42863 h 85725"/>
                <a:gd name="connsiteX9" fmla="*/ 42863 w 85725"/>
                <a:gd name="connsiteY9"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2863" y="19050"/>
                  </a:moveTo>
                  <a:cubicBezTo>
                    <a:pt x="56014" y="19050"/>
                    <a:pt x="66675" y="29711"/>
                    <a:pt x="66675" y="42863"/>
                  </a:cubicBezTo>
                  <a:cubicBezTo>
                    <a:pt x="66675" y="56014"/>
                    <a:pt x="56014" y="66675"/>
                    <a:pt x="42863" y="66675"/>
                  </a:cubicBezTo>
                  <a:cubicBezTo>
                    <a:pt x="29711" y="66675"/>
                    <a:pt x="19050" y="56014"/>
                    <a:pt x="19050" y="42863"/>
                  </a:cubicBezTo>
                  <a:cubicBezTo>
                    <a:pt x="19050" y="29711"/>
                    <a:pt x="29711" y="19050"/>
                    <a:pt x="42863" y="19050"/>
                  </a:cubicBezTo>
                  <a:moveTo>
                    <a:pt x="42863" y="0"/>
                  </a:moveTo>
                  <a:cubicBezTo>
                    <a:pt x="19190" y="0"/>
                    <a:pt x="0" y="19190"/>
                    <a:pt x="0" y="42863"/>
                  </a:cubicBezTo>
                  <a:cubicBezTo>
                    <a:pt x="0" y="66535"/>
                    <a:pt x="19190" y="85725"/>
                    <a:pt x="42863" y="85725"/>
                  </a:cubicBezTo>
                  <a:cubicBezTo>
                    <a:pt x="66535" y="85725"/>
                    <a:pt x="85725" y="66535"/>
                    <a:pt x="85725" y="42863"/>
                  </a:cubicBezTo>
                  <a:cubicBezTo>
                    <a:pt x="85725" y="19190"/>
                    <a:pt x="66535" y="0"/>
                    <a:pt x="42863" y="0"/>
                  </a:cubicBezTo>
                  <a:close/>
                </a:path>
              </a:pathLst>
            </a:custGeom>
            <a:grpFill/>
            <a:ln w="9525" cap="flat">
              <a:noFill/>
              <a:prstDash val="solid"/>
              <a:miter/>
            </a:ln>
          </p:spPr>
          <p:txBody>
            <a:bodyPr rtlCol="0" anchor="ctr"/>
            <a:lstStyle/>
            <a:p>
              <a:endParaRPr lang="fi-FI"/>
            </a:p>
          </p:txBody>
        </p:sp>
      </p:grpSp>
      <p:pic>
        <p:nvPicPr>
          <p:cNvPr id="17" name="Kuva 16">
            <a:extLst>
              <a:ext uri="{FF2B5EF4-FFF2-40B4-BE49-F238E27FC236}">
                <a16:creationId xmlns:a16="http://schemas.microsoft.com/office/drawing/2014/main" id="{B527337A-8CA6-0554-C9F0-50E37490ADF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21721" y="2334937"/>
            <a:ext cx="800701" cy="567985"/>
          </a:xfrm>
          <a:prstGeom prst="rect">
            <a:avLst/>
          </a:prstGeom>
        </p:spPr>
      </p:pic>
    </p:spTree>
    <p:extLst>
      <p:ext uri="{BB962C8B-B14F-4D97-AF65-F5344CB8AC3E}">
        <p14:creationId xmlns:p14="http://schemas.microsoft.com/office/powerpoint/2010/main" val="67554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BA9154DF-2078-8D57-8C7E-35BAB25AE946}"/>
              </a:ext>
            </a:extLst>
          </p:cNvPr>
          <p:cNvSpPr txBox="1"/>
          <p:nvPr/>
        </p:nvSpPr>
        <p:spPr>
          <a:xfrm>
            <a:off x="495013" y="528222"/>
            <a:ext cx="7555832" cy="769441"/>
          </a:xfrm>
          <a:prstGeom prst="rect">
            <a:avLst/>
          </a:prstGeom>
          <a:noFill/>
        </p:spPr>
        <p:txBody>
          <a:bodyPr wrap="square" rtlCol="0">
            <a:spAutoFit/>
          </a:bodyPr>
          <a:lstStyle/>
          <a:p>
            <a:r>
              <a:rPr lang="fi-FI" sz="4400" b="1"/>
              <a:t>Mitä on riippuvuus?</a:t>
            </a:r>
          </a:p>
        </p:txBody>
      </p:sp>
      <p:pic>
        <p:nvPicPr>
          <p:cNvPr id="6" name="Online-media 5" title="BuenoFacts Tupakkapätkä 1">
            <a:hlinkClick r:id="" action="ppaction://media"/>
            <a:extLst>
              <a:ext uri="{FF2B5EF4-FFF2-40B4-BE49-F238E27FC236}">
                <a16:creationId xmlns:a16="http://schemas.microsoft.com/office/drawing/2014/main" id="{8F6E7174-3688-7E18-8A63-BDD1C274FDC7}"/>
              </a:ext>
            </a:extLst>
          </p:cNvPr>
          <p:cNvPicPr>
            <a:picLocks noRot="1" noChangeAspect="1"/>
          </p:cNvPicPr>
          <p:nvPr>
            <a:videoFile r:link="rId1"/>
          </p:nvPr>
        </p:nvPicPr>
        <p:blipFill>
          <a:blip r:embed="rId5"/>
          <a:stretch>
            <a:fillRect/>
          </a:stretch>
        </p:blipFill>
        <p:spPr>
          <a:xfrm>
            <a:off x="426720" y="1646187"/>
            <a:ext cx="8290560" cy="4683591"/>
          </a:xfrm>
          <a:prstGeom prst="rect">
            <a:avLst/>
          </a:prstGeom>
        </p:spPr>
      </p:pic>
    </p:spTree>
    <p:extLst>
      <p:ext uri="{BB962C8B-B14F-4D97-AF65-F5344CB8AC3E}">
        <p14:creationId xmlns:p14="http://schemas.microsoft.com/office/powerpoint/2010/main" val="3991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extLst>
    <p:ext uri="{6950BFC3-D8DA-4A85-94F7-54DA5524770B}">
      <p188:commentRel xmlns:p188="http://schemas.microsoft.com/office/powerpoint/2018/8/main" r:id="rId4"/>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kuvakaappaus, Fontti&#10;&#10;Kuvaus luotu automaattisesti">
            <a:extLst>
              <a:ext uri="{FF2B5EF4-FFF2-40B4-BE49-F238E27FC236}">
                <a16:creationId xmlns:a16="http://schemas.microsoft.com/office/drawing/2014/main" id="{749ADCAE-FE8A-7786-E2CE-9726165BA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1679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FC8C5"/>
        </a:solidFill>
        <a:effectLst/>
      </p:bgPr>
    </p:bg>
    <p:spTree>
      <p:nvGrpSpPr>
        <p:cNvPr id="1" name=""/>
        <p:cNvGrpSpPr/>
        <p:nvPr/>
      </p:nvGrpSpPr>
      <p:grpSpPr>
        <a:xfrm>
          <a:off x="0" y="0"/>
          <a:ext cx="0" cy="0"/>
          <a:chOff x="0" y="0"/>
          <a:chExt cx="0" cy="0"/>
        </a:xfrm>
      </p:grpSpPr>
      <p:pic>
        <p:nvPicPr>
          <p:cNvPr id="3" name="Kuva 2" descr="Kuva, joka sisältää kohteen teksti, Ihmisen kasvot, vaate, henkilö&#10;&#10;Kuvaus luotu automaattisesti">
            <a:extLst>
              <a:ext uri="{FF2B5EF4-FFF2-40B4-BE49-F238E27FC236}">
                <a16:creationId xmlns:a16="http://schemas.microsoft.com/office/drawing/2014/main" id="{ED9CB57B-9742-5EAF-4183-9C8477386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191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FF2B1D-5C06-4CFB-AC89-6E76BE8962C8}"/>
              </a:ext>
            </a:extLst>
          </p:cNvPr>
          <p:cNvSpPr txBox="1">
            <a:spLocks noGrp="1"/>
          </p:cNvSpPr>
          <p:nvPr>
            <p:ph type="title" idx="4294967295"/>
          </p:nvPr>
        </p:nvSpPr>
        <p:spPr>
          <a:xfrm>
            <a:off x="0" y="683007"/>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a:ln>
                  <a:noFill/>
                </a:ln>
                <a:solidFill>
                  <a:schemeClr val="tx1"/>
                </a:solidFill>
                <a:effectLst/>
                <a:uLnTx/>
                <a:uFillTx/>
                <a:latin typeface="+mn-lt"/>
                <a:ea typeface="+mj-ea"/>
                <a:cs typeface="+mj-cs"/>
              </a:rPr>
              <a:t>Pariporina</a:t>
            </a:r>
          </a:p>
        </p:txBody>
      </p:sp>
      <p:pic>
        <p:nvPicPr>
          <p:cNvPr id="3" name="Sisällön paikkamerkki 4">
            <a:extLst>
              <a:ext uri="{FF2B5EF4-FFF2-40B4-BE49-F238E27FC236}">
                <a16:creationId xmlns:a16="http://schemas.microsoft.com/office/drawing/2014/main" id="{693EAD4B-7F74-4F48-9336-49462BB1BC9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3263" y="2129808"/>
            <a:ext cx="2588737" cy="2588737"/>
          </a:xfrm>
          <a:prstGeom prst="rect">
            <a:avLst/>
          </a:prstGeom>
        </p:spPr>
      </p:pic>
      <p:pic>
        <p:nvPicPr>
          <p:cNvPr id="4" name="Sisällön paikkamerkki 4">
            <a:extLst>
              <a:ext uri="{FF2B5EF4-FFF2-40B4-BE49-F238E27FC236}">
                <a16:creationId xmlns:a16="http://schemas.microsoft.com/office/drawing/2014/main" id="{F5193410-7544-41DB-B826-88309BE0E93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486977" y="2129807"/>
            <a:ext cx="2588737" cy="2588737"/>
          </a:xfrm>
          <a:prstGeom prst="rect">
            <a:avLst/>
          </a:prstGeom>
        </p:spPr>
      </p:pic>
      <p:sp>
        <p:nvSpPr>
          <p:cNvPr id="5" name="Tekstiruutu 4" descr="&#10;">
            <a:extLst>
              <a:ext uri="{FF2B5EF4-FFF2-40B4-BE49-F238E27FC236}">
                <a16:creationId xmlns:a16="http://schemas.microsoft.com/office/drawing/2014/main" id="{27B24EB5-A761-44D3-A2F4-424A481428E9}"/>
              </a:ext>
            </a:extLst>
          </p:cNvPr>
          <p:cNvSpPr txBox="1"/>
          <p:nvPr/>
        </p:nvSpPr>
        <p:spPr>
          <a:xfrm>
            <a:off x="0" y="4967147"/>
            <a:ext cx="91440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i="0" u="none" strike="noStrike" kern="1200" cap="none" spc="0" normalizeH="0" baseline="0" noProof="0">
                <a:ln>
                  <a:noFill/>
                </a:ln>
                <a:solidFill>
                  <a:prstClr val="black"/>
                </a:solidFill>
                <a:effectLst/>
                <a:uLnTx/>
                <a:uFillTx/>
                <a:ea typeface="+mn-ea"/>
                <a:cs typeface="+mn-cs"/>
              </a:rPr>
              <a:t>Opettajan ohjaamana jakaudutaan pareihin/pienryhmiin.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i="0" u="none" strike="noStrike" kern="1200" cap="none" spc="0" normalizeH="0" baseline="0" noProof="0">
                <a:ln>
                  <a:noFill/>
                </a:ln>
                <a:solidFill>
                  <a:prstClr val="black"/>
                </a:solidFill>
                <a:effectLst/>
                <a:uLnTx/>
                <a:uFillTx/>
                <a:ea typeface="+mn-ea"/>
                <a:cs typeface="+mn-cs"/>
              </a:rPr>
              <a:t>Kirjatkaa ylös ajatuksianne.</a:t>
            </a:r>
            <a:endParaRPr kumimoji="0" lang="fi-FI" sz="200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83868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6D919B07-118C-4759-9AA9-078A7FE75D65}"/>
              </a:ext>
            </a:extLst>
          </p:cNvPr>
          <p:cNvSpPr txBox="1">
            <a:spLocks noGrp="1"/>
          </p:cNvSpPr>
          <p:nvPr>
            <p:ph type="title" idx="4294967295"/>
          </p:nvPr>
        </p:nvSpPr>
        <p:spPr>
          <a:xfrm>
            <a:off x="576942" y="601353"/>
            <a:ext cx="7032173" cy="915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a:ln>
                  <a:noFill/>
                </a:ln>
                <a:solidFill>
                  <a:schemeClr val="tx1"/>
                </a:solidFill>
                <a:effectLst/>
                <a:uLnTx/>
                <a:uFillTx/>
                <a:latin typeface="+mn-lt"/>
                <a:ea typeface="+mj-ea"/>
                <a:cs typeface="+mj-cs"/>
              </a:rPr>
              <a:t>Nikotiinituotteet</a:t>
            </a:r>
          </a:p>
        </p:txBody>
      </p:sp>
      <p:sp>
        <p:nvSpPr>
          <p:cNvPr id="6" name="Alaotsikko 2">
            <a:extLst>
              <a:ext uri="{FF2B5EF4-FFF2-40B4-BE49-F238E27FC236}">
                <a16:creationId xmlns:a16="http://schemas.microsoft.com/office/drawing/2014/main" id="{7C15E142-60B8-46C1-B570-C75A7B578202}"/>
              </a:ext>
            </a:extLst>
          </p:cNvPr>
          <p:cNvSpPr txBox="1">
            <a:spLocks/>
          </p:cNvSpPr>
          <p:nvPr/>
        </p:nvSpPr>
        <p:spPr>
          <a:xfrm>
            <a:off x="3064213" y="2643651"/>
            <a:ext cx="5849728" cy="212025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600" b="1"/>
              <a:t>Pohtikaa:</a:t>
            </a:r>
          </a:p>
          <a:p>
            <a:pPr marL="514350" indent="-514350">
              <a:buFont typeface="Arial" panose="020B0604020202020204" pitchFamily="34" charset="0"/>
              <a:buAutoNum type="arabicPeriod"/>
            </a:pPr>
            <a:r>
              <a:rPr lang="fi-FI">
                <a:cs typeface="Calibri"/>
              </a:rPr>
              <a:t>Mitä nikotiini on?</a:t>
            </a:r>
          </a:p>
          <a:p>
            <a:pPr marL="514350" indent="-514350">
              <a:buAutoNum type="arabicPeriod"/>
            </a:pPr>
            <a:r>
              <a:rPr lang="fi-FI"/>
              <a:t>Mitä nikotiinituotteita tiedätte?</a:t>
            </a:r>
            <a:endParaRPr lang="fi-FI">
              <a:cs typeface="Calibri Light"/>
            </a:endParaRPr>
          </a:p>
          <a:p>
            <a:pPr marL="0" indent="0">
              <a:buNone/>
            </a:pPr>
            <a:endParaRPr lang="fi-FI">
              <a:latin typeface="+mj-lt"/>
            </a:endParaRPr>
          </a:p>
          <a:p>
            <a:endParaRPr lang="fi-FI">
              <a:latin typeface="+mj-lt"/>
            </a:endParaRPr>
          </a:p>
        </p:txBody>
      </p:sp>
      <p:sp>
        <p:nvSpPr>
          <p:cNvPr id="7" name="Ellipsi 6">
            <a:extLst>
              <a:ext uri="{FF2B5EF4-FFF2-40B4-BE49-F238E27FC236}">
                <a16:creationId xmlns:a16="http://schemas.microsoft.com/office/drawing/2014/main" id="{AFB780BC-A9CC-4895-9FFA-B3AAB83DD4C3}"/>
              </a:ext>
              <a:ext uri="{C183D7F6-B498-43B3-948B-1728B52AA6E4}">
                <adec:decorative xmlns:adec="http://schemas.microsoft.com/office/drawing/2017/decorative" val="1"/>
              </a:ext>
            </a:extLst>
          </p:cNvPr>
          <p:cNvSpPr/>
          <p:nvPr/>
        </p:nvSpPr>
        <p:spPr>
          <a:xfrm>
            <a:off x="576942" y="2445370"/>
            <a:ext cx="2000888" cy="19672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1026" name="Picture 2">
            <a:extLst>
              <a:ext uri="{FF2B5EF4-FFF2-40B4-BE49-F238E27FC236}">
                <a16:creationId xmlns:a16="http://schemas.microsoft.com/office/drawing/2014/main" id="{6889A068-BF87-2AEC-1A28-32CDDCC06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98" y="3062929"/>
            <a:ext cx="730588" cy="732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B8F5602-3E33-E901-D821-DCF219D9B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386" y="3062929"/>
            <a:ext cx="730588" cy="732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788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72839D-CC91-4F22-8B6A-3205EF8001E0}"/>
              </a:ext>
            </a:extLst>
          </p:cNvPr>
          <p:cNvSpPr txBox="1">
            <a:spLocks noGrp="1"/>
          </p:cNvSpPr>
          <p:nvPr>
            <p:ph type="ctrTitle" idx="4294967295"/>
          </p:nvPr>
        </p:nvSpPr>
        <p:spPr>
          <a:xfrm>
            <a:off x="4699568" y="120317"/>
            <a:ext cx="3968748" cy="106646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0"/>
              </a:spcAft>
              <a:buClrTx/>
              <a:buSzTx/>
              <a:tabLst/>
              <a:defRPr/>
            </a:pPr>
            <a:r>
              <a:rPr kumimoji="0" lang="en-US" sz="4000" b="1" i="0" u="none" strike="noStrike" cap="none" spc="0" normalizeH="0" baseline="0" noProof="0" err="1">
                <a:ln>
                  <a:noFill/>
                </a:ln>
                <a:effectLst/>
                <a:uLnTx/>
                <a:uFillTx/>
                <a:latin typeface="Calibri"/>
                <a:ea typeface="Calibri"/>
                <a:cs typeface="Calibri"/>
              </a:rPr>
              <a:t>Nikotiini</a:t>
            </a:r>
            <a:endParaRPr lang="en-US" sz="4000" b="1" i="0" u="none" strike="noStrike" cap="none" spc="0" normalizeH="0" baseline="0" noProof="0">
              <a:ln>
                <a:noFill/>
              </a:ln>
              <a:effectLst/>
              <a:uLnTx/>
              <a:uFillTx/>
              <a:latin typeface="Calibri"/>
              <a:ea typeface="Calibri"/>
              <a:cs typeface="Calibri"/>
            </a:endParaRPr>
          </a:p>
        </p:txBody>
      </p:sp>
      <p:pic>
        <p:nvPicPr>
          <p:cNvPr id="4" name="Kuva 3" descr="Valokuva Tupakka viljelmästä. ">
            <a:extLst>
              <a:ext uri="{FF2B5EF4-FFF2-40B4-BE49-F238E27FC236}">
                <a16:creationId xmlns:a16="http://schemas.microsoft.com/office/drawing/2014/main" id="{6D213D41-2825-4A96-A367-BCBD5B774CBD}"/>
              </a:ext>
            </a:extLst>
          </p:cNvPr>
          <p:cNvPicPr>
            <a:picLocks noChangeAspect="1"/>
          </p:cNvPicPr>
          <p:nvPr/>
        </p:nvPicPr>
        <p:blipFill rotWithShape="1">
          <a:blip r:embed="rId3">
            <a:extLst>
              <a:ext uri="{28A0092B-C50C-407E-A947-70E740481C1C}">
                <a14:useLocalDpi xmlns:a14="http://schemas.microsoft.com/office/drawing/2010/main" val="0"/>
              </a:ext>
            </a:extLst>
          </a:blip>
          <a:srcRect l="19102" r="36387"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Sisällön paikkamerkki 2">
            <a:extLst>
              <a:ext uri="{FF2B5EF4-FFF2-40B4-BE49-F238E27FC236}">
                <a16:creationId xmlns:a16="http://schemas.microsoft.com/office/drawing/2014/main" id="{76922AC6-358A-4561-8A1B-E43C91B5791D}"/>
              </a:ext>
            </a:extLst>
          </p:cNvPr>
          <p:cNvSpPr txBox="1">
            <a:spLocks/>
          </p:cNvSpPr>
          <p:nvPr/>
        </p:nvSpPr>
        <p:spPr>
          <a:xfrm>
            <a:off x="4699567" y="1506381"/>
            <a:ext cx="4356883" cy="535161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US" sz="2400"/>
          </a:p>
          <a:p>
            <a:pPr>
              <a:lnSpc>
                <a:spcPct val="110000"/>
              </a:lnSpc>
            </a:pPr>
            <a:r>
              <a:rPr lang="en-US" sz="2400" err="1"/>
              <a:t>Nikotiini</a:t>
            </a:r>
            <a:r>
              <a:rPr lang="en-US" sz="2400"/>
              <a:t> on </a:t>
            </a:r>
            <a:r>
              <a:rPr lang="en-US" sz="2400" err="1"/>
              <a:t>stimuloiva</a:t>
            </a:r>
            <a:r>
              <a:rPr lang="en-US" sz="2400"/>
              <a:t> </a:t>
            </a:r>
            <a:r>
              <a:rPr lang="en-US" sz="2400" err="1"/>
              <a:t>eli</a:t>
            </a:r>
            <a:r>
              <a:rPr lang="en-US" sz="2400"/>
              <a:t> </a:t>
            </a:r>
            <a:r>
              <a:rPr lang="en-US" sz="2400" err="1"/>
              <a:t>piristävä</a:t>
            </a:r>
            <a:r>
              <a:rPr lang="en-US" sz="2400"/>
              <a:t> </a:t>
            </a:r>
            <a:r>
              <a:rPr lang="en-US" sz="2400" err="1"/>
              <a:t>myrkky</a:t>
            </a:r>
            <a:r>
              <a:rPr lang="en-US" sz="2400"/>
              <a:t>, </a:t>
            </a:r>
            <a:r>
              <a:rPr lang="en-US" sz="2400" err="1"/>
              <a:t>johon</a:t>
            </a:r>
            <a:r>
              <a:rPr lang="en-US" sz="2400"/>
              <a:t> </a:t>
            </a:r>
            <a:r>
              <a:rPr lang="en-US" sz="2400" err="1"/>
              <a:t>kehittyy</a:t>
            </a:r>
            <a:r>
              <a:rPr lang="en-US" sz="2400"/>
              <a:t> </a:t>
            </a:r>
            <a:r>
              <a:rPr lang="en-US" sz="2400" err="1"/>
              <a:t>vahva</a:t>
            </a:r>
            <a:r>
              <a:rPr lang="en-US" sz="2400"/>
              <a:t> </a:t>
            </a:r>
            <a:r>
              <a:rPr lang="en-US" sz="2400" err="1"/>
              <a:t>riippuvuus</a:t>
            </a:r>
            <a:r>
              <a:rPr lang="en-US" sz="2400"/>
              <a:t>.</a:t>
            </a:r>
          </a:p>
          <a:p>
            <a:pPr>
              <a:lnSpc>
                <a:spcPct val="110000"/>
              </a:lnSpc>
            </a:pPr>
            <a:r>
              <a:rPr lang="en-US" sz="2400" err="1"/>
              <a:t>Nikotiinia</a:t>
            </a:r>
            <a:r>
              <a:rPr lang="en-US" sz="2400"/>
              <a:t> </a:t>
            </a:r>
            <a:r>
              <a:rPr lang="en-US" sz="2400" err="1"/>
              <a:t>saadaan</a:t>
            </a:r>
            <a:r>
              <a:rPr lang="en-US" sz="2400"/>
              <a:t> </a:t>
            </a:r>
            <a:r>
              <a:rPr lang="en-US" sz="2400" err="1"/>
              <a:t>tupakkakasvista</a:t>
            </a:r>
            <a:r>
              <a:rPr lang="en-US" sz="2400"/>
              <a:t> ja se on </a:t>
            </a:r>
            <a:r>
              <a:rPr lang="en-US" sz="2400" err="1"/>
              <a:t>savukkeiden</a:t>
            </a:r>
            <a:r>
              <a:rPr lang="en-US" sz="2400"/>
              <a:t>, </a:t>
            </a:r>
            <a:r>
              <a:rPr lang="en-US" sz="2400" err="1"/>
              <a:t>nuuskan</a:t>
            </a:r>
            <a:r>
              <a:rPr lang="en-US" sz="2400"/>
              <a:t> ja </a:t>
            </a:r>
            <a:r>
              <a:rPr lang="en-US" sz="2400" err="1"/>
              <a:t>muiden</a:t>
            </a:r>
            <a:r>
              <a:rPr lang="en-US" sz="2400"/>
              <a:t> </a:t>
            </a:r>
            <a:r>
              <a:rPr lang="en-US" sz="2400" err="1"/>
              <a:t>nikotiinituotteiden</a:t>
            </a:r>
            <a:r>
              <a:rPr lang="en-US" sz="2400"/>
              <a:t> </a:t>
            </a:r>
            <a:r>
              <a:rPr lang="en-US" sz="2400" err="1"/>
              <a:t>tärkein</a:t>
            </a:r>
            <a:r>
              <a:rPr lang="en-US" sz="2400"/>
              <a:t> </a:t>
            </a:r>
            <a:r>
              <a:rPr lang="en-US" sz="2400" err="1"/>
              <a:t>riippuvuutta</a:t>
            </a:r>
            <a:r>
              <a:rPr lang="en-US" sz="2400"/>
              <a:t> </a:t>
            </a:r>
            <a:r>
              <a:rPr lang="en-US" sz="2400" err="1"/>
              <a:t>aiheuttava</a:t>
            </a:r>
            <a:r>
              <a:rPr lang="en-US" sz="2400"/>
              <a:t> </a:t>
            </a:r>
            <a:r>
              <a:rPr lang="en-US" sz="2400" err="1"/>
              <a:t>aine</a:t>
            </a:r>
            <a:r>
              <a:rPr lang="en-US" sz="2400"/>
              <a:t>. </a:t>
            </a:r>
            <a:r>
              <a:rPr lang="en-US" sz="2400" err="1"/>
              <a:t>Nikotiinia</a:t>
            </a:r>
            <a:r>
              <a:rPr lang="en-US" sz="2400"/>
              <a:t> </a:t>
            </a:r>
            <a:r>
              <a:rPr lang="en-US" sz="2400" err="1"/>
              <a:t>voidaan</a:t>
            </a:r>
            <a:r>
              <a:rPr lang="en-US" sz="2400"/>
              <a:t> </a:t>
            </a:r>
            <a:r>
              <a:rPr lang="en-US" sz="2400" err="1"/>
              <a:t>tehdä</a:t>
            </a:r>
            <a:r>
              <a:rPr lang="en-US" sz="2400"/>
              <a:t> </a:t>
            </a:r>
            <a:r>
              <a:rPr lang="en-US" sz="2400" err="1"/>
              <a:t>myös</a:t>
            </a:r>
            <a:r>
              <a:rPr lang="en-US" sz="2400"/>
              <a:t> </a:t>
            </a:r>
            <a:r>
              <a:rPr lang="en-US" sz="2400" err="1"/>
              <a:t>keinotekoisesti</a:t>
            </a:r>
            <a:r>
              <a:rPr lang="en-US" sz="2400"/>
              <a:t>.</a:t>
            </a:r>
          </a:p>
        </p:txBody>
      </p:sp>
    </p:spTree>
    <p:extLst>
      <p:ext uri="{BB962C8B-B14F-4D97-AF65-F5344CB8AC3E}">
        <p14:creationId xmlns:p14="http://schemas.microsoft.com/office/powerpoint/2010/main" val="12228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i 11">
            <a:extLst>
              <a:ext uri="{FF2B5EF4-FFF2-40B4-BE49-F238E27FC236}">
                <a16:creationId xmlns:a16="http://schemas.microsoft.com/office/drawing/2014/main" id="{25D6DCFC-1397-476A-83FF-EB18EB85731C}"/>
              </a:ext>
              <a:ext uri="{C183D7F6-B498-43B3-948B-1728B52AA6E4}">
                <adec:decorative xmlns:adec="http://schemas.microsoft.com/office/drawing/2017/decorative" val="1"/>
              </a:ext>
            </a:extLst>
          </p:cNvPr>
          <p:cNvSpPr/>
          <p:nvPr/>
        </p:nvSpPr>
        <p:spPr>
          <a:xfrm>
            <a:off x="410379" y="4131555"/>
            <a:ext cx="1369753" cy="1369753"/>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2D18BC94-4513-4F30-BA0B-814C1B3B567D}"/>
              </a:ext>
              <a:ext uri="{C183D7F6-B498-43B3-948B-1728B52AA6E4}">
                <adec:decorative xmlns:adec="http://schemas.microsoft.com/office/drawing/2017/decorative" val="1"/>
              </a:ext>
            </a:extLst>
          </p:cNvPr>
          <p:cNvSpPr/>
          <p:nvPr/>
        </p:nvSpPr>
        <p:spPr>
          <a:xfrm>
            <a:off x="410379" y="2333889"/>
            <a:ext cx="1369753" cy="1369753"/>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38F0BED-2961-4CB6-98BE-AAFD4F1D9E5D}"/>
              </a:ext>
            </a:extLst>
          </p:cNvPr>
          <p:cNvSpPr txBox="1">
            <a:spLocks noGrp="1"/>
          </p:cNvSpPr>
          <p:nvPr>
            <p:ph type="title" idx="4294967295"/>
          </p:nvPr>
        </p:nvSpPr>
        <p:spPr>
          <a:xfrm>
            <a:off x="410379" y="467526"/>
            <a:ext cx="7886700" cy="1197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1" i="0" u="none" strike="noStrike" kern="1200" cap="none" spc="0" normalizeH="0" baseline="0" noProof="0">
                <a:ln>
                  <a:noFill/>
                </a:ln>
                <a:solidFill>
                  <a:schemeClr val="tx1"/>
                </a:solidFill>
                <a:effectLst/>
                <a:uLnTx/>
                <a:uFillTx/>
                <a:latin typeface="+mn-lt"/>
                <a:ea typeface="+mj-ea"/>
                <a:cs typeface="+mj-cs"/>
              </a:rPr>
              <a:t>Yleisimmät nikotiinituotteet</a:t>
            </a:r>
            <a:endParaRPr kumimoji="0" lang="fi-FI" sz="4400" b="1" i="0" u="none" strike="noStrike" kern="1200" cap="none" spc="0" normalizeH="0" baseline="0" noProof="0">
              <a:ln>
                <a:noFill/>
              </a:ln>
              <a:solidFill>
                <a:schemeClr val="tx1"/>
              </a:solidFill>
              <a:effectLst/>
              <a:uLnTx/>
              <a:uFillTx/>
              <a:latin typeface="+mn-lt"/>
              <a:ea typeface="+mj-ea"/>
              <a:cs typeface="Calibri Light"/>
            </a:endParaRPr>
          </a:p>
        </p:txBody>
      </p:sp>
      <p:sp>
        <p:nvSpPr>
          <p:cNvPr id="3" name="Sisällön paikkamerkki 2">
            <a:extLst>
              <a:ext uri="{FF2B5EF4-FFF2-40B4-BE49-F238E27FC236}">
                <a16:creationId xmlns:a16="http://schemas.microsoft.com/office/drawing/2014/main" id="{8FC1CC9F-A93E-4D91-A538-36F6E363D0BE}"/>
              </a:ext>
            </a:extLst>
          </p:cNvPr>
          <p:cNvSpPr txBox="1">
            <a:spLocks/>
          </p:cNvSpPr>
          <p:nvPr/>
        </p:nvSpPr>
        <p:spPr>
          <a:xfrm>
            <a:off x="2106332" y="1530418"/>
            <a:ext cx="6894232" cy="452376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i-FI" b="1">
                <a:cs typeface="Calibri Light"/>
              </a:rPr>
              <a:t>Tupakka/savuke: </a:t>
            </a:r>
            <a:r>
              <a:rPr lang="fi-FI">
                <a:cs typeface="Calibri Light"/>
              </a:rPr>
              <a:t>Savuke on poltettava tupakkatuote. Tupakan savun mukana nikotiini ja tupakan muut aineet kulkeutuvat </a:t>
            </a:r>
            <a:r>
              <a:rPr lang="fi-FI">
                <a:ea typeface="+mn-lt"/>
                <a:cs typeface="Calibri Light"/>
              </a:rPr>
              <a:t>keuhkoista verenkiertoon. </a:t>
            </a:r>
          </a:p>
          <a:p>
            <a:pPr marL="0" indent="0">
              <a:lnSpc>
                <a:spcPct val="100000"/>
              </a:lnSpc>
              <a:buFont typeface="Arial" panose="020B0604020202020204" pitchFamily="34" charset="0"/>
              <a:buNone/>
            </a:pPr>
            <a:endParaRPr lang="fi-FI">
              <a:ea typeface="+mn-lt"/>
              <a:cs typeface="Calibri Light"/>
            </a:endParaRPr>
          </a:p>
          <a:p>
            <a:pPr marL="0" indent="0">
              <a:lnSpc>
                <a:spcPct val="100000"/>
              </a:lnSpc>
              <a:buFont typeface="Arial" panose="020B0604020202020204" pitchFamily="34" charset="0"/>
              <a:buNone/>
            </a:pPr>
            <a:r>
              <a:rPr lang="fi-FI" b="1">
                <a:cs typeface="Calibri Light"/>
              </a:rPr>
              <a:t>Sähkösavuke: </a:t>
            </a:r>
            <a:r>
              <a:rPr lang="fi-FI">
                <a:cs typeface="Calibri Light"/>
              </a:rPr>
              <a:t>Sähkösavuke eli vape on akkukäyttöinen laite, joka höyrystää säiliössä olevaa nestettä hengitettäväksi. Höyrystetyn nesteen sisältämä nikotiini imeytyy keuhkoista verenkiertoon. Nesteitä on myös nikotiinittomia.</a:t>
            </a:r>
            <a:endParaRPr lang="fi-FI" b="1">
              <a:cs typeface="Calibri Light"/>
            </a:endParaRPr>
          </a:p>
          <a:p>
            <a:pPr marL="0" indent="0">
              <a:buNone/>
            </a:pPr>
            <a:endParaRPr lang="fi-FI">
              <a:latin typeface="Calibri Light" panose="020F0302020204030204"/>
              <a:cs typeface="Calibri Light"/>
            </a:endParaRPr>
          </a:p>
        </p:txBody>
      </p:sp>
      <p:pic>
        <p:nvPicPr>
          <p:cNvPr id="7" name="Kuva 6">
            <a:extLst>
              <a:ext uri="{FF2B5EF4-FFF2-40B4-BE49-F238E27FC236}">
                <a16:creationId xmlns:a16="http://schemas.microsoft.com/office/drawing/2014/main" id="{70433AB6-C8B0-4127-90E0-413481C1A3D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82967">
            <a:off x="956648" y="4302443"/>
            <a:ext cx="277214" cy="1027974"/>
          </a:xfrm>
          <a:prstGeom prst="rect">
            <a:avLst/>
          </a:prstGeom>
        </p:spPr>
      </p:pic>
      <p:pic>
        <p:nvPicPr>
          <p:cNvPr id="14" name="Kuva 13">
            <a:extLst>
              <a:ext uri="{FF2B5EF4-FFF2-40B4-BE49-F238E27FC236}">
                <a16:creationId xmlns:a16="http://schemas.microsoft.com/office/drawing/2014/main" id="{87875AA0-79F4-4DE4-9200-EEF776A4A85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6068" y="2551212"/>
            <a:ext cx="978374" cy="694019"/>
          </a:xfrm>
          <a:prstGeom prst="rect">
            <a:avLst/>
          </a:prstGeom>
        </p:spPr>
      </p:pic>
    </p:spTree>
    <p:extLst>
      <p:ext uri="{BB962C8B-B14F-4D97-AF65-F5344CB8AC3E}">
        <p14:creationId xmlns:p14="http://schemas.microsoft.com/office/powerpoint/2010/main" val="332880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i 10">
            <a:extLst>
              <a:ext uri="{FF2B5EF4-FFF2-40B4-BE49-F238E27FC236}">
                <a16:creationId xmlns:a16="http://schemas.microsoft.com/office/drawing/2014/main" id="{60CCFFB8-1CEC-4F9E-BC43-E21592A93912}"/>
              </a:ext>
              <a:ext uri="{C183D7F6-B498-43B3-948B-1728B52AA6E4}">
                <adec:decorative xmlns:adec="http://schemas.microsoft.com/office/drawing/2017/decorative" val="1"/>
              </a:ext>
            </a:extLst>
          </p:cNvPr>
          <p:cNvSpPr/>
          <p:nvPr/>
        </p:nvSpPr>
        <p:spPr>
          <a:xfrm>
            <a:off x="255069" y="3013474"/>
            <a:ext cx="1759235" cy="1887824"/>
          </a:xfrm>
          <a:prstGeom prst="ellipse">
            <a:avLst/>
          </a:prstGeom>
          <a:solidFill>
            <a:srgbClr val="F9E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38F0BED-2961-4CB6-98BE-AAFD4F1D9E5D}"/>
              </a:ext>
            </a:extLst>
          </p:cNvPr>
          <p:cNvSpPr txBox="1">
            <a:spLocks noGrp="1"/>
          </p:cNvSpPr>
          <p:nvPr>
            <p:ph type="title" idx="4294967295"/>
          </p:nvPr>
        </p:nvSpPr>
        <p:spPr>
          <a:xfrm>
            <a:off x="410379" y="491125"/>
            <a:ext cx="7886700" cy="1197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1" i="0" u="none" strike="noStrike" kern="1200" cap="none" spc="0" normalizeH="0" baseline="0" noProof="0">
                <a:ln>
                  <a:noFill/>
                </a:ln>
                <a:solidFill>
                  <a:schemeClr val="tx1"/>
                </a:solidFill>
                <a:effectLst/>
                <a:uLnTx/>
                <a:uFillTx/>
                <a:latin typeface="+mn-lt"/>
                <a:ea typeface="+mj-ea"/>
                <a:cs typeface="+mj-cs"/>
              </a:rPr>
              <a:t>Yleisimmät nikotiinituotteet</a:t>
            </a:r>
            <a:endParaRPr kumimoji="0" lang="fi-FI" sz="4400" b="1" i="0" u="none" strike="noStrike" kern="1200" cap="none" spc="0" normalizeH="0" baseline="0" noProof="0">
              <a:ln>
                <a:noFill/>
              </a:ln>
              <a:solidFill>
                <a:schemeClr val="tx1"/>
              </a:solidFill>
              <a:effectLst/>
              <a:uLnTx/>
              <a:uFillTx/>
              <a:latin typeface="+mn-lt"/>
              <a:ea typeface="+mj-ea"/>
              <a:cs typeface="Calibri Light"/>
            </a:endParaRPr>
          </a:p>
        </p:txBody>
      </p:sp>
      <p:sp>
        <p:nvSpPr>
          <p:cNvPr id="3" name="Sisällön paikkamerkki 2">
            <a:extLst>
              <a:ext uri="{FF2B5EF4-FFF2-40B4-BE49-F238E27FC236}">
                <a16:creationId xmlns:a16="http://schemas.microsoft.com/office/drawing/2014/main" id="{8FC1CC9F-A93E-4D91-A538-36F6E363D0BE}"/>
              </a:ext>
            </a:extLst>
          </p:cNvPr>
          <p:cNvSpPr txBox="1">
            <a:spLocks/>
          </p:cNvSpPr>
          <p:nvPr/>
        </p:nvSpPr>
        <p:spPr>
          <a:xfrm>
            <a:off x="2181688" y="1949224"/>
            <a:ext cx="6544845" cy="46462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b="1">
                <a:cs typeface="Calibri Light"/>
              </a:rPr>
              <a:t>Nuuska: </a:t>
            </a:r>
            <a:r>
              <a:rPr lang="fi-FI">
                <a:cs typeface="Calibri Light"/>
              </a:rPr>
              <a:t>Huulen alla, joko annospussissa tai irtonuuskana pidettävä tupakkatuote. Nikotiini ja muut aineet imeytyvät suun limakalvojen kautta verenkiertoon.</a:t>
            </a:r>
          </a:p>
          <a:p>
            <a:pPr marL="0" indent="0">
              <a:buFont typeface="Arial" panose="020B0604020202020204" pitchFamily="34" charset="0"/>
              <a:buNone/>
            </a:pPr>
            <a:endParaRPr lang="fi-FI" b="1">
              <a:cs typeface="Calibri Light"/>
            </a:endParaRPr>
          </a:p>
          <a:p>
            <a:pPr marL="0" indent="0">
              <a:buFont typeface="Arial" panose="020B0604020202020204" pitchFamily="34" charset="0"/>
              <a:buNone/>
            </a:pPr>
            <a:r>
              <a:rPr lang="fi-FI" b="1">
                <a:cs typeface="Calibri Light"/>
              </a:rPr>
              <a:t>Nikotiinipussit: </a:t>
            </a:r>
            <a:r>
              <a:rPr lang="fi-FI">
                <a:cs typeface="Calibri Light"/>
              </a:rPr>
              <a:t>Huulen alla annospussissa nuuskan tapaan käytettävä tuote, joka ei sisällä tupakkaa, mutta usein suuria määriä nikotiinia. </a:t>
            </a:r>
          </a:p>
          <a:p>
            <a:pPr marL="0" indent="0">
              <a:buNone/>
            </a:pPr>
            <a:endParaRPr lang="fi-FI">
              <a:latin typeface="Calibri Light" panose="020F0302020204030204"/>
              <a:cs typeface="Calibri Light"/>
            </a:endParaRPr>
          </a:p>
        </p:txBody>
      </p:sp>
      <p:pic>
        <p:nvPicPr>
          <p:cNvPr id="13" name="Kuva 12">
            <a:extLst>
              <a:ext uri="{FF2B5EF4-FFF2-40B4-BE49-F238E27FC236}">
                <a16:creationId xmlns:a16="http://schemas.microsoft.com/office/drawing/2014/main" id="{975DBB21-8280-4E48-925F-FBEA706EFCC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558" y="3445812"/>
            <a:ext cx="1926619" cy="1077829"/>
          </a:xfrm>
          <a:prstGeom prst="rect">
            <a:avLst/>
          </a:prstGeom>
        </p:spPr>
      </p:pic>
    </p:spTree>
    <p:extLst>
      <p:ext uri="{BB962C8B-B14F-4D97-AF65-F5344CB8AC3E}">
        <p14:creationId xmlns:p14="http://schemas.microsoft.com/office/powerpoint/2010/main" val="206432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Sähkötupakka">
            <a:hlinkClick r:id="" action="ppaction://media"/>
            <a:extLst>
              <a:ext uri="{FF2B5EF4-FFF2-40B4-BE49-F238E27FC236}">
                <a16:creationId xmlns:a16="http://schemas.microsoft.com/office/drawing/2014/main" id="{D740DEA1-D1AF-C39B-A7AE-FFAF8FD2890D}"/>
              </a:ext>
            </a:extLst>
          </p:cNvPr>
          <p:cNvPicPr>
            <a:picLocks noRot="1" noChangeAspect="1"/>
          </p:cNvPicPr>
          <p:nvPr>
            <a:videoFile r:link="rId1"/>
          </p:nvPr>
        </p:nvPicPr>
        <p:blipFill>
          <a:blip r:embed="rId4"/>
          <a:stretch>
            <a:fillRect/>
          </a:stretch>
        </p:blipFill>
        <p:spPr>
          <a:xfrm>
            <a:off x="423849" y="1653466"/>
            <a:ext cx="8296301" cy="4687410"/>
          </a:xfrm>
          <a:prstGeom prst="rect">
            <a:avLst/>
          </a:prstGeom>
        </p:spPr>
      </p:pic>
      <p:sp>
        <p:nvSpPr>
          <p:cNvPr id="3" name="Tekstiruutu 2">
            <a:extLst>
              <a:ext uri="{FF2B5EF4-FFF2-40B4-BE49-F238E27FC236}">
                <a16:creationId xmlns:a16="http://schemas.microsoft.com/office/drawing/2014/main" id="{9DFBF9E3-CDBF-9433-397F-78D06557C86C}"/>
              </a:ext>
            </a:extLst>
          </p:cNvPr>
          <p:cNvSpPr txBox="1"/>
          <p:nvPr/>
        </p:nvSpPr>
        <p:spPr>
          <a:xfrm>
            <a:off x="506027" y="399495"/>
            <a:ext cx="6835806" cy="769441"/>
          </a:xfrm>
          <a:prstGeom prst="rect">
            <a:avLst/>
          </a:prstGeom>
          <a:noFill/>
        </p:spPr>
        <p:txBody>
          <a:bodyPr wrap="square" rtlCol="0">
            <a:spAutoFit/>
          </a:bodyPr>
          <a:lstStyle/>
          <a:p>
            <a:r>
              <a:rPr lang="fi-FI" sz="4400" b="1"/>
              <a:t>Sähkösavuke eli </a:t>
            </a:r>
            <a:r>
              <a:rPr lang="fi-FI" sz="4400" b="1" err="1"/>
              <a:t>vape</a:t>
            </a:r>
            <a:endParaRPr lang="fi-FI" sz="4400" b="1"/>
          </a:p>
        </p:txBody>
      </p:sp>
    </p:spTree>
    <p:extLst>
      <p:ext uri="{BB962C8B-B14F-4D97-AF65-F5344CB8AC3E}">
        <p14:creationId xmlns:p14="http://schemas.microsoft.com/office/powerpoint/2010/main" val="36261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aotsikko 2">
            <a:extLst>
              <a:ext uri="{FF2B5EF4-FFF2-40B4-BE49-F238E27FC236}">
                <a16:creationId xmlns:a16="http://schemas.microsoft.com/office/drawing/2014/main" id="{7C15E142-60B8-46C1-B570-C75A7B578202}"/>
              </a:ext>
            </a:extLst>
          </p:cNvPr>
          <p:cNvSpPr txBox="1">
            <a:spLocks/>
          </p:cNvSpPr>
          <p:nvPr/>
        </p:nvSpPr>
        <p:spPr>
          <a:xfrm>
            <a:off x="3014237" y="2412107"/>
            <a:ext cx="5849728" cy="349806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a:ln>
                  <a:noFill/>
                </a:ln>
                <a:solidFill>
                  <a:prstClr val="black"/>
                </a:solidFill>
                <a:effectLst/>
                <a:uLnTx/>
                <a:uFillTx/>
                <a:latin typeface="Calibri"/>
                <a:ea typeface="Calibri"/>
                <a:cs typeface="Calibri"/>
              </a:rPr>
              <a:t>Pohtikaa: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prstClr val="black"/>
              </a:solidFill>
              <a:effectLst/>
              <a:uLnTx/>
              <a:uFillTx/>
              <a:latin typeface="Calibri"/>
              <a:ea typeface="Calibri"/>
              <a:cs typeface="Calibri"/>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fi-FI" b="0" i="0" u="none" strike="noStrike" kern="1200" cap="none" spc="0" normalizeH="0" baseline="0" noProof="0">
                <a:ln>
                  <a:noFill/>
                </a:ln>
                <a:solidFill>
                  <a:prstClr val="black"/>
                </a:solidFill>
                <a:effectLst/>
                <a:uLnTx/>
                <a:uFillTx/>
                <a:latin typeface="Calibri" panose="020F0502020204030204"/>
                <a:ea typeface="+mn-ea"/>
                <a:cs typeface="+mn-cs"/>
              </a:rPr>
              <a:t>Miksi nuoret käyttävät nikotiinituotteita? </a:t>
            </a:r>
            <a:endParaRPr kumimoji="0" lang="fi-FI" b="0" i="0" u="none" strike="noStrike" kern="1200" cap="none" spc="0" normalizeH="0" baseline="0" noProof="0">
              <a:ln>
                <a:noFill/>
              </a:ln>
              <a:solidFill>
                <a:prstClr val="black"/>
              </a:solidFill>
              <a:effectLst/>
              <a:uLnTx/>
              <a:uFillTx/>
              <a:latin typeface="Calibri" panose="020F0502020204030204"/>
              <a:ea typeface="+mn-ea"/>
              <a:cs typeface="Calibri"/>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fi-FI" b="0" i="0" u="none" strike="noStrike" kern="1200" cap="none" spc="0" normalizeH="0" baseline="0" noProof="0">
                <a:ln>
                  <a:noFill/>
                </a:ln>
                <a:solidFill>
                  <a:prstClr val="black"/>
                </a:solidFill>
                <a:effectLst/>
                <a:uLnTx/>
                <a:uFillTx/>
                <a:latin typeface="Calibri" panose="020F0502020204030204"/>
                <a:ea typeface="Calibri"/>
                <a:cs typeface="Calibri"/>
              </a:rPr>
              <a:t>Monet nuoret eivät käytä nikotiinituotteita ollenkaan. Miksi?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indent="0">
              <a:buNone/>
            </a:pPr>
            <a:endParaRPr lang="fi-FI">
              <a:latin typeface="+mj-lt"/>
            </a:endParaRPr>
          </a:p>
          <a:p>
            <a:endParaRPr lang="fi-FI">
              <a:latin typeface="+mj-lt"/>
            </a:endParaRPr>
          </a:p>
        </p:txBody>
      </p:sp>
      <p:sp>
        <p:nvSpPr>
          <p:cNvPr id="7" name="Ellipsi 6">
            <a:extLst>
              <a:ext uri="{FF2B5EF4-FFF2-40B4-BE49-F238E27FC236}">
                <a16:creationId xmlns:a16="http://schemas.microsoft.com/office/drawing/2014/main" id="{AFB780BC-A9CC-4895-9FFA-B3AAB83DD4C3}"/>
              </a:ext>
              <a:ext uri="{C183D7F6-B498-43B3-948B-1728B52AA6E4}">
                <adec:decorative xmlns:adec="http://schemas.microsoft.com/office/drawing/2017/decorative" val="1"/>
              </a:ext>
            </a:extLst>
          </p:cNvPr>
          <p:cNvSpPr/>
          <p:nvPr/>
        </p:nvSpPr>
        <p:spPr>
          <a:xfrm>
            <a:off x="685206" y="2811441"/>
            <a:ext cx="2000888" cy="19672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pic>
        <p:nvPicPr>
          <p:cNvPr id="1026" name="Picture 2">
            <a:extLst>
              <a:ext uri="{FF2B5EF4-FFF2-40B4-BE49-F238E27FC236}">
                <a16:creationId xmlns:a16="http://schemas.microsoft.com/office/drawing/2014/main" id="{6889A068-BF87-2AEC-1A28-32CDDCC06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237" y="3429000"/>
            <a:ext cx="730588" cy="732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B8F5602-3E33-E901-D821-DCF219D9B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650" y="3429000"/>
            <a:ext cx="730588" cy="732142"/>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D98E2088-B194-5D39-2CBD-4E51CD10ABBC}"/>
              </a:ext>
            </a:extLst>
          </p:cNvPr>
          <p:cNvSpPr txBox="1">
            <a:spLocks/>
          </p:cNvSpPr>
          <p:nvPr/>
        </p:nvSpPr>
        <p:spPr>
          <a:xfrm>
            <a:off x="576942" y="576759"/>
            <a:ext cx="8287023" cy="15598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i-FI" sz="4800" b="1">
                <a:latin typeface="+mn-lt"/>
              </a:rPr>
              <a:t>Miksi nikotiinituotteita käytetään?</a:t>
            </a:r>
          </a:p>
        </p:txBody>
      </p:sp>
    </p:spTree>
    <p:extLst>
      <p:ext uri="{BB962C8B-B14F-4D97-AF65-F5344CB8AC3E}">
        <p14:creationId xmlns:p14="http://schemas.microsoft.com/office/powerpoint/2010/main" val="1434222627"/>
      </p:ext>
    </p:extLst>
  </p:cSld>
  <p:clrMapOvr>
    <a:masterClrMapping/>
  </p:clrMapOvr>
</p:sld>
</file>

<file path=ppt/theme/theme1.xml><?xml version="1.0" encoding="utf-8"?>
<a:theme xmlns:a="http://schemas.openxmlformats.org/drawingml/2006/main" name="3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ema">
  <a:themeElements>
    <a:clrScheme name="Office-te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88FE11A2623FD74290280C420C41A4A5" ma:contentTypeVersion="14" ma:contentTypeDescription="Luo uusi asiakirja." ma:contentTypeScope="" ma:versionID="1dd09743907d0deb01e1d132b2123bb2">
  <xsd:schema xmlns:xsd="http://www.w3.org/2001/XMLSchema" xmlns:xs="http://www.w3.org/2001/XMLSchema" xmlns:p="http://schemas.microsoft.com/office/2006/metadata/properties" xmlns:ns2="1cb696bf-aee0-4762-a28e-5d93be9ff584" xmlns:ns3="07cba261-89fa-443c-95b3-35960b79d483" targetNamespace="http://schemas.microsoft.com/office/2006/metadata/properties" ma:root="true" ma:fieldsID="667c89d7eab9111da564881b4256790e" ns2:_="" ns3:_="">
    <xsd:import namespace="1cb696bf-aee0-4762-a28e-5d93be9ff584"/>
    <xsd:import namespace="07cba261-89fa-443c-95b3-35960b79d4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696bf-aee0-4762-a28e-5d93be9ff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cba261-89fa-443c-95b3-35960b79d483"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532934-166B-4DE3-BFE2-177F91352CAB}">
  <ds:schemaRefs>
    <ds:schemaRef ds:uri="07cba261-89fa-443c-95b3-35960b79d483"/>
    <ds:schemaRef ds:uri="1cb696bf-aee0-4762-a28e-5d93be9ff5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3ED777F-387D-4F10-8704-A98788B1D06C}">
  <ds:schemaRefs>
    <ds:schemaRef ds:uri="07cba261-89fa-443c-95b3-35960b79d483"/>
    <ds:schemaRef ds:uri="1cb696bf-aee0-4762-a28e-5d93be9ff5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0EB993-6ABF-4208-8B30-5ACBA00340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985</Words>
  <Application>Microsoft Office PowerPoint</Application>
  <PresentationFormat>Näytössä katseltava diaesitys (4:3)</PresentationFormat>
  <Paragraphs>122</Paragraphs>
  <Slides>25</Slides>
  <Notes>23</Notes>
  <HiddenSlides>0</HiddenSlides>
  <MMClips>3</MMClips>
  <ScaleCrop>false</ScaleCrop>
  <HeadingPairs>
    <vt:vector size="6" baseType="variant">
      <vt:variant>
        <vt:lpstr>Käytetyt fontit</vt:lpstr>
      </vt:variant>
      <vt:variant>
        <vt:i4>3</vt:i4>
      </vt:variant>
      <vt:variant>
        <vt:lpstr>Teema</vt:lpstr>
      </vt:variant>
      <vt:variant>
        <vt:i4>3</vt:i4>
      </vt:variant>
      <vt:variant>
        <vt:lpstr>Dian otsikot</vt:lpstr>
      </vt:variant>
      <vt:variant>
        <vt:i4>25</vt:i4>
      </vt:variant>
    </vt:vector>
  </HeadingPairs>
  <TitlesOfParts>
    <vt:vector size="31" baseType="lpstr">
      <vt:lpstr>Arial</vt:lpstr>
      <vt:lpstr>Calibri</vt:lpstr>
      <vt:lpstr>Calibri Light</vt:lpstr>
      <vt:lpstr>3_Mukautettu suunnittelumalli</vt:lpstr>
      <vt:lpstr>1_Mukautettu suunnittelumalli</vt:lpstr>
      <vt:lpstr>2_Office-teema</vt:lpstr>
      <vt:lpstr>Bueno- opetusmateriaali: Nikotiini osa 1</vt:lpstr>
      <vt:lpstr>Janaharjoitus</vt:lpstr>
      <vt:lpstr>Pariporina</vt:lpstr>
      <vt:lpstr>Nikotiinituotteet</vt:lpstr>
      <vt:lpstr>Nikotiini</vt:lpstr>
      <vt:lpstr>Yleisimmät nikotiinituotteet</vt:lpstr>
      <vt:lpstr>Yleisimmät nikotiinituotteet</vt:lpstr>
      <vt:lpstr>PowerPoint-esitys</vt:lpstr>
      <vt:lpstr>PowerPoint-esitys</vt:lpstr>
      <vt:lpstr>PowerPoint-esitys</vt:lpstr>
      <vt:lpstr>PowerPoint-esitys</vt:lpstr>
      <vt:lpstr>Nuorten nikotiinituotteiden käyttö</vt:lpstr>
      <vt:lpstr>Käyttää nikotiinituotteita päivittäin</vt:lpstr>
      <vt:lpstr>Käyttää nikotiinituotteita päivittäin</vt:lpstr>
      <vt:lpstr>Käyttää nikotiinituotteita päivittäin</vt:lpstr>
      <vt:lpstr>PowerPoint-esitys</vt:lpstr>
      <vt:lpstr>Nikotiinituotteet</vt:lpstr>
      <vt:lpstr>PowerPoint-esitys</vt:lpstr>
      <vt:lpstr>PowerPoint-esitys</vt:lpstr>
      <vt:lpstr>PowerPoint-esitys</vt:lpstr>
      <vt:lpstr>Nikotiinituotteiden haitat pitkällä aikavälillä</vt:lpstr>
      <vt:lpstr>Nikotiiniriippuvuus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Melissa Sukanen</dc:creator>
  <cp:lastModifiedBy>Sara Saarinen</cp:lastModifiedBy>
  <cp:revision>3</cp:revision>
  <dcterms:created xsi:type="dcterms:W3CDTF">2018-06-25T13:26:11Z</dcterms:created>
  <dcterms:modified xsi:type="dcterms:W3CDTF">2024-05-21T09:22:57Z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0x01010088FE11A2623FD74290280C420C41A4A5</vt:lpwstr>
  </property>
</Properties>
</file>